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56" r:id="rId1"/>
  </p:sldMasterIdLst>
  <p:notesMasterIdLst>
    <p:notesMasterId r:id="rId81"/>
  </p:notesMasterIdLst>
  <p:handoutMasterIdLst>
    <p:handoutMasterId r:id="rId82"/>
  </p:handoutMasterIdLst>
  <p:sldIdLst>
    <p:sldId id="256" r:id="rId2"/>
    <p:sldId id="503" r:id="rId3"/>
    <p:sldId id="504" r:id="rId4"/>
    <p:sldId id="502" r:id="rId5"/>
    <p:sldId id="505" r:id="rId6"/>
    <p:sldId id="524" r:id="rId7"/>
    <p:sldId id="513" r:id="rId8"/>
    <p:sldId id="514" r:id="rId9"/>
    <p:sldId id="515" r:id="rId10"/>
    <p:sldId id="516" r:id="rId11"/>
    <p:sldId id="517" r:id="rId12"/>
    <p:sldId id="518" r:id="rId13"/>
    <p:sldId id="520" r:id="rId14"/>
    <p:sldId id="519" r:id="rId15"/>
    <p:sldId id="508" r:id="rId16"/>
    <p:sldId id="570" r:id="rId17"/>
    <p:sldId id="521" r:id="rId18"/>
    <p:sldId id="522" r:id="rId19"/>
    <p:sldId id="507" r:id="rId20"/>
    <p:sldId id="511" r:id="rId21"/>
    <p:sldId id="512" r:id="rId22"/>
    <p:sldId id="523" r:id="rId23"/>
    <p:sldId id="506" r:id="rId24"/>
    <p:sldId id="509" r:id="rId25"/>
    <p:sldId id="510" r:id="rId26"/>
    <p:sldId id="525" r:id="rId27"/>
    <p:sldId id="527" r:id="rId28"/>
    <p:sldId id="528" r:id="rId29"/>
    <p:sldId id="553" r:id="rId30"/>
    <p:sldId id="554" r:id="rId31"/>
    <p:sldId id="555" r:id="rId32"/>
    <p:sldId id="556" r:id="rId33"/>
    <p:sldId id="557" r:id="rId34"/>
    <p:sldId id="558" r:id="rId35"/>
    <p:sldId id="559" r:id="rId36"/>
    <p:sldId id="560" r:id="rId37"/>
    <p:sldId id="561" r:id="rId38"/>
    <p:sldId id="562" r:id="rId39"/>
    <p:sldId id="563" r:id="rId40"/>
    <p:sldId id="566" r:id="rId41"/>
    <p:sldId id="567" r:id="rId42"/>
    <p:sldId id="568" r:id="rId43"/>
    <p:sldId id="564" r:id="rId44"/>
    <p:sldId id="565" r:id="rId45"/>
    <p:sldId id="569" r:id="rId46"/>
    <p:sldId id="526" r:id="rId47"/>
    <p:sldId id="529" r:id="rId48"/>
    <p:sldId id="530" r:id="rId49"/>
    <p:sldId id="531" r:id="rId50"/>
    <p:sldId id="532" r:id="rId51"/>
    <p:sldId id="533" r:id="rId52"/>
    <p:sldId id="534" r:id="rId53"/>
    <p:sldId id="535" r:id="rId54"/>
    <p:sldId id="536" r:id="rId55"/>
    <p:sldId id="546" r:id="rId56"/>
    <p:sldId id="538" r:id="rId57"/>
    <p:sldId id="539" r:id="rId58"/>
    <p:sldId id="540" r:id="rId59"/>
    <p:sldId id="541" r:id="rId60"/>
    <p:sldId id="542" r:id="rId61"/>
    <p:sldId id="543" r:id="rId62"/>
    <p:sldId id="544" r:id="rId63"/>
    <p:sldId id="545" r:id="rId64"/>
    <p:sldId id="547" r:id="rId65"/>
    <p:sldId id="548" r:id="rId66"/>
    <p:sldId id="549" r:id="rId67"/>
    <p:sldId id="550" r:id="rId68"/>
    <p:sldId id="551" r:id="rId69"/>
    <p:sldId id="281" r:id="rId70"/>
    <p:sldId id="571" r:id="rId71"/>
    <p:sldId id="572" r:id="rId72"/>
    <p:sldId id="573" r:id="rId73"/>
    <p:sldId id="574" r:id="rId74"/>
    <p:sldId id="575" r:id="rId75"/>
    <p:sldId id="576" r:id="rId76"/>
    <p:sldId id="578" r:id="rId77"/>
    <p:sldId id="579" r:id="rId78"/>
    <p:sldId id="580" r:id="rId79"/>
    <p:sldId id="577" r:id="rId8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5ED53"/>
    <a:srgbClr val="FF0000"/>
    <a:srgbClr val="CCE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96" autoAdjust="0"/>
    <p:restoredTop sz="73214" autoAdjust="0"/>
  </p:normalViewPr>
  <p:slideViewPr>
    <p:cSldViewPr>
      <p:cViewPr varScale="1">
        <p:scale>
          <a:sx n="84" d="100"/>
          <a:sy n="84" d="100"/>
        </p:scale>
        <p:origin x="2151" y="39"/>
      </p:cViewPr>
      <p:guideLst>
        <p:guide orient="horz" pos="2160"/>
        <p:guide pos="2880"/>
      </p:guideLst>
    </p:cSldViewPr>
  </p:slideViewPr>
  <p:outlineViewPr>
    <p:cViewPr>
      <p:scale>
        <a:sx n="33" d="100"/>
        <a:sy n="33" d="100"/>
      </p:scale>
      <p:origin x="0" y="23184"/>
    </p:cViewPr>
  </p:outlineViewPr>
  <p:notesTextViewPr>
    <p:cViewPr>
      <p:scale>
        <a:sx n="100" d="100"/>
        <a:sy n="100" d="100"/>
      </p:scale>
      <p:origin x="0" y="0"/>
    </p:cViewPr>
  </p:notesTextViewPr>
  <p:notesViewPr>
    <p:cSldViewPr>
      <p:cViewPr varScale="1">
        <p:scale>
          <a:sx n="83" d="100"/>
          <a:sy n="83" d="100"/>
        </p:scale>
        <p:origin x="-204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buSzTx/>
              <a:buFontTx/>
              <a:buNone/>
              <a:defRPr sz="1200">
                <a:latin typeface="Times New Roman" pitchFamily="18" charset="0"/>
              </a:defRPr>
            </a:lvl1pPr>
          </a:lstStyle>
          <a:p>
            <a:pPr>
              <a:defRPr/>
            </a:pPr>
            <a:endParaRPr lang="zh-CN" altLang="en-US"/>
          </a:p>
        </p:txBody>
      </p:sp>
      <p:sp>
        <p:nvSpPr>
          <p:cNvPr id="4403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buSzTx/>
              <a:buFontTx/>
              <a:buNone/>
              <a:defRPr sz="1200">
                <a:latin typeface="Times New Roman" pitchFamily="18" charset="0"/>
              </a:defRPr>
            </a:lvl1pPr>
          </a:lstStyle>
          <a:p>
            <a:pPr>
              <a:defRPr/>
            </a:pPr>
            <a:fld id="{55FC11B2-F436-46A3-9E0F-7AE012632222}" type="datetimeFigureOut">
              <a:rPr lang="zh-CN" altLang="en-US"/>
              <a:pPr>
                <a:defRPr/>
              </a:pPr>
              <a:t>2018/11/19</a:t>
            </a:fld>
            <a:endParaRPr lang="en-US" altLang="zh-CN"/>
          </a:p>
        </p:txBody>
      </p:sp>
      <p:sp>
        <p:nvSpPr>
          <p:cNvPr id="4403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buSzTx/>
              <a:buFontTx/>
              <a:buNone/>
              <a:defRPr sz="1200">
                <a:latin typeface="Times New Roman" pitchFamily="18" charset="0"/>
              </a:defRPr>
            </a:lvl1pPr>
          </a:lstStyle>
          <a:p>
            <a:pPr>
              <a:defRPr/>
            </a:pPr>
            <a:endParaRPr lang="en-US" altLang="zh-CN"/>
          </a:p>
        </p:txBody>
      </p:sp>
      <p:sp>
        <p:nvSpPr>
          <p:cNvPr id="4403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buSzTx/>
              <a:buFontTx/>
              <a:buNone/>
              <a:defRPr sz="1200">
                <a:latin typeface="Times New Roman" panose="02020603050405020304" pitchFamily="18" charset="0"/>
              </a:defRPr>
            </a:lvl1pPr>
          </a:lstStyle>
          <a:p>
            <a:pPr>
              <a:defRPr/>
            </a:pPr>
            <a:fld id="{4B516374-0708-4BAC-8E9A-A122A78E5DE4}"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lnSpc>
                <a:spcPct val="100000"/>
              </a:lnSpc>
              <a:spcBef>
                <a:spcPct val="0"/>
              </a:spcBef>
              <a:buSzTx/>
              <a:buFontTx/>
              <a:buNone/>
              <a:defRPr sz="1200">
                <a:latin typeface="Arial" charset="0"/>
                <a:ea typeface="+mn-ea"/>
              </a:defRPr>
            </a:lvl1pPr>
          </a:lstStyle>
          <a:p>
            <a:pPr>
              <a:defRPr/>
            </a:pPr>
            <a:endParaRPr lang="zh-CN" altLang="en-US"/>
          </a:p>
        </p:txBody>
      </p:sp>
      <p:sp>
        <p:nvSpPr>
          <p:cNvPr id="409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lnSpc>
                <a:spcPct val="100000"/>
              </a:lnSpc>
              <a:spcBef>
                <a:spcPct val="0"/>
              </a:spcBef>
              <a:buSzTx/>
              <a:buFontTx/>
              <a:buNone/>
              <a:defRPr sz="1200">
                <a:latin typeface="Arial" charset="0"/>
                <a:ea typeface="+mn-ea"/>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409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lnSpc>
                <a:spcPct val="100000"/>
              </a:lnSpc>
              <a:spcBef>
                <a:spcPct val="0"/>
              </a:spcBef>
              <a:buSzTx/>
              <a:buFontTx/>
              <a:buNone/>
              <a:defRPr sz="1200">
                <a:latin typeface="Arial" charset="0"/>
                <a:ea typeface="+mn-ea"/>
              </a:defRPr>
            </a:lvl1pPr>
          </a:lstStyle>
          <a:p>
            <a:pPr>
              <a:defRPr/>
            </a:pPr>
            <a:endParaRPr lang="en-US" altLang="zh-CN"/>
          </a:p>
        </p:txBody>
      </p:sp>
      <p:sp>
        <p:nvSpPr>
          <p:cNvPr id="409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lnSpc>
                <a:spcPct val="100000"/>
              </a:lnSpc>
              <a:spcBef>
                <a:spcPct val="0"/>
              </a:spcBef>
              <a:buSzTx/>
              <a:buFontTx/>
              <a:buNone/>
              <a:defRPr sz="1200">
                <a:latin typeface="Arial" panose="020B0604020202020204" pitchFamily="34" charset="0"/>
              </a:defRPr>
            </a:lvl1pPr>
          </a:lstStyle>
          <a:p>
            <a:pPr>
              <a:defRPr/>
            </a:pPr>
            <a:fld id="{1C0091C4-0C9D-4AE4-9467-9A39C3B68CDD}"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C0091C4-0C9D-4AE4-9467-9A39C3B68CDD}" type="slidenum">
              <a:rPr lang="zh-CN" altLang="en-US" smtClean="0"/>
              <a:pPr>
                <a:defRPr/>
              </a:pPr>
              <a:t>10</a:t>
            </a:fld>
            <a:endParaRPr lang="en-US" altLang="zh-CN"/>
          </a:p>
        </p:txBody>
      </p:sp>
    </p:spTree>
    <p:extLst>
      <p:ext uri="{BB962C8B-B14F-4D97-AF65-F5344CB8AC3E}">
        <p14:creationId xmlns:p14="http://schemas.microsoft.com/office/powerpoint/2010/main" val="120624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C0091C4-0C9D-4AE4-9467-9A39C3B68CDD}" type="slidenum">
              <a:rPr lang="zh-CN" altLang="en-US" smtClean="0"/>
              <a:pPr>
                <a:defRPr/>
              </a:pPr>
              <a:t>13</a:t>
            </a:fld>
            <a:endParaRPr lang="en-US" altLang="zh-CN"/>
          </a:p>
        </p:txBody>
      </p:sp>
    </p:spTree>
    <p:extLst>
      <p:ext uri="{BB962C8B-B14F-4D97-AF65-F5344CB8AC3E}">
        <p14:creationId xmlns:p14="http://schemas.microsoft.com/office/powerpoint/2010/main" val="4058316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a:ln/>
        </p:spPr>
      </p:sp>
      <p:sp>
        <p:nvSpPr>
          <p:cNvPr id="143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40"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047B21A5-FE7E-4CF5-8BAB-6283EB0C3DFB}" type="slidenum">
              <a:rPr lang="zh-CN" altLang="en-US" smtClean="0">
                <a:latin typeface="Arial" panose="020B0604020202020204" pitchFamily="34" charset="0"/>
              </a:rPr>
              <a:pPr/>
              <a:t>21</a:t>
            </a:fld>
            <a:endParaRPr lang="zh-CN" altLang="en-US" smtClean="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p:spPr>
      </p:sp>
      <p:sp>
        <p:nvSpPr>
          <p:cNvPr id="307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81F67785-6B02-4A82-B727-3BF8AC10A602}" type="slidenum">
              <a:rPr lang="zh-CN" altLang="en-US" smtClean="0">
                <a:latin typeface="Arial" panose="020B0604020202020204" pitchFamily="34" charset="0"/>
              </a:rPr>
              <a:pPr/>
              <a:t>22</a:t>
            </a:fld>
            <a:endParaRPr lang="en-US" altLang="zh-CN" smtClean="0">
              <a:latin typeface="Arial" panose="020B0604020202020204" pitchFamily="34" charset="0"/>
            </a:endParaRPr>
          </a:p>
        </p:txBody>
      </p:sp>
    </p:spTree>
    <p:extLst>
      <p:ext uri="{BB962C8B-B14F-4D97-AF65-F5344CB8AC3E}">
        <p14:creationId xmlns:p14="http://schemas.microsoft.com/office/powerpoint/2010/main" val="3908406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C0091C4-0C9D-4AE4-9467-9A39C3B68CDD}" type="slidenum">
              <a:rPr lang="zh-CN" altLang="en-US" smtClean="0"/>
              <a:pPr>
                <a:defRPr/>
              </a:pPr>
              <a:t>25</a:t>
            </a:fld>
            <a:endParaRPr lang="en-US" altLang="zh-CN"/>
          </a:p>
        </p:txBody>
      </p:sp>
    </p:spTree>
    <p:extLst>
      <p:ext uri="{BB962C8B-B14F-4D97-AF65-F5344CB8AC3E}">
        <p14:creationId xmlns:p14="http://schemas.microsoft.com/office/powerpoint/2010/main" val="3802618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C0091C4-0C9D-4AE4-9467-9A39C3B68CDD}" type="slidenum">
              <a:rPr lang="zh-CN" altLang="en-US" smtClean="0"/>
              <a:pPr>
                <a:defRPr/>
              </a:pPr>
              <a:t>39</a:t>
            </a:fld>
            <a:endParaRPr lang="en-US" altLang="zh-CN"/>
          </a:p>
        </p:txBody>
      </p:sp>
    </p:spTree>
    <p:extLst>
      <p:ext uri="{BB962C8B-B14F-4D97-AF65-F5344CB8AC3E}">
        <p14:creationId xmlns:p14="http://schemas.microsoft.com/office/powerpoint/2010/main" val="12157685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bg bwMode="gray">
      <p:bgPr>
        <a:solidFill>
          <a:schemeClr val="bg1"/>
        </a:solidFill>
        <a:effectLst/>
      </p:bgPr>
    </p:bg>
    <p:spTree>
      <p:nvGrpSpPr>
        <p:cNvPr id="1" name=""/>
        <p:cNvGrpSpPr/>
        <p:nvPr/>
      </p:nvGrpSpPr>
      <p:grpSpPr>
        <a:xfrm>
          <a:off x="0" y="0"/>
          <a:ext cx="0" cy="0"/>
          <a:chOff x="0" y="0"/>
          <a:chExt cx="0" cy="0"/>
        </a:xfrm>
      </p:grpSpPr>
      <p:sp>
        <p:nvSpPr>
          <p:cNvPr id="4" name="Rectangle 32"/>
          <p:cNvSpPr>
            <a:spLocks noChangeArrowheads="1"/>
          </p:cNvSpPr>
          <p:nvPr/>
        </p:nvSpPr>
        <p:spPr bwMode="ltGray">
          <a:xfrm>
            <a:off x="827088" y="1196975"/>
            <a:ext cx="8305800" cy="9144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latin typeface="Times New Roman" panose="02020603050405020304" pitchFamily="18" charset="0"/>
            </a:endParaRPr>
          </a:p>
        </p:txBody>
      </p:sp>
      <p:pic>
        <p:nvPicPr>
          <p:cNvPr id="5" name="Picture 31" descr="psh3_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ltGray">
          <a:xfrm>
            <a:off x="0" y="0"/>
            <a:ext cx="8572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3" name="Rectangle 21"/>
          <p:cNvSpPr>
            <a:spLocks noGrp="1" noChangeArrowheads="1"/>
          </p:cNvSpPr>
          <p:nvPr>
            <p:ph type="ctrTitle" sz="quarter"/>
          </p:nvPr>
        </p:nvSpPr>
        <p:spPr bwMode="white">
          <a:xfrm>
            <a:off x="971550" y="1125538"/>
            <a:ext cx="8064500" cy="1081087"/>
          </a:xfrm>
        </p:spPr>
        <p:txBody>
          <a:bodyPr/>
          <a:lstStyle>
            <a:lvl1pPr>
              <a:defRPr sz="5400">
                <a:solidFill>
                  <a:schemeClr val="bg2"/>
                </a:solidFill>
              </a:defRPr>
            </a:lvl1pPr>
          </a:lstStyle>
          <a:p>
            <a:r>
              <a:rPr lang="ko-KR" altLang="en-US"/>
              <a:t>单击此处编辑母版标题样式</a:t>
            </a:r>
          </a:p>
        </p:txBody>
      </p:sp>
      <p:sp>
        <p:nvSpPr>
          <p:cNvPr id="13334" name="Rectangle 22"/>
          <p:cNvSpPr>
            <a:spLocks noGrp="1" noChangeArrowheads="1"/>
          </p:cNvSpPr>
          <p:nvPr>
            <p:ph type="subTitle" sz="quarter" idx="1"/>
          </p:nvPr>
        </p:nvSpPr>
        <p:spPr>
          <a:xfrm>
            <a:off x="971550" y="3810000"/>
            <a:ext cx="8064500" cy="533400"/>
          </a:xfrm>
        </p:spPr>
        <p:txBody>
          <a:bodyPr/>
          <a:lstStyle>
            <a:lvl1pPr marL="0" indent="0" algn="ctr">
              <a:buFont typeface="Wingdings" pitchFamily="2" charset="2"/>
              <a:buNone/>
              <a:defRPr sz="2400" i="1">
                <a:solidFill>
                  <a:schemeClr val="tx1"/>
                </a:solidFill>
                <a:latin typeface="Arial" charset="0"/>
              </a:defRPr>
            </a:lvl1pPr>
          </a:lstStyle>
          <a:p>
            <a:r>
              <a:rPr lang="ko-KR" altLang="en-US"/>
              <a:t>单击此处编辑母版副标题样式</a:t>
            </a:r>
          </a:p>
        </p:txBody>
      </p:sp>
      <p:sp>
        <p:nvSpPr>
          <p:cNvPr id="6" name="Rectangle 23"/>
          <p:cNvSpPr>
            <a:spLocks noGrp="1" noChangeArrowheads="1"/>
          </p:cNvSpPr>
          <p:nvPr>
            <p:ph type="dt" sz="quarter" idx="10"/>
          </p:nvPr>
        </p:nvSpPr>
        <p:spPr>
          <a:xfrm>
            <a:off x="457200" y="6553200"/>
            <a:ext cx="2133600" cy="152400"/>
          </a:xfrm>
        </p:spPr>
        <p:txBody>
          <a:bodyPr/>
          <a:lstStyle>
            <a:lvl1pPr>
              <a:defRPr sz="1400" b="0">
                <a:solidFill>
                  <a:schemeClr val="tx1"/>
                </a:solidFill>
                <a:effectLst>
                  <a:outerShdw blurRad="38100" dist="38100" dir="2700000" algn="tl">
                    <a:srgbClr val="C0C0C0"/>
                  </a:outerShdw>
                </a:effectLst>
                <a:latin typeface="+mj-lt"/>
              </a:defRPr>
            </a:lvl1pPr>
          </a:lstStyle>
          <a:p>
            <a:pPr>
              <a:defRPr/>
            </a:pPr>
            <a:endParaRPr lang="en-US" altLang="ko-KR"/>
          </a:p>
        </p:txBody>
      </p:sp>
      <p:sp>
        <p:nvSpPr>
          <p:cNvPr id="7" name="Rectangle 24"/>
          <p:cNvSpPr>
            <a:spLocks noGrp="1" noChangeArrowheads="1"/>
          </p:cNvSpPr>
          <p:nvPr>
            <p:ph type="ftr" sz="quarter" idx="11"/>
          </p:nvPr>
        </p:nvSpPr>
        <p:spPr>
          <a:xfrm>
            <a:off x="3124200" y="6553200"/>
            <a:ext cx="2895600" cy="152400"/>
          </a:xfrm>
        </p:spPr>
        <p:txBody>
          <a:bodyPr/>
          <a:lstStyle>
            <a:lvl1pPr algn="ctr">
              <a:defRPr sz="1400" b="0">
                <a:solidFill>
                  <a:schemeClr val="tx1"/>
                </a:solidFill>
                <a:effectLst>
                  <a:outerShdw blurRad="38100" dist="38100" dir="2700000" algn="tl">
                    <a:srgbClr val="C0C0C0"/>
                  </a:outerShdw>
                </a:effectLst>
                <a:latin typeface="+mj-lt"/>
              </a:defRPr>
            </a:lvl1pPr>
          </a:lstStyle>
          <a:p>
            <a:pPr>
              <a:defRPr/>
            </a:pPr>
            <a:endParaRPr lang="en-US" altLang="ko-KR"/>
          </a:p>
        </p:txBody>
      </p:sp>
      <p:sp>
        <p:nvSpPr>
          <p:cNvPr id="8" name="Rectangle 25"/>
          <p:cNvSpPr>
            <a:spLocks noGrp="1" noChangeArrowheads="1"/>
          </p:cNvSpPr>
          <p:nvPr>
            <p:ph type="sldNum" sz="quarter" idx="12"/>
          </p:nvPr>
        </p:nvSpPr>
        <p:spPr>
          <a:xfrm>
            <a:off x="6553200" y="6553200"/>
            <a:ext cx="2133600" cy="152400"/>
          </a:xfrm>
        </p:spPr>
        <p:txBody>
          <a:bodyPr/>
          <a:lstStyle>
            <a:lvl1pPr algn="r">
              <a:defRPr sz="1400" b="0">
                <a:solidFill>
                  <a:schemeClr val="tx1"/>
                </a:solidFill>
                <a:effectLst>
                  <a:outerShdw blurRad="38100" dist="38100" dir="2700000" algn="tl">
                    <a:srgbClr val="C0C0C0"/>
                  </a:outerShdw>
                </a:effectLst>
                <a:latin typeface="Times New Roman" panose="02020603050405020304" pitchFamily="18" charset="0"/>
              </a:defRPr>
            </a:lvl1pPr>
          </a:lstStyle>
          <a:p>
            <a:pPr>
              <a:defRPr/>
            </a:pPr>
            <a:fld id="{909894B8-3A69-4F53-8C7B-C1FE579512CF}" type="slidenum">
              <a:rPr lang="ko-KR" altLang="en-US"/>
              <a:pPr>
                <a:defRPr/>
              </a:pPr>
              <a:t>‹#›</a:t>
            </a:fld>
            <a:endParaRPr lang="en-US" altLang="ko-KR"/>
          </a:p>
        </p:txBody>
      </p:sp>
    </p:spTree>
    <p:extLst>
      <p:ext uri="{BB962C8B-B14F-4D97-AF65-F5344CB8AC3E}">
        <p14:creationId xmlns:p14="http://schemas.microsoft.com/office/powerpoint/2010/main" val="366624217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3"/>
          <p:cNvSpPr>
            <a:spLocks noGrp="1" noChangeArrowheads="1"/>
          </p:cNvSpPr>
          <p:nvPr>
            <p:ph type="dt" sz="half" idx="10"/>
          </p:nvPr>
        </p:nvSpPr>
        <p:spPr>
          <a:ln/>
        </p:spPr>
        <p:txBody>
          <a:bodyPr/>
          <a:lstStyle>
            <a:lvl1pPr>
              <a:defRPr/>
            </a:lvl1pPr>
          </a:lstStyle>
          <a:p>
            <a:pPr>
              <a:defRPr/>
            </a:pPr>
            <a:r>
              <a:rPr lang="en-US" altLang="zh-CN"/>
              <a:t>Operating System</a:t>
            </a:r>
            <a:endParaRPr lang="en-US" altLang="ko-KR"/>
          </a:p>
        </p:txBody>
      </p:sp>
      <p:sp>
        <p:nvSpPr>
          <p:cNvPr id="5" name="Rectangle 24"/>
          <p:cNvSpPr>
            <a:spLocks noGrp="1" noChangeArrowheads="1"/>
          </p:cNvSpPr>
          <p:nvPr>
            <p:ph type="ftr" sz="quarter" idx="11"/>
          </p:nvPr>
        </p:nvSpPr>
        <p:spPr>
          <a:ln/>
        </p:spPr>
        <p:txBody>
          <a:bodyPr/>
          <a:lstStyle>
            <a:lvl1pPr>
              <a:defRPr/>
            </a:lvl1pPr>
          </a:lstStyle>
          <a:p>
            <a:pPr>
              <a:defRPr/>
            </a:pPr>
            <a:r>
              <a:rPr lang="en-US" altLang="zh-CN"/>
              <a:t>CITS, NanKai University</a:t>
            </a:r>
            <a:endParaRPr lang="en-US" altLang="ko-KR"/>
          </a:p>
        </p:txBody>
      </p:sp>
      <p:sp>
        <p:nvSpPr>
          <p:cNvPr id="6" name="Rectangle 25"/>
          <p:cNvSpPr>
            <a:spLocks noGrp="1" noChangeArrowheads="1"/>
          </p:cNvSpPr>
          <p:nvPr>
            <p:ph type="sldNum" sz="quarter" idx="12"/>
          </p:nvPr>
        </p:nvSpPr>
        <p:spPr>
          <a:ln/>
        </p:spPr>
        <p:txBody>
          <a:bodyPr/>
          <a:lstStyle>
            <a:lvl1pPr>
              <a:defRPr/>
            </a:lvl1pPr>
          </a:lstStyle>
          <a:p>
            <a:pPr>
              <a:defRPr/>
            </a:pPr>
            <a:fld id="{8DA80184-8594-4668-B4A9-6A52DA6D3E0C}" type="slidenum">
              <a:rPr lang="en-US" altLang="ko-KR"/>
              <a:pPr>
                <a:defRPr/>
              </a:pPr>
              <a:t>‹#›</a:t>
            </a:fld>
            <a:endParaRPr lang="en-US" altLang="ko-KR"/>
          </a:p>
        </p:txBody>
      </p:sp>
    </p:spTree>
    <p:extLst>
      <p:ext uri="{BB962C8B-B14F-4D97-AF65-F5344CB8AC3E}">
        <p14:creationId xmlns:p14="http://schemas.microsoft.com/office/powerpoint/2010/main" val="1252339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19925" y="304800"/>
            <a:ext cx="2016125" cy="6019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971550" y="304800"/>
            <a:ext cx="5895975" cy="6019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3"/>
          <p:cNvSpPr>
            <a:spLocks noGrp="1" noChangeArrowheads="1"/>
          </p:cNvSpPr>
          <p:nvPr>
            <p:ph type="dt" sz="half" idx="10"/>
          </p:nvPr>
        </p:nvSpPr>
        <p:spPr>
          <a:ln/>
        </p:spPr>
        <p:txBody>
          <a:bodyPr/>
          <a:lstStyle>
            <a:lvl1pPr>
              <a:defRPr/>
            </a:lvl1pPr>
          </a:lstStyle>
          <a:p>
            <a:pPr>
              <a:defRPr/>
            </a:pPr>
            <a:r>
              <a:rPr lang="en-US" altLang="zh-CN"/>
              <a:t>Operating System</a:t>
            </a:r>
            <a:endParaRPr lang="en-US" altLang="ko-KR"/>
          </a:p>
        </p:txBody>
      </p:sp>
      <p:sp>
        <p:nvSpPr>
          <p:cNvPr id="5" name="Rectangle 24"/>
          <p:cNvSpPr>
            <a:spLocks noGrp="1" noChangeArrowheads="1"/>
          </p:cNvSpPr>
          <p:nvPr>
            <p:ph type="ftr" sz="quarter" idx="11"/>
          </p:nvPr>
        </p:nvSpPr>
        <p:spPr>
          <a:ln/>
        </p:spPr>
        <p:txBody>
          <a:bodyPr/>
          <a:lstStyle>
            <a:lvl1pPr>
              <a:defRPr/>
            </a:lvl1pPr>
          </a:lstStyle>
          <a:p>
            <a:pPr>
              <a:defRPr/>
            </a:pPr>
            <a:r>
              <a:rPr lang="en-US" altLang="zh-CN"/>
              <a:t>CITS, NanKai University</a:t>
            </a:r>
            <a:endParaRPr lang="en-US" altLang="ko-KR"/>
          </a:p>
        </p:txBody>
      </p:sp>
      <p:sp>
        <p:nvSpPr>
          <p:cNvPr id="6" name="Rectangle 25"/>
          <p:cNvSpPr>
            <a:spLocks noGrp="1" noChangeArrowheads="1"/>
          </p:cNvSpPr>
          <p:nvPr>
            <p:ph type="sldNum" sz="quarter" idx="12"/>
          </p:nvPr>
        </p:nvSpPr>
        <p:spPr>
          <a:ln/>
        </p:spPr>
        <p:txBody>
          <a:bodyPr/>
          <a:lstStyle>
            <a:lvl1pPr>
              <a:defRPr/>
            </a:lvl1pPr>
          </a:lstStyle>
          <a:p>
            <a:pPr>
              <a:defRPr/>
            </a:pPr>
            <a:fld id="{E376AD59-4E87-450F-A941-8A078B2CB422}" type="slidenum">
              <a:rPr lang="en-US" altLang="ko-KR"/>
              <a:pPr>
                <a:defRPr/>
              </a:pPr>
              <a:t>‹#›</a:t>
            </a:fld>
            <a:endParaRPr lang="en-US" altLang="ko-KR"/>
          </a:p>
        </p:txBody>
      </p:sp>
    </p:spTree>
    <p:extLst>
      <p:ext uri="{BB962C8B-B14F-4D97-AF65-F5344CB8AC3E}">
        <p14:creationId xmlns:p14="http://schemas.microsoft.com/office/powerpoint/2010/main" val="352157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71550" y="304800"/>
            <a:ext cx="7777163" cy="8921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71550" y="1371600"/>
            <a:ext cx="3956050" cy="4953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80000" y="1371600"/>
            <a:ext cx="3956050" cy="4953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3"/>
          <p:cNvSpPr>
            <a:spLocks noGrp="1" noChangeArrowheads="1"/>
          </p:cNvSpPr>
          <p:nvPr>
            <p:ph type="dt" sz="half" idx="10"/>
          </p:nvPr>
        </p:nvSpPr>
        <p:spPr>
          <a:ln/>
        </p:spPr>
        <p:txBody>
          <a:bodyPr/>
          <a:lstStyle>
            <a:lvl1pPr>
              <a:defRPr/>
            </a:lvl1pPr>
          </a:lstStyle>
          <a:p>
            <a:pPr>
              <a:defRPr/>
            </a:pPr>
            <a:r>
              <a:rPr lang="en-US" altLang="zh-CN"/>
              <a:t>Operating System</a:t>
            </a:r>
            <a:endParaRPr lang="en-US" altLang="ko-KR"/>
          </a:p>
        </p:txBody>
      </p:sp>
      <p:sp>
        <p:nvSpPr>
          <p:cNvPr id="6" name="Rectangle 24"/>
          <p:cNvSpPr>
            <a:spLocks noGrp="1" noChangeArrowheads="1"/>
          </p:cNvSpPr>
          <p:nvPr>
            <p:ph type="ftr" sz="quarter" idx="11"/>
          </p:nvPr>
        </p:nvSpPr>
        <p:spPr>
          <a:ln/>
        </p:spPr>
        <p:txBody>
          <a:bodyPr/>
          <a:lstStyle>
            <a:lvl1pPr>
              <a:defRPr/>
            </a:lvl1pPr>
          </a:lstStyle>
          <a:p>
            <a:pPr>
              <a:defRPr/>
            </a:pPr>
            <a:r>
              <a:rPr lang="en-US" altLang="zh-CN"/>
              <a:t>CITS, NanKai University</a:t>
            </a:r>
            <a:endParaRPr lang="en-US" altLang="ko-KR"/>
          </a:p>
        </p:txBody>
      </p:sp>
      <p:sp>
        <p:nvSpPr>
          <p:cNvPr id="7" name="Rectangle 25"/>
          <p:cNvSpPr>
            <a:spLocks noGrp="1" noChangeArrowheads="1"/>
          </p:cNvSpPr>
          <p:nvPr>
            <p:ph type="sldNum" sz="quarter" idx="12"/>
          </p:nvPr>
        </p:nvSpPr>
        <p:spPr>
          <a:ln/>
        </p:spPr>
        <p:txBody>
          <a:bodyPr/>
          <a:lstStyle>
            <a:lvl1pPr>
              <a:defRPr/>
            </a:lvl1pPr>
          </a:lstStyle>
          <a:p>
            <a:pPr>
              <a:defRPr/>
            </a:pPr>
            <a:fld id="{B5C01662-2036-45DD-8200-0309F4622479}" type="slidenum">
              <a:rPr lang="en-US" altLang="ko-KR"/>
              <a:pPr>
                <a:defRPr/>
              </a:pPr>
              <a:t>‹#›</a:t>
            </a:fld>
            <a:endParaRPr lang="en-US" altLang="ko-KR"/>
          </a:p>
        </p:txBody>
      </p:sp>
    </p:spTree>
    <p:extLst>
      <p:ext uri="{BB962C8B-B14F-4D97-AF65-F5344CB8AC3E}">
        <p14:creationId xmlns:p14="http://schemas.microsoft.com/office/powerpoint/2010/main" val="3583034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3"/>
          <p:cNvSpPr>
            <a:spLocks noGrp="1" noChangeArrowheads="1"/>
          </p:cNvSpPr>
          <p:nvPr>
            <p:ph type="dt" sz="half" idx="10"/>
          </p:nvPr>
        </p:nvSpPr>
        <p:spPr>
          <a:ln/>
        </p:spPr>
        <p:txBody>
          <a:bodyPr/>
          <a:lstStyle>
            <a:lvl1pPr>
              <a:defRPr/>
            </a:lvl1pPr>
          </a:lstStyle>
          <a:p>
            <a:pPr>
              <a:defRPr/>
            </a:pPr>
            <a:r>
              <a:rPr lang="en-US" altLang="zh-CN"/>
              <a:t>Operating System</a:t>
            </a:r>
            <a:endParaRPr lang="en-US" altLang="ko-KR"/>
          </a:p>
        </p:txBody>
      </p:sp>
      <p:sp>
        <p:nvSpPr>
          <p:cNvPr id="5" name="Rectangle 24"/>
          <p:cNvSpPr>
            <a:spLocks noGrp="1" noChangeArrowheads="1"/>
          </p:cNvSpPr>
          <p:nvPr>
            <p:ph type="ftr" sz="quarter" idx="11"/>
          </p:nvPr>
        </p:nvSpPr>
        <p:spPr>
          <a:ln/>
        </p:spPr>
        <p:txBody>
          <a:bodyPr/>
          <a:lstStyle>
            <a:lvl1pPr>
              <a:defRPr/>
            </a:lvl1pPr>
          </a:lstStyle>
          <a:p>
            <a:pPr>
              <a:defRPr/>
            </a:pPr>
            <a:r>
              <a:rPr lang="en-US" altLang="zh-CN"/>
              <a:t>CITS, NanKai University</a:t>
            </a:r>
            <a:endParaRPr lang="en-US" altLang="ko-KR"/>
          </a:p>
        </p:txBody>
      </p:sp>
      <p:sp>
        <p:nvSpPr>
          <p:cNvPr id="6" name="Rectangle 25"/>
          <p:cNvSpPr>
            <a:spLocks noGrp="1" noChangeArrowheads="1"/>
          </p:cNvSpPr>
          <p:nvPr>
            <p:ph type="sldNum" sz="quarter" idx="12"/>
          </p:nvPr>
        </p:nvSpPr>
        <p:spPr>
          <a:ln/>
        </p:spPr>
        <p:txBody>
          <a:bodyPr/>
          <a:lstStyle>
            <a:lvl1pPr>
              <a:defRPr/>
            </a:lvl1pPr>
          </a:lstStyle>
          <a:p>
            <a:pPr>
              <a:defRPr/>
            </a:pPr>
            <a:fld id="{32C7C19E-C979-4A8C-991F-EB73B2F94084}" type="slidenum">
              <a:rPr lang="en-US" altLang="ko-KR"/>
              <a:pPr>
                <a:defRPr/>
              </a:pPr>
              <a:t>‹#›</a:t>
            </a:fld>
            <a:endParaRPr lang="en-US" altLang="ko-KR"/>
          </a:p>
        </p:txBody>
      </p:sp>
    </p:spTree>
    <p:extLst>
      <p:ext uri="{BB962C8B-B14F-4D97-AF65-F5344CB8AC3E}">
        <p14:creationId xmlns:p14="http://schemas.microsoft.com/office/powerpoint/2010/main" val="3267020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3"/>
          <p:cNvSpPr>
            <a:spLocks noGrp="1" noChangeArrowheads="1"/>
          </p:cNvSpPr>
          <p:nvPr>
            <p:ph type="dt" sz="half" idx="10"/>
          </p:nvPr>
        </p:nvSpPr>
        <p:spPr>
          <a:ln/>
        </p:spPr>
        <p:txBody>
          <a:bodyPr/>
          <a:lstStyle>
            <a:lvl1pPr>
              <a:defRPr/>
            </a:lvl1pPr>
          </a:lstStyle>
          <a:p>
            <a:pPr>
              <a:defRPr/>
            </a:pPr>
            <a:r>
              <a:rPr lang="en-US" altLang="zh-CN"/>
              <a:t>Operating System</a:t>
            </a:r>
            <a:endParaRPr lang="en-US" altLang="ko-KR"/>
          </a:p>
        </p:txBody>
      </p:sp>
      <p:sp>
        <p:nvSpPr>
          <p:cNvPr id="5" name="Rectangle 24"/>
          <p:cNvSpPr>
            <a:spLocks noGrp="1" noChangeArrowheads="1"/>
          </p:cNvSpPr>
          <p:nvPr>
            <p:ph type="ftr" sz="quarter" idx="11"/>
          </p:nvPr>
        </p:nvSpPr>
        <p:spPr>
          <a:ln/>
        </p:spPr>
        <p:txBody>
          <a:bodyPr/>
          <a:lstStyle>
            <a:lvl1pPr>
              <a:defRPr/>
            </a:lvl1pPr>
          </a:lstStyle>
          <a:p>
            <a:pPr>
              <a:defRPr/>
            </a:pPr>
            <a:r>
              <a:rPr lang="en-US" altLang="zh-CN"/>
              <a:t>CITS, NanKai University</a:t>
            </a:r>
            <a:endParaRPr lang="en-US" altLang="ko-KR"/>
          </a:p>
        </p:txBody>
      </p:sp>
      <p:sp>
        <p:nvSpPr>
          <p:cNvPr id="6" name="Rectangle 25"/>
          <p:cNvSpPr>
            <a:spLocks noGrp="1" noChangeArrowheads="1"/>
          </p:cNvSpPr>
          <p:nvPr>
            <p:ph type="sldNum" sz="quarter" idx="12"/>
          </p:nvPr>
        </p:nvSpPr>
        <p:spPr>
          <a:ln/>
        </p:spPr>
        <p:txBody>
          <a:bodyPr/>
          <a:lstStyle>
            <a:lvl1pPr>
              <a:defRPr/>
            </a:lvl1pPr>
          </a:lstStyle>
          <a:p>
            <a:pPr>
              <a:defRPr/>
            </a:pPr>
            <a:fld id="{3884BE4A-665D-4750-B82A-97CE17AE2019}" type="slidenum">
              <a:rPr lang="en-US" altLang="ko-KR"/>
              <a:pPr>
                <a:defRPr/>
              </a:pPr>
              <a:t>‹#›</a:t>
            </a:fld>
            <a:endParaRPr lang="en-US" altLang="ko-KR"/>
          </a:p>
        </p:txBody>
      </p:sp>
    </p:spTree>
    <p:extLst>
      <p:ext uri="{BB962C8B-B14F-4D97-AF65-F5344CB8AC3E}">
        <p14:creationId xmlns:p14="http://schemas.microsoft.com/office/powerpoint/2010/main" val="3257004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971550" y="1371600"/>
            <a:ext cx="395605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80000" y="1371600"/>
            <a:ext cx="395605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3"/>
          <p:cNvSpPr>
            <a:spLocks noGrp="1" noChangeArrowheads="1"/>
          </p:cNvSpPr>
          <p:nvPr>
            <p:ph type="dt" sz="half" idx="10"/>
          </p:nvPr>
        </p:nvSpPr>
        <p:spPr>
          <a:ln/>
        </p:spPr>
        <p:txBody>
          <a:bodyPr/>
          <a:lstStyle>
            <a:lvl1pPr>
              <a:defRPr/>
            </a:lvl1pPr>
          </a:lstStyle>
          <a:p>
            <a:pPr>
              <a:defRPr/>
            </a:pPr>
            <a:r>
              <a:rPr lang="en-US" altLang="zh-CN"/>
              <a:t>Operating System</a:t>
            </a:r>
            <a:endParaRPr lang="en-US" altLang="ko-KR"/>
          </a:p>
        </p:txBody>
      </p:sp>
      <p:sp>
        <p:nvSpPr>
          <p:cNvPr id="6" name="Rectangle 24"/>
          <p:cNvSpPr>
            <a:spLocks noGrp="1" noChangeArrowheads="1"/>
          </p:cNvSpPr>
          <p:nvPr>
            <p:ph type="ftr" sz="quarter" idx="11"/>
          </p:nvPr>
        </p:nvSpPr>
        <p:spPr>
          <a:ln/>
        </p:spPr>
        <p:txBody>
          <a:bodyPr/>
          <a:lstStyle>
            <a:lvl1pPr>
              <a:defRPr/>
            </a:lvl1pPr>
          </a:lstStyle>
          <a:p>
            <a:pPr>
              <a:defRPr/>
            </a:pPr>
            <a:r>
              <a:rPr lang="en-US" altLang="zh-CN"/>
              <a:t>CITS, NanKai University</a:t>
            </a:r>
            <a:endParaRPr lang="en-US" altLang="ko-KR"/>
          </a:p>
        </p:txBody>
      </p:sp>
      <p:sp>
        <p:nvSpPr>
          <p:cNvPr id="7" name="Rectangle 25"/>
          <p:cNvSpPr>
            <a:spLocks noGrp="1" noChangeArrowheads="1"/>
          </p:cNvSpPr>
          <p:nvPr>
            <p:ph type="sldNum" sz="quarter" idx="12"/>
          </p:nvPr>
        </p:nvSpPr>
        <p:spPr>
          <a:ln/>
        </p:spPr>
        <p:txBody>
          <a:bodyPr/>
          <a:lstStyle>
            <a:lvl1pPr>
              <a:defRPr/>
            </a:lvl1pPr>
          </a:lstStyle>
          <a:p>
            <a:pPr>
              <a:defRPr/>
            </a:pPr>
            <a:fld id="{0B07B236-F1C7-42BC-8E0C-86938ACFC643}" type="slidenum">
              <a:rPr lang="en-US" altLang="ko-KR"/>
              <a:pPr>
                <a:defRPr/>
              </a:pPr>
              <a:t>‹#›</a:t>
            </a:fld>
            <a:endParaRPr lang="en-US" altLang="ko-KR"/>
          </a:p>
        </p:txBody>
      </p:sp>
    </p:spTree>
    <p:extLst>
      <p:ext uri="{BB962C8B-B14F-4D97-AF65-F5344CB8AC3E}">
        <p14:creationId xmlns:p14="http://schemas.microsoft.com/office/powerpoint/2010/main" val="1589062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3"/>
          <p:cNvSpPr>
            <a:spLocks noGrp="1" noChangeArrowheads="1"/>
          </p:cNvSpPr>
          <p:nvPr>
            <p:ph type="dt" sz="half" idx="10"/>
          </p:nvPr>
        </p:nvSpPr>
        <p:spPr>
          <a:ln/>
        </p:spPr>
        <p:txBody>
          <a:bodyPr/>
          <a:lstStyle>
            <a:lvl1pPr>
              <a:defRPr/>
            </a:lvl1pPr>
          </a:lstStyle>
          <a:p>
            <a:pPr>
              <a:defRPr/>
            </a:pPr>
            <a:r>
              <a:rPr lang="en-US" altLang="zh-CN"/>
              <a:t>Operating System</a:t>
            </a:r>
            <a:endParaRPr lang="en-US" altLang="ko-KR"/>
          </a:p>
        </p:txBody>
      </p:sp>
      <p:sp>
        <p:nvSpPr>
          <p:cNvPr id="8" name="Rectangle 24"/>
          <p:cNvSpPr>
            <a:spLocks noGrp="1" noChangeArrowheads="1"/>
          </p:cNvSpPr>
          <p:nvPr>
            <p:ph type="ftr" sz="quarter" idx="11"/>
          </p:nvPr>
        </p:nvSpPr>
        <p:spPr>
          <a:ln/>
        </p:spPr>
        <p:txBody>
          <a:bodyPr/>
          <a:lstStyle>
            <a:lvl1pPr>
              <a:defRPr/>
            </a:lvl1pPr>
          </a:lstStyle>
          <a:p>
            <a:pPr>
              <a:defRPr/>
            </a:pPr>
            <a:r>
              <a:rPr lang="en-US" altLang="zh-CN"/>
              <a:t>CITS, NanKai University</a:t>
            </a:r>
            <a:endParaRPr lang="en-US" altLang="ko-KR"/>
          </a:p>
        </p:txBody>
      </p:sp>
      <p:sp>
        <p:nvSpPr>
          <p:cNvPr id="9" name="Rectangle 25"/>
          <p:cNvSpPr>
            <a:spLocks noGrp="1" noChangeArrowheads="1"/>
          </p:cNvSpPr>
          <p:nvPr>
            <p:ph type="sldNum" sz="quarter" idx="12"/>
          </p:nvPr>
        </p:nvSpPr>
        <p:spPr>
          <a:ln/>
        </p:spPr>
        <p:txBody>
          <a:bodyPr/>
          <a:lstStyle>
            <a:lvl1pPr>
              <a:defRPr/>
            </a:lvl1pPr>
          </a:lstStyle>
          <a:p>
            <a:pPr>
              <a:defRPr/>
            </a:pPr>
            <a:fld id="{BCA16D0A-B9D9-41D5-AE5C-BCA3C2ECA1AF}" type="slidenum">
              <a:rPr lang="en-US" altLang="ko-KR"/>
              <a:pPr>
                <a:defRPr/>
              </a:pPr>
              <a:t>‹#›</a:t>
            </a:fld>
            <a:endParaRPr lang="en-US" altLang="ko-KR"/>
          </a:p>
        </p:txBody>
      </p:sp>
    </p:spTree>
    <p:extLst>
      <p:ext uri="{BB962C8B-B14F-4D97-AF65-F5344CB8AC3E}">
        <p14:creationId xmlns:p14="http://schemas.microsoft.com/office/powerpoint/2010/main" val="3957920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3"/>
          <p:cNvSpPr>
            <a:spLocks noGrp="1" noChangeArrowheads="1"/>
          </p:cNvSpPr>
          <p:nvPr>
            <p:ph type="dt" sz="half" idx="10"/>
          </p:nvPr>
        </p:nvSpPr>
        <p:spPr>
          <a:ln/>
        </p:spPr>
        <p:txBody>
          <a:bodyPr/>
          <a:lstStyle>
            <a:lvl1pPr>
              <a:defRPr/>
            </a:lvl1pPr>
          </a:lstStyle>
          <a:p>
            <a:pPr>
              <a:defRPr/>
            </a:pPr>
            <a:r>
              <a:rPr lang="en-US" altLang="zh-CN"/>
              <a:t>Operating System</a:t>
            </a:r>
            <a:endParaRPr lang="en-US" altLang="ko-KR"/>
          </a:p>
        </p:txBody>
      </p:sp>
      <p:sp>
        <p:nvSpPr>
          <p:cNvPr id="4" name="Rectangle 24"/>
          <p:cNvSpPr>
            <a:spLocks noGrp="1" noChangeArrowheads="1"/>
          </p:cNvSpPr>
          <p:nvPr>
            <p:ph type="ftr" sz="quarter" idx="11"/>
          </p:nvPr>
        </p:nvSpPr>
        <p:spPr>
          <a:ln/>
        </p:spPr>
        <p:txBody>
          <a:bodyPr/>
          <a:lstStyle>
            <a:lvl1pPr>
              <a:defRPr/>
            </a:lvl1pPr>
          </a:lstStyle>
          <a:p>
            <a:pPr>
              <a:defRPr/>
            </a:pPr>
            <a:r>
              <a:rPr lang="en-US" altLang="zh-CN"/>
              <a:t>CITS, NanKai University</a:t>
            </a:r>
            <a:endParaRPr lang="en-US" altLang="ko-KR"/>
          </a:p>
        </p:txBody>
      </p:sp>
      <p:sp>
        <p:nvSpPr>
          <p:cNvPr id="5" name="Rectangle 25"/>
          <p:cNvSpPr>
            <a:spLocks noGrp="1" noChangeArrowheads="1"/>
          </p:cNvSpPr>
          <p:nvPr>
            <p:ph type="sldNum" sz="quarter" idx="12"/>
          </p:nvPr>
        </p:nvSpPr>
        <p:spPr>
          <a:ln/>
        </p:spPr>
        <p:txBody>
          <a:bodyPr/>
          <a:lstStyle>
            <a:lvl1pPr>
              <a:defRPr/>
            </a:lvl1pPr>
          </a:lstStyle>
          <a:p>
            <a:pPr>
              <a:defRPr/>
            </a:pPr>
            <a:fld id="{DB3F9221-D005-4D58-A030-9507DE0DA806}" type="slidenum">
              <a:rPr lang="en-US" altLang="ko-KR"/>
              <a:pPr>
                <a:defRPr/>
              </a:pPr>
              <a:t>‹#›</a:t>
            </a:fld>
            <a:endParaRPr lang="en-US" altLang="ko-KR"/>
          </a:p>
        </p:txBody>
      </p:sp>
    </p:spTree>
    <p:extLst>
      <p:ext uri="{BB962C8B-B14F-4D97-AF65-F5344CB8AC3E}">
        <p14:creationId xmlns:p14="http://schemas.microsoft.com/office/powerpoint/2010/main" val="3126096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ln/>
        </p:spPr>
        <p:txBody>
          <a:bodyPr/>
          <a:lstStyle>
            <a:lvl1pPr>
              <a:defRPr/>
            </a:lvl1pPr>
          </a:lstStyle>
          <a:p>
            <a:pPr>
              <a:defRPr/>
            </a:pPr>
            <a:r>
              <a:rPr lang="en-US" altLang="zh-CN"/>
              <a:t>Operating System</a:t>
            </a:r>
            <a:endParaRPr lang="en-US" altLang="ko-KR"/>
          </a:p>
        </p:txBody>
      </p:sp>
      <p:sp>
        <p:nvSpPr>
          <p:cNvPr id="3" name="Rectangle 24"/>
          <p:cNvSpPr>
            <a:spLocks noGrp="1" noChangeArrowheads="1"/>
          </p:cNvSpPr>
          <p:nvPr>
            <p:ph type="ftr" sz="quarter" idx="11"/>
          </p:nvPr>
        </p:nvSpPr>
        <p:spPr>
          <a:ln/>
        </p:spPr>
        <p:txBody>
          <a:bodyPr/>
          <a:lstStyle>
            <a:lvl1pPr>
              <a:defRPr/>
            </a:lvl1pPr>
          </a:lstStyle>
          <a:p>
            <a:pPr>
              <a:defRPr/>
            </a:pPr>
            <a:r>
              <a:rPr lang="en-US" altLang="zh-CN"/>
              <a:t>CITS, NanKai University</a:t>
            </a:r>
            <a:endParaRPr lang="en-US" altLang="ko-KR"/>
          </a:p>
        </p:txBody>
      </p:sp>
      <p:sp>
        <p:nvSpPr>
          <p:cNvPr id="4" name="Rectangle 25"/>
          <p:cNvSpPr>
            <a:spLocks noGrp="1" noChangeArrowheads="1"/>
          </p:cNvSpPr>
          <p:nvPr>
            <p:ph type="sldNum" sz="quarter" idx="12"/>
          </p:nvPr>
        </p:nvSpPr>
        <p:spPr>
          <a:ln/>
        </p:spPr>
        <p:txBody>
          <a:bodyPr/>
          <a:lstStyle>
            <a:lvl1pPr>
              <a:defRPr/>
            </a:lvl1pPr>
          </a:lstStyle>
          <a:p>
            <a:pPr>
              <a:defRPr/>
            </a:pPr>
            <a:fld id="{AB663DBB-39C3-4374-9444-C7CAB4963701}" type="slidenum">
              <a:rPr lang="en-US" altLang="ko-KR"/>
              <a:pPr>
                <a:defRPr/>
              </a:pPr>
              <a:t>‹#›</a:t>
            </a:fld>
            <a:endParaRPr lang="en-US" altLang="ko-KR"/>
          </a:p>
        </p:txBody>
      </p:sp>
    </p:spTree>
    <p:extLst>
      <p:ext uri="{BB962C8B-B14F-4D97-AF65-F5344CB8AC3E}">
        <p14:creationId xmlns:p14="http://schemas.microsoft.com/office/powerpoint/2010/main" val="247824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3"/>
          <p:cNvSpPr>
            <a:spLocks noGrp="1" noChangeArrowheads="1"/>
          </p:cNvSpPr>
          <p:nvPr>
            <p:ph type="dt" sz="half" idx="10"/>
          </p:nvPr>
        </p:nvSpPr>
        <p:spPr>
          <a:ln/>
        </p:spPr>
        <p:txBody>
          <a:bodyPr/>
          <a:lstStyle>
            <a:lvl1pPr>
              <a:defRPr/>
            </a:lvl1pPr>
          </a:lstStyle>
          <a:p>
            <a:pPr>
              <a:defRPr/>
            </a:pPr>
            <a:r>
              <a:rPr lang="en-US" altLang="zh-CN"/>
              <a:t>Operating System</a:t>
            </a:r>
            <a:endParaRPr lang="en-US" altLang="ko-KR"/>
          </a:p>
        </p:txBody>
      </p:sp>
      <p:sp>
        <p:nvSpPr>
          <p:cNvPr id="6" name="Rectangle 24"/>
          <p:cNvSpPr>
            <a:spLocks noGrp="1" noChangeArrowheads="1"/>
          </p:cNvSpPr>
          <p:nvPr>
            <p:ph type="ftr" sz="quarter" idx="11"/>
          </p:nvPr>
        </p:nvSpPr>
        <p:spPr>
          <a:ln/>
        </p:spPr>
        <p:txBody>
          <a:bodyPr/>
          <a:lstStyle>
            <a:lvl1pPr>
              <a:defRPr/>
            </a:lvl1pPr>
          </a:lstStyle>
          <a:p>
            <a:pPr>
              <a:defRPr/>
            </a:pPr>
            <a:r>
              <a:rPr lang="en-US" altLang="zh-CN"/>
              <a:t>CITS, NanKai University</a:t>
            </a:r>
            <a:endParaRPr lang="en-US" altLang="ko-KR"/>
          </a:p>
        </p:txBody>
      </p:sp>
      <p:sp>
        <p:nvSpPr>
          <p:cNvPr id="7" name="Rectangle 25"/>
          <p:cNvSpPr>
            <a:spLocks noGrp="1" noChangeArrowheads="1"/>
          </p:cNvSpPr>
          <p:nvPr>
            <p:ph type="sldNum" sz="quarter" idx="12"/>
          </p:nvPr>
        </p:nvSpPr>
        <p:spPr>
          <a:ln/>
        </p:spPr>
        <p:txBody>
          <a:bodyPr/>
          <a:lstStyle>
            <a:lvl1pPr>
              <a:defRPr/>
            </a:lvl1pPr>
          </a:lstStyle>
          <a:p>
            <a:pPr>
              <a:defRPr/>
            </a:pPr>
            <a:fld id="{017E077B-DE37-4861-8AFB-1017E35C9BF1}" type="slidenum">
              <a:rPr lang="en-US" altLang="ko-KR"/>
              <a:pPr>
                <a:defRPr/>
              </a:pPr>
              <a:t>‹#›</a:t>
            </a:fld>
            <a:endParaRPr lang="en-US" altLang="ko-KR"/>
          </a:p>
        </p:txBody>
      </p:sp>
    </p:spTree>
    <p:extLst>
      <p:ext uri="{BB962C8B-B14F-4D97-AF65-F5344CB8AC3E}">
        <p14:creationId xmlns:p14="http://schemas.microsoft.com/office/powerpoint/2010/main" val="3186181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3"/>
          <p:cNvSpPr>
            <a:spLocks noGrp="1" noChangeArrowheads="1"/>
          </p:cNvSpPr>
          <p:nvPr>
            <p:ph type="dt" sz="half" idx="10"/>
          </p:nvPr>
        </p:nvSpPr>
        <p:spPr>
          <a:ln/>
        </p:spPr>
        <p:txBody>
          <a:bodyPr/>
          <a:lstStyle>
            <a:lvl1pPr>
              <a:defRPr/>
            </a:lvl1pPr>
          </a:lstStyle>
          <a:p>
            <a:pPr>
              <a:defRPr/>
            </a:pPr>
            <a:r>
              <a:rPr lang="en-US" altLang="zh-CN"/>
              <a:t>Operating System</a:t>
            </a:r>
            <a:endParaRPr lang="en-US" altLang="ko-KR"/>
          </a:p>
        </p:txBody>
      </p:sp>
      <p:sp>
        <p:nvSpPr>
          <p:cNvPr id="6" name="Rectangle 24"/>
          <p:cNvSpPr>
            <a:spLocks noGrp="1" noChangeArrowheads="1"/>
          </p:cNvSpPr>
          <p:nvPr>
            <p:ph type="ftr" sz="quarter" idx="11"/>
          </p:nvPr>
        </p:nvSpPr>
        <p:spPr>
          <a:ln/>
        </p:spPr>
        <p:txBody>
          <a:bodyPr/>
          <a:lstStyle>
            <a:lvl1pPr>
              <a:defRPr/>
            </a:lvl1pPr>
          </a:lstStyle>
          <a:p>
            <a:pPr>
              <a:defRPr/>
            </a:pPr>
            <a:r>
              <a:rPr lang="en-US" altLang="zh-CN"/>
              <a:t>CITS, NanKai University</a:t>
            </a:r>
            <a:endParaRPr lang="en-US" altLang="ko-KR"/>
          </a:p>
        </p:txBody>
      </p:sp>
      <p:sp>
        <p:nvSpPr>
          <p:cNvPr id="7" name="Rectangle 25"/>
          <p:cNvSpPr>
            <a:spLocks noGrp="1" noChangeArrowheads="1"/>
          </p:cNvSpPr>
          <p:nvPr>
            <p:ph type="sldNum" sz="quarter" idx="12"/>
          </p:nvPr>
        </p:nvSpPr>
        <p:spPr>
          <a:ln/>
        </p:spPr>
        <p:txBody>
          <a:bodyPr/>
          <a:lstStyle>
            <a:lvl1pPr>
              <a:defRPr/>
            </a:lvl1pPr>
          </a:lstStyle>
          <a:p>
            <a:pPr>
              <a:defRPr/>
            </a:pPr>
            <a:fld id="{D432695C-46CC-46E3-8AA9-058EDD660692}" type="slidenum">
              <a:rPr lang="en-US" altLang="ko-KR"/>
              <a:pPr>
                <a:defRPr/>
              </a:pPr>
              <a:t>‹#›</a:t>
            </a:fld>
            <a:endParaRPr lang="en-US" altLang="ko-KR"/>
          </a:p>
        </p:txBody>
      </p:sp>
    </p:spTree>
    <p:extLst>
      <p:ext uri="{BB962C8B-B14F-4D97-AF65-F5344CB8AC3E}">
        <p14:creationId xmlns:p14="http://schemas.microsoft.com/office/powerpoint/2010/main" val="916159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3"/>
          <p:cNvSpPr>
            <a:spLocks noChangeArrowheads="1"/>
          </p:cNvSpPr>
          <p:nvPr/>
        </p:nvSpPr>
        <p:spPr bwMode="auto">
          <a:xfrm>
            <a:off x="0" y="6477000"/>
            <a:ext cx="9144000" cy="3810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SzPct val="80000"/>
              <a:buFont typeface="Wingdings" panose="05000000000000000000" pitchFamily="2" charset="2"/>
              <a:buChar char="•"/>
              <a:defRPr>
                <a:solidFill>
                  <a:schemeClr val="tx1"/>
                </a:solidFill>
                <a:latin typeface="Verdana" panose="020B0604030504040204" pitchFamily="34" charset="0"/>
                <a:ea typeface="宋体" panose="02010600030101010101" pitchFamily="2" charset="-122"/>
              </a:defRPr>
            </a:lvl9pPr>
          </a:lstStyle>
          <a:p>
            <a:pPr>
              <a:defRPr/>
            </a:pPr>
            <a:endParaRPr lang="zh-CN" altLang="en-US" smtClean="0">
              <a:latin typeface="Times New Roman" panose="02020603050405020304" pitchFamily="18" charset="0"/>
            </a:endParaRPr>
          </a:p>
        </p:txBody>
      </p:sp>
      <p:pic>
        <p:nvPicPr>
          <p:cNvPr id="1027" name="Picture 34" descr="psh3_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ltGray">
          <a:xfrm>
            <a:off x="0" y="0"/>
            <a:ext cx="8572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21"/>
          <p:cNvSpPr>
            <a:spLocks noGrp="1" noChangeArrowheads="1"/>
          </p:cNvSpPr>
          <p:nvPr>
            <p:ph type="title"/>
          </p:nvPr>
        </p:nvSpPr>
        <p:spPr bwMode="black">
          <a:xfrm>
            <a:off x="971550" y="304800"/>
            <a:ext cx="777716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smtClean="0"/>
              <a:t>单击此处编辑母版标题样式</a:t>
            </a:r>
          </a:p>
        </p:txBody>
      </p:sp>
      <p:sp>
        <p:nvSpPr>
          <p:cNvPr id="12310" name="Rectangle 22"/>
          <p:cNvSpPr>
            <a:spLocks noGrp="1" noChangeArrowheads="1"/>
          </p:cNvSpPr>
          <p:nvPr>
            <p:ph type="body" idx="1"/>
          </p:nvPr>
        </p:nvSpPr>
        <p:spPr bwMode="auto">
          <a:xfrm>
            <a:off x="971550" y="1371600"/>
            <a:ext cx="8064500"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smtClean="0"/>
              <a:t>单击此处编辑母版文本样式</a:t>
            </a:r>
          </a:p>
          <a:p>
            <a:pPr lvl="1"/>
            <a:r>
              <a:rPr lang="ko-KR" altLang="en-US" smtClean="0"/>
              <a:t>第二级</a:t>
            </a:r>
          </a:p>
          <a:p>
            <a:pPr lvl="2"/>
            <a:r>
              <a:rPr lang="ko-KR" altLang="en-US" smtClean="0"/>
              <a:t>第三级</a:t>
            </a:r>
          </a:p>
          <a:p>
            <a:pPr lvl="3"/>
            <a:r>
              <a:rPr lang="ko-KR" altLang="en-US" smtClean="0"/>
              <a:t>第四级</a:t>
            </a:r>
          </a:p>
          <a:p>
            <a:pPr lvl="4"/>
            <a:r>
              <a:rPr lang="ko-KR" altLang="en-US" smtClean="0"/>
              <a:t>第五级</a:t>
            </a:r>
          </a:p>
        </p:txBody>
      </p:sp>
      <p:sp>
        <p:nvSpPr>
          <p:cNvPr id="12311" name="Rectangle 23"/>
          <p:cNvSpPr>
            <a:spLocks noGrp="1" noChangeArrowheads="1"/>
          </p:cNvSpPr>
          <p:nvPr>
            <p:ph type="dt" sz="half" idx="2"/>
          </p:nvPr>
        </p:nvSpPr>
        <p:spPr bwMode="auto">
          <a:xfrm>
            <a:off x="977900" y="6508750"/>
            <a:ext cx="2514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lnSpc>
                <a:spcPct val="100000"/>
              </a:lnSpc>
              <a:spcBef>
                <a:spcPct val="0"/>
              </a:spcBef>
              <a:buSzTx/>
              <a:buFontTx/>
              <a:buNone/>
              <a:defRPr sz="1200" b="1">
                <a:solidFill>
                  <a:schemeClr val="bg1"/>
                </a:solidFill>
                <a:latin typeface="+mn-lt"/>
                <a:ea typeface="굴림" pitchFamily="50" charset="-127"/>
              </a:defRPr>
            </a:lvl1pPr>
          </a:lstStyle>
          <a:p>
            <a:pPr>
              <a:defRPr/>
            </a:pPr>
            <a:r>
              <a:rPr lang="en-US" altLang="zh-CN"/>
              <a:t>Operating System</a:t>
            </a:r>
            <a:endParaRPr lang="en-US" altLang="ko-KR"/>
          </a:p>
        </p:txBody>
      </p:sp>
      <p:sp>
        <p:nvSpPr>
          <p:cNvPr id="12312" name="Rectangle 24"/>
          <p:cNvSpPr>
            <a:spLocks noGrp="1" noChangeArrowheads="1"/>
          </p:cNvSpPr>
          <p:nvPr>
            <p:ph type="ftr" sz="quarter" idx="3"/>
          </p:nvPr>
        </p:nvSpPr>
        <p:spPr bwMode="auto">
          <a:xfrm>
            <a:off x="5943600" y="6508750"/>
            <a:ext cx="2895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lnSpc>
                <a:spcPct val="100000"/>
              </a:lnSpc>
              <a:spcBef>
                <a:spcPct val="0"/>
              </a:spcBef>
              <a:buSzTx/>
              <a:buFontTx/>
              <a:buNone/>
              <a:defRPr sz="1200" b="1">
                <a:solidFill>
                  <a:schemeClr val="bg1"/>
                </a:solidFill>
                <a:latin typeface="+mn-lt"/>
                <a:ea typeface="굴림" pitchFamily="50" charset="-127"/>
              </a:defRPr>
            </a:lvl1pPr>
          </a:lstStyle>
          <a:p>
            <a:pPr>
              <a:defRPr/>
            </a:pPr>
            <a:r>
              <a:rPr lang="en-US" altLang="zh-CN"/>
              <a:t>CITS, NanKai University</a:t>
            </a:r>
            <a:endParaRPr lang="en-US" altLang="ko-KR"/>
          </a:p>
        </p:txBody>
      </p:sp>
      <p:sp>
        <p:nvSpPr>
          <p:cNvPr id="12313" name="Rectangle 25"/>
          <p:cNvSpPr>
            <a:spLocks noGrp="1" noChangeArrowheads="1"/>
          </p:cNvSpPr>
          <p:nvPr>
            <p:ph type="sldNum" sz="quarter" idx="4"/>
          </p:nvPr>
        </p:nvSpPr>
        <p:spPr bwMode="auto">
          <a:xfrm>
            <a:off x="3662363" y="6508750"/>
            <a:ext cx="2133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lnSpc>
                <a:spcPct val="100000"/>
              </a:lnSpc>
              <a:spcBef>
                <a:spcPct val="0"/>
              </a:spcBef>
              <a:buSzTx/>
              <a:buFontTx/>
              <a:buNone/>
              <a:defRPr sz="1200" b="1">
                <a:solidFill>
                  <a:schemeClr val="bg1"/>
                </a:solidFill>
                <a:ea typeface="굴림" pitchFamily="34" charset="-127"/>
              </a:defRPr>
            </a:lvl1pPr>
          </a:lstStyle>
          <a:p>
            <a:pPr>
              <a:defRPr/>
            </a:pPr>
            <a:fld id="{1928B6C0-515C-42D1-A6E1-E8A7A9542DAC}" type="slidenum">
              <a:rPr lang="en-US" altLang="ko-KR"/>
              <a:pPr>
                <a:defRPr/>
              </a:pPr>
              <a:t>‹#›</a:t>
            </a:fld>
            <a:endParaRPr lang="en-US" altLang="ko-KR"/>
          </a:p>
        </p:txBody>
      </p:sp>
    </p:spTree>
  </p:cSld>
  <p:clrMap bg1="lt1" tx1="dk1" bg2="lt2" tx2="dk2" accent1="accent1" accent2="accent2" accent3="accent3" accent4="accent4" accent5="accent5" accent6="accent6" hlink="hlink" folHlink="folHlink"/>
  <p:sldLayoutIdLst>
    <p:sldLayoutId id="2147484095"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310">
                                            <p:txEl>
                                              <p:pRg st="0" end="0"/>
                                            </p:txEl>
                                          </p:spTgt>
                                        </p:tgtEl>
                                        <p:attrNameLst>
                                          <p:attrName>style.visibility</p:attrName>
                                        </p:attrNameLst>
                                      </p:cBhvr>
                                      <p:to>
                                        <p:strVal val="visible"/>
                                      </p:to>
                                    </p:set>
                                    <p:anim calcmode="lin" valueType="num">
                                      <p:cBhvr additive="base">
                                        <p:cTn id="7" dur="500" fill="hold"/>
                                        <p:tgtEl>
                                          <p:spTgt spid="123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310">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12310">
                                            <p:txEl>
                                              <p:pRg st="1" end="1"/>
                                            </p:txEl>
                                          </p:spTgt>
                                        </p:tgtEl>
                                        <p:attrNameLst>
                                          <p:attrName>style.visibility</p:attrName>
                                        </p:attrNameLst>
                                      </p:cBhvr>
                                      <p:to>
                                        <p:strVal val="visible"/>
                                      </p:to>
                                    </p:set>
                                    <p:animEffect transition="in" filter="dissolve">
                                      <p:cBhvr>
                                        <p:cTn id="12" dur="500"/>
                                        <p:tgtEl>
                                          <p:spTgt spid="12310">
                                            <p:txEl>
                                              <p:pRg st="1" end="1"/>
                                            </p:txEl>
                                          </p:spTgt>
                                        </p:tgtEl>
                                      </p:cBhvr>
                                    </p:animEffect>
                                  </p:childTnLst>
                                </p:cTn>
                              </p:par>
                            </p:childTnLst>
                          </p:cTn>
                        </p:par>
                        <p:par>
                          <p:cTn id="13" fill="hold" nodeType="afterGroup">
                            <p:stCondLst>
                              <p:cond delay="1000"/>
                            </p:stCondLst>
                            <p:childTnLst>
                              <p:par>
                                <p:cTn id="14" presetID="9" presetClass="entr" presetSubtype="0" fill="hold" grpId="0" nodeType="afterEffect">
                                  <p:stCondLst>
                                    <p:cond delay="0"/>
                                  </p:stCondLst>
                                  <p:childTnLst>
                                    <p:set>
                                      <p:cBhvr>
                                        <p:cTn id="15" dur="1" fill="hold">
                                          <p:stCondLst>
                                            <p:cond delay="0"/>
                                          </p:stCondLst>
                                        </p:cTn>
                                        <p:tgtEl>
                                          <p:spTgt spid="12310">
                                            <p:txEl>
                                              <p:pRg st="2" end="2"/>
                                            </p:txEl>
                                          </p:spTgt>
                                        </p:tgtEl>
                                        <p:attrNameLst>
                                          <p:attrName>style.visibility</p:attrName>
                                        </p:attrNameLst>
                                      </p:cBhvr>
                                      <p:to>
                                        <p:strVal val="visible"/>
                                      </p:to>
                                    </p:set>
                                    <p:animEffect transition="in" filter="dissolve">
                                      <p:cBhvr>
                                        <p:cTn id="16" dur="500"/>
                                        <p:tgtEl>
                                          <p:spTgt spid="12310">
                                            <p:txEl>
                                              <p:pRg st="2" end="2"/>
                                            </p:txEl>
                                          </p:spTgt>
                                        </p:tgtEl>
                                      </p:cBhvr>
                                    </p:animEffect>
                                  </p:childTnLst>
                                </p:cTn>
                              </p:par>
                            </p:childTnLst>
                          </p:cTn>
                        </p:par>
                        <p:par>
                          <p:cTn id="17" fill="hold" nodeType="afterGroup">
                            <p:stCondLst>
                              <p:cond delay="1500"/>
                            </p:stCondLst>
                            <p:childTnLst>
                              <p:par>
                                <p:cTn id="18" presetID="9" presetClass="entr" presetSubtype="0" fill="hold" grpId="0" nodeType="afterEffect">
                                  <p:stCondLst>
                                    <p:cond delay="0"/>
                                  </p:stCondLst>
                                  <p:childTnLst>
                                    <p:set>
                                      <p:cBhvr>
                                        <p:cTn id="19" dur="1" fill="hold">
                                          <p:stCondLst>
                                            <p:cond delay="0"/>
                                          </p:stCondLst>
                                        </p:cTn>
                                        <p:tgtEl>
                                          <p:spTgt spid="12310">
                                            <p:txEl>
                                              <p:pRg st="3" end="3"/>
                                            </p:txEl>
                                          </p:spTgt>
                                        </p:tgtEl>
                                        <p:attrNameLst>
                                          <p:attrName>style.visibility</p:attrName>
                                        </p:attrNameLst>
                                      </p:cBhvr>
                                      <p:to>
                                        <p:strVal val="visible"/>
                                      </p:to>
                                    </p:set>
                                    <p:animEffect transition="in" filter="dissolve">
                                      <p:cBhvr>
                                        <p:cTn id="20" dur="500"/>
                                        <p:tgtEl>
                                          <p:spTgt spid="12310">
                                            <p:txEl>
                                              <p:pRg st="3" end="3"/>
                                            </p:txEl>
                                          </p:spTgt>
                                        </p:tgtEl>
                                      </p:cBhvr>
                                    </p:animEffect>
                                  </p:childTnLst>
                                </p:cTn>
                              </p:par>
                            </p:childTnLst>
                          </p:cTn>
                        </p:par>
                        <p:par>
                          <p:cTn id="21" fill="hold" nodeType="afterGroup">
                            <p:stCondLst>
                              <p:cond delay="2000"/>
                            </p:stCondLst>
                            <p:childTnLst>
                              <p:par>
                                <p:cTn id="22" presetID="9" presetClass="entr" presetSubtype="0" fill="hold" grpId="0" nodeType="afterEffect">
                                  <p:stCondLst>
                                    <p:cond delay="0"/>
                                  </p:stCondLst>
                                  <p:childTnLst>
                                    <p:set>
                                      <p:cBhvr>
                                        <p:cTn id="23" dur="1" fill="hold">
                                          <p:stCondLst>
                                            <p:cond delay="0"/>
                                          </p:stCondLst>
                                        </p:cTn>
                                        <p:tgtEl>
                                          <p:spTgt spid="12310">
                                            <p:txEl>
                                              <p:pRg st="4" end="4"/>
                                            </p:txEl>
                                          </p:spTgt>
                                        </p:tgtEl>
                                        <p:attrNameLst>
                                          <p:attrName>style.visibility</p:attrName>
                                        </p:attrNameLst>
                                      </p:cBhvr>
                                      <p:to>
                                        <p:strVal val="visible"/>
                                      </p:to>
                                    </p:set>
                                    <p:animEffect transition="in" filter="dissolve">
                                      <p:cBhvr>
                                        <p:cTn id="24" dur="500"/>
                                        <p:tgtEl>
                                          <p:spTgt spid="123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10" grpId="0" build="p">
        <p:tmplLst>
          <p:tmpl lvl="1">
            <p:tnLst>
              <p:par>
                <p:cTn presetID="2" presetClass="entr" presetSubtype="4" fill="hold" nodeType="clickEffect">
                  <p:stCondLst>
                    <p:cond delay="0"/>
                  </p:stCondLst>
                  <p:childTnLst>
                    <p:set>
                      <p:cBhvr>
                        <p:cTn dur="1" fill="hold">
                          <p:stCondLst>
                            <p:cond delay="0"/>
                          </p:stCondLst>
                        </p:cTn>
                        <p:tgtEl>
                          <p:spTgt spid="12310"/>
                        </p:tgtEl>
                        <p:attrNameLst>
                          <p:attrName>style.visibility</p:attrName>
                        </p:attrNameLst>
                      </p:cBhvr>
                      <p:to>
                        <p:strVal val="visible"/>
                      </p:to>
                    </p:set>
                    <p:anim calcmode="lin" valueType="num">
                      <p:cBhvr additive="base">
                        <p:cTn dur="500" fill="hold"/>
                        <p:tgtEl>
                          <p:spTgt spid="12310"/>
                        </p:tgtEl>
                        <p:attrNameLst>
                          <p:attrName>ppt_x</p:attrName>
                        </p:attrNameLst>
                      </p:cBhvr>
                      <p:tavLst>
                        <p:tav tm="0">
                          <p:val>
                            <p:strVal val="#ppt_x"/>
                          </p:val>
                        </p:tav>
                        <p:tav tm="100000">
                          <p:val>
                            <p:strVal val="#ppt_x"/>
                          </p:val>
                        </p:tav>
                      </p:tavLst>
                    </p:anim>
                    <p:anim calcmode="lin" valueType="num">
                      <p:cBhvr additive="base">
                        <p:cTn dur="500" fill="hold"/>
                        <p:tgtEl>
                          <p:spTgt spid="12310"/>
                        </p:tgtEl>
                        <p:attrNameLst>
                          <p:attrName>ppt_y</p:attrName>
                        </p:attrNameLst>
                      </p:cBhvr>
                      <p:tavLst>
                        <p:tav tm="0">
                          <p:val>
                            <p:strVal val="1+#ppt_h/2"/>
                          </p:val>
                        </p:tav>
                        <p:tav tm="100000">
                          <p:val>
                            <p:strVal val="#ppt_y"/>
                          </p:val>
                        </p:tav>
                      </p:tavLst>
                    </p:anim>
                  </p:childTnLst>
                </p:cTn>
              </p:par>
            </p:tnLst>
          </p:tmpl>
          <p:tmpl lvl="2">
            <p:tnLst>
              <p:par>
                <p:cTn presetID="9" presetClass="entr" presetSubtype="0" fill="hold" nodeType="afterEffect">
                  <p:stCondLst>
                    <p:cond delay="0"/>
                  </p:stCondLst>
                  <p:childTnLst>
                    <p:set>
                      <p:cBhvr>
                        <p:cTn dur="1" fill="hold">
                          <p:stCondLst>
                            <p:cond delay="0"/>
                          </p:stCondLst>
                        </p:cTn>
                        <p:tgtEl>
                          <p:spTgt spid="12310"/>
                        </p:tgtEl>
                        <p:attrNameLst>
                          <p:attrName>style.visibility</p:attrName>
                        </p:attrNameLst>
                      </p:cBhvr>
                      <p:to>
                        <p:strVal val="visible"/>
                      </p:to>
                    </p:set>
                    <p:animEffect transition="in" filter="dissolve">
                      <p:cBhvr>
                        <p:cTn dur="500"/>
                        <p:tgtEl>
                          <p:spTgt spid="12310"/>
                        </p:tgtEl>
                      </p:cBhvr>
                    </p:animEffect>
                  </p:childTnLst>
                </p:cTn>
              </p:par>
            </p:tnLst>
          </p:tmpl>
          <p:tmpl lvl="3">
            <p:tnLst>
              <p:par>
                <p:cTn presetID="9" presetClass="entr" presetSubtype="0" fill="hold" nodeType="afterEffect">
                  <p:stCondLst>
                    <p:cond delay="0"/>
                  </p:stCondLst>
                  <p:childTnLst>
                    <p:set>
                      <p:cBhvr>
                        <p:cTn dur="1" fill="hold">
                          <p:stCondLst>
                            <p:cond delay="0"/>
                          </p:stCondLst>
                        </p:cTn>
                        <p:tgtEl>
                          <p:spTgt spid="12310"/>
                        </p:tgtEl>
                        <p:attrNameLst>
                          <p:attrName>style.visibility</p:attrName>
                        </p:attrNameLst>
                      </p:cBhvr>
                      <p:to>
                        <p:strVal val="visible"/>
                      </p:to>
                    </p:set>
                    <p:animEffect transition="in" filter="dissolve">
                      <p:cBhvr>
                        <p:cTn dur="500"/>
                        <p:tgtEl>
                          <p:spTgt spid="12310"/>
                        </p:tgtEl>
                      </p:cBhvr>
                    </p:animEffect>
                  </p:childTnLst>
                </p:cTn>
              </p:par>
            </p:tnLst>
          </p:tmpl>
          <p:tmpl lvl="4">
            <p:tnLst>
              <p:par>
                <p:cTn presetID="9" presetClass="entr" presetSubtype="0" fill="hold" nodeType="afterEffect">
                  <p:stCondLst>
                    <p:cond delay="0"/>
                  </p:stCondLst>
                  <p:childTnLst>
                    <p:set>
                      <p:cBhvr>
                        <p:cTn dur="1" fill="hold">
                          <p:stCondLst>
                            <p:cond delay="0"/>
                          </p:stCondLst>
                        </p:cTn>
                        <p:tgtEl>
                          <p:spTgt spid="12310"/>
                        </p:tgtEl>
                        <p:attrNameLst>
                          <p:attrName>style.visibility</p:attrName>
                        </p:attrNameLst>
                      </p:cBhvr>
                      <p:to>
                        <p:strVal val="visible"/>
                      </p:to>
                    </p:set>
                    <p:animEffect transition="in" filter="dissolve">
                      <p:cBhvr>
                        <p:cTn dur="500"/>
                        <p:tgtEl>
                          <p:spTgt spid="12310"/>
                        </p:tgtEl>
                      </p:cBhvr>
                    </p:animEffect>
                  </p:childTnLst>
                </p:cTn>
              </p:par>
            </p:tnLst>
          </p:tmpl>
          <p:tmpl lvl="5">
            <p:tnLst>
              <p:par>
                <p:cTn presetID="9" presetClass="entr" presetSubtype="0" fill="hold" nodeType="afterEffect">
                  <p:stCondLst>
                    <p:cond delay="0"/>
                  </p:stCondLst>
                  <p:childTnLst>
                    <p:set>
                      <p:cBhvr>
                        <p:cTn dur="1" fill="hold">
                          <p:stCondLst>
                            <p:cond delay="0"/>
                          </p:stCondLst>
                        </p:cTn>
                        <p:tgtEl>
                          <p:spTgt spid="12310"/>
                        </p:tgtEl>
                        <p:attrNameLst>
                          <p:attrName>style.visibility</p:attrName>
                        </p:attrNameLst>
                      </p:cBhvr>
                      <p:to>
                        <p:strVal val="visible"/>
                      </p:to>
                    </p:set>
                    <p:animEffect transition="in" filter="dissolve">
                      <p:cBhvr>
                        <p:cTn dur="500"/>
                        <p:tgtEl>
                          <p:spTgt spid="12310"/>
                        </p:tgtEl>
                      </p:cBhvr>
                    </p:animEffect>
                  </p:childTnLst>
                </p:cTn>
              </p:par>
            </p:tnLst>
          </p:tmpl>
        </p:tmplLst>
      </p:bldP>
    </p:bldLst>
  </p:timing>
  <p:hf hdr="0"/>
  <p:txStyles>
    <p:titleStyle>
      <a:lvl1pPr algn="ctr" rtl="0" eaLnBrk="0" fontAlgn="base" hangingPunct="0">
        <a:spcBef>
          <a:spcPct val="0"/>
        </a:spcBef>
        <a:spcAft>
          <a:spcPct val="0"/>
        </a:spcAft>
        <a:defRPr sz="4000" b="1">
          <a:solidFill>
            <a:schemeClr val="tx1"/>
          </a:solidFill>
          <a:latin typeface="+mj-lt"/>
          <a:ea typeface="+mj-ea"/>
          <a:cs typeface="+mj-cs"/>
        </a:defRPr>
      </a:lvl1pPr>
      <a:lvl2pPr algn="ctr" rtl="0" eaLnBrk="0" fontAlgn="base" hangingPunct="0">
        <a:spcBef>
          <a:spcPct val="0"/>
        </a:spcBef>
        <a:spcAft>
          <a:spcPct val="0"/>
        </a:spcAft>
        <a:defRPr sz="4000" b="1">
          <a:solidFill>
            <a:schemeClr val="tx1"/>
          </a:solidFill>
          <a:latin typeface="Times New Roman" pitchFamily="18" charset="0"/>
        </a:defRPr>
      </a:lvl2pPr>
      <a:lvl3pPr algn="ctr" rtl="0" eaLnBrk="0" fontAlgn="base" hangingPunct="0">
        <a:spcBef>
          <a:spcPct val="0"/>
        </a:spcBef>
        <a:spcAft>
          <a:spcPct val="0"/>
        </a:spcAft>
        <a:defRPr sz="4000" b="1">
          <a:solidFill>
            <a:schemeClr val="tx1"/>
          </a:solidFill>
          <a:latin typeface="Times New Roman" pitchFamily="18" charset="0"/>
        </a:defRPr>
      </a:lvl3pPr>
      <a:lvl4pPr algn="ctr" rtl="0" eaLnBrk="0" fontAlgn="base" hangingPunct="0">
        <a:spcBef>
          <a:spcPct val="0"/>
        </a:spcBef>
        <a:spcAft>
          <a:spcPct val="0"/>
        </a:spcAft>
        <a:defRPr sz="4000" b="1">
          <a:solidFill>
            <a:schemeClr val="tx1"/>
          </a:solidFill>
          <a:latin typeface="Times New Roman" pitchFamily="18" charset="0"/>
        </a:defRPr>
      </a:lvl4pPr>
      <a:lvl5pPr algn="ctr" rtl="0" eaLnBrk="0" fontAlgn="base" hangingPunct="0">
        <a:spcBef>
          <a:spcPct val="0"/>
        </a:spcBef>
        <a:spcAft>
          <a:spcPct val="0"/>
        </a:spcAft>
        <a:defRPr sz="4000" b="1">
          <a:solidFill>
            <a:schemeClr val="tx1"/>
          </a:solidFill>
          <a:latin typeface="Times New Roman" pitchFamily="18" charset="0"/>
        </a:defRPr>
      </a:lvl5pPr>
      <a:lvl6pPr marL="457200" algn="ctr" rtl="0" fontAlgn="base">
        <a:spcBef>
          <a:spcPct val="0"/>
        </a:spcBef>
        <a:spcAft>
          <a:spcPct val="0"/>
        </a:spcAft>
        <a:defRPr sz="4000" b="1">
          <a:solidFill>
            <a:schemeClr val="tx1"/>
          </a:solidFill>
          <a:latin typeface="Times New Roman" pitchFamily="18" charset="0"/>
        </a:defRPr>
      </a:lvl6pPr>
      <a:lvl7pPr marL="914400" algn="ctr" rtl="0" fontAlgn="base">
        <a:spcBef>
          <a:spcPct val="0"/>
        </a:spcBef>
        <a:spcAft>
          <a:spcPct val="0"/>
        </a:spcAft>
        <a:defRPr sz="4000" b="1">
          <a:solidFill>
            <a:schemeClr val="tx1"/>
          </a:solidFill>
          <a:latin typeface="Times New Roman" pitchFamily="18" charset="0"/>
        </a:defRPr>
      </a:lvl7pPr>
      <a:lvl8pPr marL="1371600" algn="ctr" rtl="0" fontAlgn="base">
        <a:spcBef>
          <a:spcPct val="0"/>
        </a:spcBef>
        <a:spcAft>
          <a:spcPct val="0"/>
        </a:spcAft>
        <a:defRPr sz="4000" b="1">
          <a:solidFill>
            <a:schemeClr val="tx1"/>
          </a:solidFill>
          <a:latin typeface="Times New Roman" pitchFamily="18" charset="0"/>
        </a:defRPr>
      </a:lvl8pPr>
      <a:lvl9pPr marL="1828800" algn="ctr" rtl="0" fontAlgn="base">
        <a:spcBef>
          <a:spcPct val="0"/>
        </a:spcBef>
        <a:spcAft>
          <a:spcPct val="0"/>
        </a:spcAft>
        <a:defRPr sz="4000" b="1">
          <a:solidFill>
            <a:schemeClr val="tx1"/>
          </a:solidFill>
          <a:latin typeface="Times New Roman" pitchFamily="18" charset="0"/>
        </a:defRPr>
      </a:lvl9pPr>
    </p:titleStyle>
    <p:bodyStyle>
      <a:lvl1pPr marL="342900" indent="-342900" algn="l" rtl="0" eaLnBrk="0" fontAlgn="base" hangingPunct="0">
        <a:spcBef>
          <a:spcPct val="20000"/>
        </a:spcBef>
        <a:spcAft>
          <a:spcPct val="0"/>
        </a:spcAft>
        <a:buClr>
          <a:schemeClr val="tx1"/>
        </a:buClr>
        <a:buSzPct val="80000"/>
        <a:buFont typeface="Wingdings" panose="05000000000000000000" pitchFamily="2" charset="2"/>
        <a:buChar char="¢"/>
        <a:defRPr sz="28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80000"/>
        <a:buFont typeface="Wingdings" panose="05000000000000000000" pitchFamily="2" charset="2"/>
        <a:buChar char="l"/>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70000"/>
        <a:buFont typeface="Wingdings" panose="05000000000000000000" pitchFamily="2" charset="2"/>
        <a:buChar char="l"/>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mn-lt"/>
        </a:defRPr>
      </a:lvl5pPr>
      <a:lvl6pPr marL="2514600" indent="-228600" algn="l" rtl="0" fontAlgn="base">
        <a:spcBef>
          <a:spcPct val="20000"/>
        </a:spcBef>
        <a:spcAft>
          <a:spcPct val="0"/>
        </a:spcAft>
        <a:buClr>
          <a:schemeClr val="hlink"/>
        </a:buClr>
        <a:buSzPct val="50000"/>
        <a:buFont typeface="Wingdings" pitchFamily="2" charset="2"/>
        <a:buChar char="l"/>
        <a:defRPr sz="2000">
          <a:solidFill>
            <a:schemeClr val="tx1"/>
          </a:solidFill>
          <a:latin typeface="+mn-lt"/>
        </a:defRPr>
      </a:lvl6pPr>
      <a:lvl7pPr marL="2971800" indent="-228600" algn="l" rtl="0" fontAlgn="base">
        <a:spcBef>
          <a:spcPct val="20000"/>
        </a:spcBef>
        <a:spcAft>
          <a:spcPct val="0"/>
        </a:spcAft>
        <a:buClr>
          <a:schemeClr val="hlink"/>
        </a:buClr>
        <a:buSzPct val="50000"/>
        <a:buFont typeface="Wingdings" pitchFamily="2" charset="2"/>
        <a:buChar char="l"/>
        <a:defRPr sz="2000">
          <a:solidFill>
            <a:schemeClr val="tx1"/>
          </a:solidFill>
          <a:latin typeface="+mn-lt"/>
        </a:defRPr>
      </a:lvl7pPr>
      <a:lvl8pPr marL="3429000" indent="-228600" algn="l" rtl="0" fontAlgn="base">
        <a:spcBef>
          <a:spcPct val="20000"/>
        </a:spcBef>
        <a:spcAft>
          <a:spcPct val="0"/>
        </a:spcAft>
        <a:buClr>
          <a:schemeClr val="hlink"/>
        </a:buClr>
        <a:buSzPct val="50000"/>
        <a:buFont typeface="Wingdings" pitchFamily="2" charset="2"/>
        <a:buChar char="l"/>
        <a:defRPr sz="2000">
          <a:solidFill>
            <a:schemeClr val="tx1"/>
          </a:solidFill>
          <a:latin typeface="+mn-lt"/>
        </a:defRPr>
      </a:lvl8pPr>
      <a:lvl9pPr marL="3886200" indent="-228600" algn="l" rtl="0" fontAlgn="base">
        <a:spcBef>
          <a:spcPct val="20000"/>
        </a:spcBef>
        <a:spcAft>
          <a:spcPct val="0"/>
        </a:spcAft>
        <a:buClr>
          <a:schemeClr val="hlink"/>
        </a:buClr>
        <a:buSzPct val="50000"/>
        <a:buFont typeface="Wingdings" pitchFamily="2" charset="2"/>
        <a:buChar char="l"/>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en-US" altLang="zh-CN" smtClean="0">
                <a:ea typeface="굴림" pitchFamily="34" charset="-127"/>
              </a:rPr>
              <a:t>Operating System</a:t>
            </a:r>
            <a:endParaRPr lang="ko-KR" altLang="en-US" smtClean="0">
              <a:ea typeface="굴림" pitchFamily="34" charset="-127"/>
            </a:endParaRPr>
          </a:p>
        </p:txBody>
      </p:sp>
      <p:sp>
        <p:nvSpPr>
          <p:cNvPr id="5123" name="Rectangle 3"/>
          <p:cNvSpPr>
            <a:spLocks noGrp="1" noChangeArrowheads="1"/>
          </p:cNvSpPr>
          <p:nvPr>
            <p:ph type="subTitle" idx="1"/>
          </p:nvPr>
        </p:nvSpPr>
        <p:spPr>
          <a:xfrm>
            <a:off x="1079500" y="2420938"/>
            <a:ext cx="7885113" cy="4248150"/>
          </a:xfrm>
        </p:spPr>
        <p:txBody>
          <a:bodyPr/>
          <a:lstStyle/>
          <a:p>
            <a:pPr eaLnBrk="1" hangingPunct="1"/>
            <a:r>
              <a:rPr lang="en-US" altLang="zh-CN" sz="4000" i="0" smtClean="0">
                <a:latin typeface="Arial" panose="020B0604020202020204" pitchFamily="34" charset="0"/>
                <a:ea typeface="굴림" pitchFamily="34" charset="-127"/>
              </a:rPr>
              <a:t>Chapter 4 +: Memory Management Plus</a:t>
            </a:r>
            <a:endParaRPr lang="zh-CN" altLang="en-US" sz="4000" i="0" smtClean="0">
              <a:latin typeface="Arial" panose="020B0604020202020204" pitchFamily="34" charset="0"/>
              <a:ea typeface="굴림" pitchFamily="34" charset="-127"/>
            </a:endParaRPr>
          </a:p>
          <a:p>
            <a:pPr eaLnBrk="1" hangingPunct="1"/>
            <a:endParaRPr lang="zh-CN" altLang="en-US" sz="4000" smtClean="0">
              <a:latin typeface="Arial" panose="020B0604020202020204" pitchFamily="34" charset="0"/>
              <a:ea typeface="굴림" pitchFamily="34" charset="-127"/>
            </a:endParaRPr>
          </a:p>
          <a:p>
            <a:pPr eaLnBrk="1" hangingPunct="1"/>
            <a:endParaRPr lang="zh-CN" altLang="en-US" sz="4000" smtClean="0">
              <a:latin typeface="Arial" panose="020B0604020202020204" pitchFamily="34" charset="0"/>
              <a:ea typeface="굴림" pitchFamily="34" charset="-127"/>
            </a:endParaRPr>
          </a:p>
          <a:p>
            <a:pPr eaLnBrk="1" hangingPunct="1"/>
            <a:r>
              <a:rPr lang="zh-CN" altLang="en-US" i="0" smtClean="0">
                <a:latin typeface="Arial" panose="020B0604020202020204" pitchFamily="34" charset="0"/>
                <a:ea typeface="굴림" pitchFamily="34" charset="-127"/>
              </a:rPr>
              <a:t>宫晓利</a:t>
            </a:r>
          </a:p>
          <a:p>
            <a:pPr eaLnBrk="1" hangingPunct="1"/>
            <a:r>
              <a:rPr lang="en-US" altLang="zh-CN" smtClean="0">
                <a:latin typeface="Arial" panose="020B0604020202020204" pitchFamily="34" charset="0"/>
                <a:ea typeface="굴림" pitchFamily="34" charset="-127"/>
              </a:rPr>
              <a:t>Department of Computer Science, NanKai University</a:t>
            </a:r>
          </a:p>
          <a:p>
            <a:pPr eaLnBrk="1" hangingPunct="1"/>
            <a:r>
              <a:rPr lang="en-US" altLang="zh-CN" smtClean="0">
                <a:latin typeface="Arial" panose="020B0604020202020204" pitchFamily="34" charset="0"/>
                <a:ea typeface="굴림" pitchFamily="34" charset="-127"/>
              </a:rPr>
              <a:t>Email: gongxiaoli@nankai.edu.cn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X64</a:t>
            </a:r>
            <a:r>
              <a:rPr lang="zh-CN" altLang="en-US" dirty="0" smtClean="0"/>
              <a:t>的页表是什么样的</a:t>
            </a:r>
            <a:endParaRPr lang="zh-CN" altLang="en-US" dirty="0"/>
          </a:p>
        </p:txBody>
      </p:sp>
      <p:sp>
        <p:nvSpPr>
          <p:cNvPr id="4" name="日期占位符 3"/>
          <p:cNvSpPr>
            <a:spLocks noGrp="1"/>
          </p:cNvSpPr>
          <p:nvPr>
            <p:ph type="dt" sz="half" idx="10"/>
          </p:nvPr>
        </p:nvSpPr>
        <p:spPr/>
        <p:txBody>
          <a:bodyPr/>
          <a:lstStyle/>
          <a:p>
            <a:pPr>
              <a:defRPr/>
            </a:pPr>
            <a:r>
              <a:rPr lang="en-US" altLang="zh-CN" smtClean="0"/>
              <a:t>Operating System</a:t>
            </a:r>
            <a:endParaRPr lang="en-US" altLang="ko-KR"/>
          </a:p>
        </p:txBody>
      </p:sp>
      <p:sp>
        <p:nvSpPr>
          <p:cNvPr id="5" name="页脚占位符 4"/>
          <p:cNvSpPr>
            <a:spLocks noGrp="1"/>
          </p:cNvSpPr>
          <p:nvPr>
            <p:ph type="ftr" sz="quarter" idx="11"/>
          </p:nvPr>
        </p:nvSpPr>
        <p:spPr/>
        <p:txBody>
          <a:bodyPr/>
          <a:lstStyle/>
          <a:p>
            <a:pPr>
              <a:defRPr/>
            </a:pPr>
            <a:r>
              <a:rPr lang="en-US" altLang="zh-CN" smtClean="0"/>
              <a:t>CITS, NanKai University</a:t>
            </a:r>
            <a:endParaRPr lang="en-US" altLang="ko-KR"/>
          </a:p>
        </p:txBody>
      </p:sp>
      <p:sp>
        <p:nvSpPr>
          <p:cNvPr id="6" name="灯片编号占位符 5"/>
          <p:cNvSpPr>
            <a:spLocks noGrp="1"/>
          </p:cNvSpPr>
          <p:nvPr>
            <p:ph type="sldNum" sz="quarter" idx="12"/>
          </p:nvPr>
        </p:nvSpPr>
        <p:spPr/>
        <p:txBody>
          <a:bodyPr/>
          <a:lstStyle/>
          <a:p>
            <a:pPr>
              <a:defRPr/>
            </a:pPr>
            <a:fld id="{32C7C19E-C979-4A8C-991F-EB73B2F94084}" type="slidenum">
              <a:rPr lang="en-US" altLang="ko-KR" smtClean="0"/>
              <a:pPr>
                <a:defRPr/>
              </a:pPr>
              <a:t>10</a:t>
            </a:fld>
            <a:endParaRPr lang="en-US" altLang="ko-KR"/>
          </a:p>
        </p:txBody>
      </p:sp>
      <p:pic>
        <p:nvPicPr>
          <p:cNvPr id="31746" name="Picture 2" descr="Four level page table for 64-bit machin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27584" y="1052555"/>
            <a:ext cx="8280920" cy="5544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7376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X64</a:t>
            </a:r>
            <a:r>
              <a:rPr lang="zh-CN" altLang="en-US" dirty="0" smtClean="0"/>
              <a:t>的页表是什么样的</a:t>
            </a:r>
            <a:endParaRPr lang="zh-CN" altLang="en-US" dirty="0"/>
          </a:p>
        </p:txBody>
      </p:sp>
      <p:sp>
        <p:nvSpPr>
          <p:cNvPr id="3" name="内容占位符 2"/>
          <p:cNvSpPr>
            <a:spLocks noGrp="1"/>
          </p:cNvSpPr>
          <p:nvPr>
            <p:ph idx="1"/>
          </p:nvPr>
        </p:nvSpPr>
        <p:spPr/>
        <p:txBody>
          <a:bodyPr/>
          <a:lstStyle/>
          <a:p>
            <a:r>
              <a:rPr lang="zh-CN" altLang="en-US" dirty="0" smtClean="0"/>
              <a:t>每个页表里面有</a:t>
            </a:r>
            <a:r>
              <a:rPr lang="en-US" altLang="zh-CN" dirty="0" smtClean="0"/>
              <a:t>512</a:t>
            </a:r>
            <a:r>
              <a:rPr lang="zh-CN" altLang="en-US" dirty="0" smtClean="0"/>
              <a:t>项</a:t>
            </a:r>
            <a:endParaRPr lang="en-US" altLang="zh-CN" dirty="0" smtClean="0"/>
          </a:p>
          <a:p>
            <a:pPr lvl="1"/>
            <a:r>
              <a:rPr lang="en-US" altLang="zh-CN" dirty="0" smtClean="0"/>
              <a:t>4k/8</a:t>
            </a:r>
            <a:r>
              <a:rPr lang="zh-CN" altLang="en-US" dirty="0" smtClean="0"/>
              <a:t>字节</a:t>
            </a:r>
            <a:r>
              <a:rPr lang="en-US" altLang="zh-CN" dirty="0" smtClean="0"/>
              <a:t>(64bit)  = 512</a:t>
            </a:r>
          </a:p>
          <a:p>
            <a:pPr lvl="1"/>
            <a:r>
              <a:rPr lang="zh-CN" altLang="en-US" dirty="0" smtClean="0"/>
              <a:t>因此用于页表项的寻址部分仅有</a:t>
            </a:r>
            <a:r>
              <a:rPr lang="en-US" altLang="zh-CN" dirty="0" smtClean="0"/>
              <a:t>9</a:t>
            </a:r>
            <a:r>
              <a:rPr lang="zh-CN" altLang="en-US" dirty="0" smtClean="0"/>
              <a:t>位</a:t>
            </a:r>
            <a:endParaRPr lang="en-US" altLang="zh-CN" dirty="0" smtClean="0"/>
          </a:p>
          <a:p>
            <a:r>
              <a:rPr lang="zh-CN" altLang="en-US" dirty="0" smtClean="0"/>
              <a:t>类似的，页目录项也只有</a:t>
            </a:r>
            <a:r>
              <a:rPr lang="en-US" altLang="zh-CN" dirty="0" smtClean="0"/>
              <a:t>512</a:t>
            </a:r>
            <a:r>
              <a:rPr lang="zh-CN" altLang="en-US" dirty="0" smtClean="0"/>
              <a:t>项</a:t>
            </a:r>
            <a:endParaRPr lang="en-US" altLang="zh-CN" dirty="0" smtClean="0"/>
          </a:p>
          <a:p>
            <a:pPr lvl="1"/>
            <a:r>
              <a:rPr lang="zh-CN" altLang="en-US" dirty="0" smtClean="0"/>
              <a:t>页目录项也只有</a:t>
            </a:r>
            <a:r>
              <a:rPr lang="en-US" altLang="zh-CN" dirty="0" smtClean="0"/>
              <a:t>9</a:t>
            </a:r>
            <a:r>
              <a:rPr lang="zh-CN" altLang="en-US" dirty="0" smtClean="0"/>
              <a:t>位</a:t>
            </a:r>
            <a:endParaRPr lang="en-US" altLang="zh-CN" dirty="0" smtClean="0"/>
          </a:p>
          <a:p>
            <a:r>
              <a:rPr lang="zh-CN" altLang="en-US" dirty="0" smtClean="0"/>
              <a:t>页表扩展为</a:t>
            </a:r>
            <a:r>
              <a:rPr lang="en-US" altLang="zh-CN" dirty="0" smtClean="0"/>
              <a:t>4</a:t>
            </a:r>
            <a:r>
              <a:rPr lang="zh-CN" altLang="en-US" dirty="0" smtClean="0"/>
              <a:t>级，每级都是</a:t>
            </a:r>
            <a:r>
              <a:rPr lang="en-US" altLang="zh-CN" dirty="0" smtClean="0"/>
              <a:t>9</a:t>
            </a:r>
            <a:r>
              <a:rPr lang="zh-CN" altLang="en-US" dirty="0" smtClean="0"/>
              <a:t>位地址</a:t>
            </a:r>
            <a:endParaRPr lang="en-US" altLang="zh-CN" dirty="0" smtClean="0"/>
          </a:p>
          <a:p>
            <a:pPr lvl="1"/>
            <a:r>
              <a:rPr lang="zh-CN" altLang="en-US" dirty="0" smtClean="0"/>
              <a:t>寻址空间最大为</a:t>
            </a:r>
            <a:r>
              <a:rPr lang="en-US" altLang="zh-CN" dirty="0" smtClean="0"/>
              <a:t>256T</a:t>
            </a:r>
          </a:p>
          <a:p>
            <a:pPr lvl="1"/>
            <a:r>
              <a:rPr lang="zh-CN" altLang="en-US" dirty="0" smtClean="0"/>
              <a:t>最高的</a:t>
            </a:r>
            <a:r>
              <a:rPr lang="en-US" altLang="zh-CN" dirty="0" smtClean="0"/>
              <a:t>16</a:t>
            </a:r>
            <a:r>
              <a:rPr lang="zh-CN" altLang="en-US" dirty="0" smtClean="0"/>
              <a:t>位目前没有使用</a:t>
            </a:r>
            <a:endParaRPr lang="en-US" altLang="zh-CN" dirty="0" smtClean="0"/>
          </a:p>
          <a:p>
            <a:r>
              <a:rPr lang="zh-CN" altLang="en-US" dirty="0" smtClean="0"/>
              <a:t>实际使用的内存远没有这么多</a:t>
            </a:r>
            <a:endParaRPr lang="en-US" altLang="zh-CN" dirty="0" smtClean="0"/>
          </a:p>
          <a:p>
            <a:endParaRPr lang="en-US" altLang="zh-CN" dirty="0" smtClean="0"/>
          </a:p>
          <a:p>
            <a:endParaRPr lang="zh-CN" altLang="en-US" dirty="0"/>
          </a:p>
        </p:txBody>
      </p:sp>
      <p:sp>
        <p:nvSpPr>
          <p:cNvPr id="4" name="日期占位符 3"/>
          <p:cNvSpPr>
            <a:spLocks noGrp="1"/>
          </p:cNvSpPr>
          <p:nvPr>
            <p:ph type="dt" sz="half" idx="10"/>
          </p:nvPr>
        </p:nvSpPr>
        <p:spPr/>
        <p:txBody>
          <a:bodyPr/>
          <a:lstStyle/>
          <a:p>
            <a:pPr>
              <a:defRPr/>
            </a:pPr>
            <a:r>
              <a:rPr lang="en-US" altLang="zh-CN" smtClean="0"/>
              <a:t>Operating System</a:t>
            </a:r>
            <a:endParaRPr lang="en-US" altLang="ko-KR"/>
          </a:p>
        </p:txBody>
      </p:sp>
      <p:sp>
        <p:nvSpPr>
          <p:cNvPr id="5" name="页脚占位符 4"/>
          <p:cNvSpPr>
            <a:spLocks noGrp="1"/>
          </p:cNvSpPr>
          <p:nvPr>
            <p:ph type="ftr" sz="quarter" idx="11"/>
          </p:nvPr>
        </p:nvSpPr>
        <p:spPr/>
        <p:txBody>
          <a:bodyPr/>
          <a:lstStyle/>
          <a:p>
            <a:pPr>
              <a:defRPr/>
            </a:pPr>
            <a:r>
              <a:rPr lang="en-US" altLang="zh-CN" smtClean="0"/>
              <a:t>CITS, NanKai University</a:t>
            </a:r>
            <a:endParaRPr lang="en-US" altLang="ko-KR"/>
          </a:p>
        </p:txBody>
      </p:sp>
      <p:sp>
        <p:nvSpPr>
          <p:cNvPr id="6" name="灯片编号占位符 5"/>
          <p:cNvSpPr>
            <a:spLocks noGrp="1"/>
          </p:cNvSpPr>
          <p:nvPr>
            <p:ph type="sldNum" sz="quarter" idx="12"/>
          </p:nvPr>
        </p:nvSpPr>
        <p:spPr/>
        <p:txBody>
          <a:bodyPr/>
          <a:lstStyle/>
          <a:p>
            <a:pPr>
              <a:defRPr/>
            </a:pPr>
            <a:fld id="{32C7C19E-C979-4A8C-991F-EB73B2F94084}" type="slidenum">
              <a:rPr lang="en-US" altLang="ko-KR" smtClean="0"/>
              <a:pPr>
                <a:defRPr/>
              </a:pPr>
              <a:t>11</a:t>
            </a:fld>
            <a:endParaRPr lang="en-US" altLang="ko-KR"/>
          </a:p>
        </p:txBody>
      </p:sp>
    </p:spTree>
    <p:extLst>
      <p:ext uri="{BB962C8B-B14F-4D97-AF65-F5344CB8AC3E}">
        <p14:creationId xmlns:p14="http://schemas.microsoft.com/office/powerpoint/2010/main" val="2515354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X64</a:t>
            </a:r>
            <a:r>
              <a:rPr lang="zh-CN" altLang="en-US" dirty="0" smtClean="0"/>
              <a:t>的页表是什么样的（续）</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在</a:t>
            </a:r>
            <a:r>
              <a:rPr lang="en-US" altLang="zh-CN" dirty="0" smtClean="0"/>
              <a:t>Intel</a:t>
            </a:r>
            <a:r>
              <a:rPr lang="zh-CN" altLang="en-US" dirty="0" smtClean="0"/>
              <a:t>中使用</a:t>
            </a:r>
            <a:r>
              <a:rPr lang="en-US" altLang="zh-CN" dirty="0" smtClean="0"/>
              <a:t>MAXPHYADDR</a:t>
            </a:r>
            <a:r>
              <a:rPr lang="zh-CN" altLang="en-US" dirty="0" smtClean="0"/>
              <a:t>来表示最大的物理地址</a:t>
            </a:r>
          </a:p>
          <a:p>
            <a:r>
              <a:rPr lang="zh-CN" altLang="en-US" dirty="0" smtClean="0"/>
              <a:t>当</a:t>
            </a:r>
            <a:r>
              <a:rPr lang="en-US" altLang="zh-CN" dirty="0" smtClean="0"/>
              <a:t>MAXPHYADDR </a:t>
            </a:r>
            <a:r>
              <a:rPr lang="zh-CN" altLang="en-US" dirty="0" smtClean="0"/>
              <a:t>为</a:t>
            </a:r>
            <a:r>
              <a:rPr lang="en-US" altLang="zh-CN" dirty="0" smtClean="0"/>
              <a:t>36</a:t>
            </a:r>
            <a:r>
              <a:rPr lang="zh-CN" altLang="en-US" dirty="0" smtClean="0"/>
              <a:t>位，在</a:t>
            </a:r>
            <a:r>
              <a:rPr lang="en-US" altLang="zh-CN" dirty="0" smtClean="0"/>
              <a:t>Intel</a:t>
            </a:r>
            <a:r>
              <a:rPr lang="zh-CN" altLang="en-US" dirty="0" smtClean="0"/>
              <a:t>平台的桌面处理器上普遍实现了</a:t>
            </a:r>
            <a:r>
              <a:rPr lang="en-US" altLang="zh-CN" dirty="0" smtClean="0"/>
              <a:t>36</a:t>
            </a:r>
            <a:r>
              <a:rPr lang="zh-CN" altLang="en-US" dirty="0" smtClean="0"/>
              <a:t>位的最高物理地址值，也就是我们普通的个人计算机，可寻址</a:t>
            </a:r>
            <a:r>
              <a:rPr lang="en-US" altLang="zh-CN" dirty="0" smtClean="0"/>
              <a:t>64G</a:t>
            </a:r>
            <a:r>
              <a:rPr lang="zh-CN" altLang="en-US" dirty="0" smtClean="0"/>
              <a:t>空间；</a:t>
            </a:r>
          </a:p>
          <a:p>
            <a:endParaRPr lang="zh-CN" altLang="en-US" dirty="0" smtClean="0"/>
          </a:p>
          <a:p>
            <a:r>
              <a:rPr lang="zh-CN" altLang="en-US" dirty="0" smtClean="0"/>
              <a:t>当</a:t>
            </a:r>
            <a:r>
              <a:rPr lang="en-US" altLang="zh-CN" dirty="0" smtClean="0"/>
              <a:t>MAXPHYADDR </a:t>
            </a:r>
            <a:r>
              <a:rPr lang="zh-CN" altLang="en-US" dirty="0" smtClean="0"/>
              <a:t>为</a:t>
            </a:r>
            <a:r>
              <a:rPr lang="en-US" altLang="zh-CN" dirty="0" smtClean="0"/>
              <a:t>40</a:t>
            </a:r>
            <a:r>
              <a:rPr lang="zh-CN" altLang="en-US" dirty="0" smtClean="0"/>
              <a:t>位，在</a:t>
            </a:r>
            <a:r>
              <a:rPr lang="en-US" altLang="zh-CN" dirty="0" smtClean="0"/>
              <a:t>Inter</a:t>
            </a:r>
            <a:r>
              <a:rPr lang="zh-CN" altLang="en-US" dirty="0" smtClean="0"/>
              <a:t>的服务器产品和</a:t>
            </a:r>
            <a:r>
              <a:rPr lang="en-US" altLang="zh-CN" dirty="0" smtClean="0"/>
              <a:t>AMD </a:t>
            </a:r>
            <a:r>
              <a:rPr lang="zh-CN" altLang="en-US" dirty="0" smtClean="0"/>
              <a:t>的平台上普遍实现</a:t>
            </a:r>
            <a:r>
              <a:rPr lang="en-US" altLang="zh-CN" dirty="0" smtClean="0"/>
              <a:t>40</a:t>
            </a:r>
            <a:r>
              <a:rPr lang="zh-CN" altLang="en-US" dirty="0" smtClean="0"/>
              <a:t>位的最高物理地址，可寻址达</a:t>
            </a:r>
            <a:r>
              <a:rPr lang="en-US" altLang="zh-CN" dirty="0" smtClean="0"/>
              <a:t>1TB</a:t>
            </a:r>
            <a:r>
              <a:rPr lang="zh-CN" altLang="en-US" dirty="0" smtClean="0"/>
              <a:t>；</a:t>
            </a:r>
          </a:p>
          <a:p>
            <a:endParaRPr lang="zh-CN" altLang="en-US" dirty="0" smtClean="0"/>
          </a:p>
          <a:p>
            <a:r>
              <a:rPr lang="zh-CN" altLang="en-US" dirty="0" smtClean="0"/>
              <a:t>当</a:t>
            </a:r>
            <a:r>
              <a:rPr lang="en-US" altLang="zh-CN" dirty="0" smtClean="0"/>
              <a:t>MAXPHYADDR</a:t>
            </a:r>
            <a:r>
              <a:rPr lang="zh-CN" altLang="en-US" dirty="0" smtClean="0"/>
              <a:t>为</a:t>
            </a:r>
            <a:r>
              <a:rPr lang="en-US" altLang="zh-CN" dirty="0" smtClean="0"/>
              <a:t>52</a:t>
            </a:r>
            <a:r>
              <a:rPr lang="zh-CN" altLang="en-US" dirty="0" smtClean="0"/>
              <a:t>位，这是</a:t>
            </a:r>
            <a:r>
              <a:rPr lang="en-US" altLang="zh-CN" dirty="0" smtClean="0"/>
              <a:t>x64</a:t>
            </a:r>
            <a:r>
              <a:rPr lang="zh-CN" altLang="en-US" dirty="0" smtClean="0"/>
              <a:t>体系结构描述最高实现值，目前尚未有处理器实现。</a:t>
            </a:r>
            <a:endParaRPr lang="zh-CN" altLang="en-US" dirty="0"/>
          </a:p>
        </p:txBody>
      </p:sp>
      <p:sp>
        <p:nvSpPr>
          <p:cNvPr id="4" name="日期占位符 3"/>
          <p:cNvSpPr>
            <a:spLocks noGrp="1"/>
          </p:cNvSpPr>
          <p:nvPr>
            <p:ph type="dt" sz="half" idx="10"/>
          </p:nvPr>
        </p:nvSpPr>
        <p:spPr/>
        <p:txBody>
          <a:bodyPr/>
          <a:lstStyle/>
          <a:p>
            <a:pPr>
              <a:defRPr/>
            </a:pPr>
            <a:r>
              <a:rPr lang="en-US" altLang="zh-CN" smtClean="0"/>
              <a:t>Operating System</a:t>
            </a:r>
            <a:endParaRPr lang="en-US" altLang="ko-KR"/>
          </a:p>
        </p:txBody>
      </p:sp>
      <p:sp>
        <p:nvSpPr>
          <p:cNvPr id="5" name="页脚占位符 4"/>
          <p:cNvSpPr>
            <a:spLocks noGrp="1"/>
          </p:cNvSpPr>
          <p:nvPr>
            <p:ph type="ftr" sz="quarter" idx="11"/>
          </p:nvPr>
        </p:nvSpPr>
        <p:spPr/>
        <p:txBody>
          <a:bodyPr/>
          <a:lstStyle/>
          <a:p>
            <a:pPr>
              <a:defRPr/>
            </a:pPr>
            <a:r>
              <a:rPr lang="en-US" altLang="zh-CN" smtClean="0"/>
              <a:t>CITS, NanKai University</a:t>
            </a:r>
            <a:endParaRPr lang="en-US" altLang="ko-KR"/>
          </a:p>
        </p:txBody>
      </p:sp>
      <p:sp>
        <p:nvSpPr>
          <p:cNvPr id="6" name="灯片编号占位符 5"/>
          <p:cNvSpPr>
            <a:spLocks noGrp="1"/>
          </p:cNvSpPr>
          <p:nvPr>
            <p:ph type="sldNum" sz="quarter" idx="12"/>
          </p:nvPr>
        </p:nvSpPr>
        <p:spPr/>
        <p:txBody>
          <a:bodyPr/>
          <a:lstStyle/>
          <a:p>
            <a:pPr>
              <a:defRPr/>
            </a:pPr>
            <a:fld id="{32C7C19E-C979-4A8C-991F-EB73B2F94084}" type="slidenum">
              <a:rPr lang="en-US" altLang="ko-KR" smtClean="0"/>
              <a:pPr>
                <a:defRPr/>
              </a:pPr>
              <a:t>12</a:t>
            </a:fld>
            <a:endParaRPr lang="en-US" altLang="ko-KR"/>
          </a:p>
        </p:txBody>
      </p:sp>
    </p:spTree>
    <p:extLst>
      <p:ext uri="{BB962C8B-B14F-4D97-AF65-F5344CB8AC3E}">
        <p14:creationId xmlns:p14="http://schemas.microsoft.com/office/powerpoint/2010/main" val="1932790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X64</a:t>
            </a:r>
            <a:r>
              <a:rPr lang="zh-CN" altLang="en-US" dirty="0" smtClean="0"/>
              <a:t>的页表是什么样的</a:t>
            </a:r>
            <a:endParaRPr lang="zh-CN" altLang="en-US" dirty="0"/>
          </a:p>
        </p:txBody>
      </p:sp>
      <p:sp>
        <p:nvSpPr>
          <p:cNvPr id="4" name="日期占位符 3"/>
          <p:cNvSpPr>
            <a:spLocks noGrp="1"/>
          </p:cNvSpPr>
          <p:nvPr>
            <p:ph type="dt" sz="half" idx="10"/>
          </p:nvPr>
        </p:nvSpPr>
        <p:spPr/>
        <p:txBody>
          <a:bodyPr/>
          <a:lstStyle/>
          <a:p>
            <a:pPr>
              <a:defRPr/>
            </a:pPr>
            <a:r>
              <a:rPr lang="en-US" altLang="zh-CN" smtClean="0"/>
              <a:t>Operating System</a:t>
            </a:r>
            <a:endParaRPr lang="en-US" altLang="ko-KR"/>
          </a:p>
        </p:txBody>
      </p:sp>
      <p:sp>
        <p:nvSpPr>
          <p:cNvPr id="5" name="页脚占位符 4"/>
          <p:cNvSpPr>
            <a:spLocks noGrp="1"/>
          </p:cNvSpPr>
          <p:nvPr>
            <p:ph type="ftr" sz="quarter" idx="11"/>
          </p:nvPr>
        </p:nvSpPr>
        <p:spPr/>
        <p:txBody>
          <a:bodyPr/>
          <a:lstStyle/>
          <a:p>
            <a:pPr>
              <a:defRPr/>
            </a:pPr>
            <a:r>
              <a:rPr lang="en-US" altLang="zh-CN" smtClean="0"/>
              <a:t>CITS, NanKai University</a:t>
            </a:r>
            <a:endParaRPr lang="en-US" altLang="ko-KR"/>
          </a:p>
        </p:txBody>
      </p:sp>
      <p:sp>
        <p:nvSpPr>
          <p:cNvPr id="6" name="灯片编号占位符 5"/>
          <p:cNvSpPr>
            <a:spLocks noGrp="1"/>
          </p:cNvSpPr>
          <p:nvPr>
            <p:ph type="sldNum" sz="quarter" idx="12"/>
          </p:nvPr>
        </p:nvSpPr>
        <p:spPr/>
        <p:txBody>
          <a:bodyPr/>
          <a:lstStyle/>
          <a:p>
            <a:pPr>
              <a:defRPr/>
            </a:pPr>
            <a:fld id="{32C7C19E-C979-4A8C-991F-EB73B2F94084}" type="slidenum">
              <a:rPr lang="en-US" altLang="ko-KR" smtClean="0"/>
              <a:pPr>
                <a:defRPr/>
              </a:pPr>
              <a:t>13</a:t>
            </a:fld>
            <a:endParaRPr lang="en-US" altLang="ko-KR"/>
          </a:p>
        </p:txBody>
      </p:sp>
      <p:pic>
        <p:nvPicPr>
          <p:cNvPr id="31746" name="Picture 2" descr="Four level page table for 64-bit machin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27584" y="1052555"/>
            <a:ext cx="8280920" cy="5544797"/>
          </a:xfrm>
          <a:prstGeom prst="rect">
            <a:avLst/>
          </a:prstGeom>
          <a:noFill/>
          <a:extLst>
            <a:ext uri="{909E8E84-426E-40DD-AFC4-6F175D3DCCD1}">
              <a14:hiddenFill xmlns:a14="http://schemas.microsoft.com/office/drawing/2010/main">
                <a:solidFill>
                  <a:srgbClr val="FFFFFF"/>
                </a:solidFill>
              </a14:hiddenFill>
            </a:ext>
          </a:extLst>
        </p:spPr>
      </p:pic>
      <p:sp>
        <p:nvSpPr>
          <p:cNvPr id="3" name="椭圆 2"/>
          <p:cNvSpPr/>
          <p:nvPr/>
        </p:nvSpPr>
        <p:spPr bwMode="auto">
          <a:xfrm>
            <a:off x="3419872" y="5157192"/>
            <a:ext cx="2376091" cy="864096"/>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5242378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X64</a:t>
            </a:r>
            <a:r>
              <a:rPr lang="zh-CN" altLang="en-US" dirty="0" smtClean="0"/>
              <a:t>的页表是什么样的（续）</a:t>
            </a:r>
            <a:endParaRPr lang="zh-CN" altLang="en-US" dirty="0"/>
          </a:p>
        </p:txBody>
      </p:sp>
      <p:sp>
        <p:nvSpPr>
          <p:cNvPr id="3" name="内容占位符 2"/>
          <p:cNvSpPr>
            <a:spLocks noGrp="1"/>
          </p:cNvSpPr>
          <p:nvPr>
            <p:ph idx="1"/>
          </p:nvPr>
        </p:nvSpPr>
        <p:spPr/>
        <p:txBody>
          <a:bodyPr>
            <a:normAutofit/>
          </a:bodyPr>
          <a:lstStyle/>
          <a:p>
            <a:r>
              <a:rPr lang="zh-CN" altLang="en-US" dirty="0" smtClean="0"/>
              <a:t>当</a:t>
            </a:r>
            <a:r>
              <a:rPr lang="en-US" altLang="zh-CN" dirty="0" smtClean="0"/>
              <a:t>MAXPHYADDR</a:t>
            </a:r>
            <a:r>
              <a:rPr lang="zh-CN" altLang="en-US" dirty="0" smtClean="0"/>
              <a:t>为</a:t>
            </a:r>
            <a:r>
              <a:rPr lang="en-US" altLang="zh-CN" dirty="0" smtClean="0"/>
              <a:t>36</a:t>
            </a:r>
            <a:r>
              <a:rPr lang="zh-CN" altLang="en-US" dirty="0" smtClean="0"/>
              <a:t>位时：</a:t>
            </a:r>
            <a:endParaRPr lang="en-US" altLang="zh-CN" dirty="0" smtClean="0"/>
          </a:p>
          <a:p>
            <a:pPr lvl="1"/>
            <a:r>
              <a:rPr lang="zh-CN" altLang="en-US" dirty="0" smtClean="0"/>
              <a:t>上一级</a:t>
            </a:r>
            <a:r>
              <a:rPr lang="en-US" altLang="zh-CN" dirty="0" smtClean="0"/>
              <a:t>table entry</a:t>
            </a:r>
            <a:r>
              <a:rPr lang="zh-CN" altLang="en-US" dirty="0" smtClean="0"/>
              <a:t>的</a:t>
            </a:r>
            <a:r>
              <a:rPr lang="en-US" altLang="zh-CN" dirty="0" smtClean="0"/>
              <a:t>12~35</a:t>
            </a:r>
            <a:r>
              <a:rPr lang="zh-CN" altLang="en-US" dirty="0" smtClean="0"/>
              <a:t>位提供下一级</a:t>
            </a:r>
            <a:r>
              <a:rPr lang="en-US" altLang="zh-CN" dirty="0" smtClean="0"/>
              <a:t>table</a:t>
            </a:r>
            <a:r>
              <a:rPr lang="zh-CN" altLang="en-US" dirty="0" smtClean="0"/>
              <a:t>物理基地址的高</a:t>
            </a:r>
            <a:r>
              <a:rPr lang="en-US" altLang="zh-CN" dirty="0" smtClean="0"/>
              <a:t>24</a:t>
            </a:r>
            <a:r>
              <a:rPr lang="zh-CN" altLang="en-US" dirty="0" smtClean="0"/>
              <a:t>位</a:t>
            </a:r>
            <a:endParaRPr lang="en-US" altLang="zh-CN" dirty="0" smtClean="0"/>
          </a:p>
          <a:p>
            <a:pPr lvl="1"/>
            <a:r>
              <a:rPr lang="en-US" altLang="zh-CN" dirty="0" smtClean="0"/>
              <a:t>36~51</a:t>
            </a:r>
            <a:r>
              <a:rPr lang="zh-CN" altLang="en-US" dirty="0" smtClean="0"/>
              <a:t>是保留位，必须置</a:t>
            </a:r>
            <a:r>
              <a:rPr lang="en-US" altLang="zh-CN" dirty="0" smtClean="0"/>
              <a:t>0</a:t>
            </a:r>
          </a:p>
          <a:p>
            <a:pPr lvl="1"/>
            <a:r>
              <a:rPr lang="zh-CN" altLang="en-US" dirty="0" smtClean="0"/>
              <a:t>低</a:t>
            </a:r>
            <a:r>
              <a:rPr lang="en-US" altLang="zh-CN" dirty="0" smtClean="0"/>
              <a:t>12</a:t>
            </a:r>
            <a:r>
              <a:rPr lang="zh-CN" altLang="en-US" dirty="0" smtClean="0"/>
              <a:t>位补零，达到基地址在</a:t>
            </a:r>
            <a:r>
              <a:rPr lang="en-US" altLang="zh-CN" dirty="0" smtClean="0"/>
              <a:t>4K</a:t>
            </a:r>
            <a:r>
              <a:rPr lang="zh-CN" altLang="en-US" dirty="0" smtClean="0"/>
              <a:t>边界对齐。</a:t>
            </a:r>
            <a:endParaRPr lang="zh-CN" altLang="en-US" dirty="0"/>
          </a:p>
        </p:txBody>
      </p:sp>
      <p:sp>
        <p:nvSpPr>
          <p:cNvPr id="4" name="日期占位符 3"/>
          <p:cNvSpPr>
            <a:spLocks noGrp="1"/>
          </p:cNvSpPr>
          <p:nvPr>
            <p:ph type="dt" sz="half" idx="10"/>
          </p:nvPr>
        </p:nvSpPr>
        <p:spPr/>
        <p:txBody>
          <a:bodyPr/>
          <a:lstStyle/>
          <a:p>
            <a:pPr>
              <a:defRPr/>
            </a:pPr>
            <a:r>
              <a:rPr lang="en-US" altLang="zh-CN" smtClean="0"/>
              <a:t>Operating System</a:t>
            </a:r>
            <a:endParaRPr lang="en-US" altLang="ko-KR"/>
          </a:p>
        </p:txBody>
      </p:sp>
      <p:sp>
        <p:nvSpPr>
          <p:cNvPr id="5" name="页脚占位符 4"/>
          <p:cNvSpPr>
            <a:spLocks noGrp="1"/>
          </p:cNvSpPr>
          <p:nvPr>
            <p:ph type="ftr" sz="quarter" idx="11"/>
          </p:nvPr>
        </p:nvSpPr>
        <p:spPr/>
        <p:txBody>
          <a:bodyPr/>
          <a:lstStyle/>
          <a:p>
            <a:pPr>
              <a:defRPr/>
            </a:pPr>
            <a:r>
              <a:rPr lang="en-US" altLang="zh-CN" smtClean="0"/>
              <a:t>CITS, NanKai University</a:t>
            </a:r>
            <a:endParaRPr lang="en-US" altLang="ko-KR"/>
          </a:p>
        </p:txBody>
      </p:sp>
      <p:sp>
        <p:nvSpPr>
          <p:cNvPr id="6" name="灯片编号占位符 5"/>
          <p:cNvSpPr>
            <a:spLocks noGrp="1"/>
          </p:cNvSpPr>
          <p:nvPr>
            <p:ph type="sldNum" sz="quarter" idx="12"/>
          </p:nvPr>
        </p:nvSpPr>
        <p:spPr/>
        <p:txBody>
          <a:bodyPr/>
          <a:lstStyle/>
          <a:p>
            <a:pPr>
              <a:defRPr/>
            </a:pPr>
            <a:fld id="{32C7C19E-C979-4A8C-991F-EB73B2F94084}" type="slidenum">
              <a:rPr lang="en-US" altLang="ko-KR" smtClean="0"/>
              <a:pPr>
                <a:defRPr/>
              </a:pPr>
              <a:t>14</a:t>
            </a:fld>
            <a:endParaRPr lang="en-US" altLang="ko-KR"/>
          </a:p>
        </p:txBody>
      </p:sp>
    </p:spTree>
    <p:extLst>
      <p:ext uri="{BB962C8B-B14F-4D97-AF65-F5344CB8AC3E}">
        <p14:creationId xmlns:p14="http://schemas.microsoft.com/office/powerpoint/2010/main" val="3954940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zh-CN" altLang="en-US" smtClean="0">
                <a:ea typeface="宋体" panose="02010600030101010101" pitchFamily="2" charset="-122"/>
              </a:rPr>
              <a:t>进程创建时发生了什么</a:t>
            </a:r>
          </a:p>
        </p:txBody>
      </p:sp>
      <p:sp>
        <p:nvSpPr>
          <p:cNvPr id="10243" name="内容占位符 2"/>
          <p:cNvSpPr>
            <a:spLocks noGrp="1"/>
          </p:cNvSpPr>
          <p:nvPr>
            <p:ph idx="1"/>
          </p:nvPr>
        </p:nvSpPr>
        <p:spPr/>
        <p:txBody>
          <a:bodyPr/>
          <a:lstStyle/>
          <a:p>
            <a:r>
              <a:rPr lang="zh-CN" altLang="en-US" dirty="0" smtClean="0">
                <a:ea typeface="宋体" panose="02010600030101010101" pitchFamily="2" charset="-122"/>
              </a:rPr>
              <a:t>分配一级页表（页目录表）</a:t>
            </a:r>
            <a:endParaRPr lang="en-US" altLang="zh-CN" dirty="0" smtClean="0">
              <a:ea typeface="宋体" panose="02010600030101010101" pitchFamily="2" charset="-122"/>
            </a:endParaRPr>
          </a:p>
          <a:p>
            <a:r>
              <a:rPr lang="zh-CN" altLang="en-US" dirty="0" smtClean="0">
                <a:ea typeface="宋体" panose="02010600030101010101" pitchFamily="2" charset="-122"/>
              </a:rPr>
              <a:t>将一级页表的物理地址放入</a:t>
            </a:r>
            <a:r>
              <a:rPr lang="en-US" altLang="zh-CN" dirty="0" smtClean="0">
                <a:ea typeface="宋体" panose="02010600030101010101" pitchFamily="2" charset="-122"/>
              </a:rPr>
              <a:t>CR3</a:t>
            </a:r>
            <a:r>
              <a:rPr lang="zh-CN" altLang="en-US" dirty="0" smtClean="0">
                <a:ea typeface="宋体" panose="02010600030101010101" pitchFamily="2" charset="-122"/>
              </a:rPr>
              <a:t>中</a:t>
            </a:r>
            <a:endParaRPr lang="en-US" altLang="zh-CN" dirty="0" smtClean="0">
              <a:ea typeface="宋体" panose="02010600030101010101" pitchFamily="2" charset="-122"/>
            </a:endParaRPr>
          </a:p>
          <a:p>
            <a:r>
              <a:rPr lang="zh-CN" altLang="en-US" dirty="0" smtClean="0">
                <a:ea typeface="宋体" panose="02010600030101010101" pitchFamily="2" charset="-122"/>
              </a:rPr>
              <a:t>应用程序加载，在虚拟地址中载入分段信息和部分数据、指令</a:t>
            </a:r>
            <a:endParaRPr lang="en-US" altLang="zh-CN" dirty="0" smtClean="0">
              <a:ea typeface="宋体" panose="02010600030101010101" pitchFamily="2" charset="-122"/>
            </a:endParaRPr>
          </a:p>
          <a:p>
            <a:pPr lvl="1"/>
            <a:r>
              <a:rPr lang="zh-CN" altLang="en-US" dirty="0" smtClean="0">
                <a:ea typeface="宋体" panose="02010600030101010101" pitchFamily="2" charset="-122"/>
              </a:rPr>
              <a:t>依据编译链接的结果，这些信息放在程序二进制头中</a:t>
            </a:r>
            <a:endParaRPr lang="en-US" altLang="zh-CN" dirty="0" smtClean="0">
              <a:ea typeface="宋体" panose="02010600030101010101" pitchFamily="2" charset="-122"/>
            </a:endParaRPr>
          </a:p>
          <a:p>
            <a:pPr lvl="1"/>
            <a:r>
              <a:rPr lang="zh-CN" altLang="en-US" dirty="0" smtClean="0">
                <a:ea typeface="宋体" panose="02010600030101010101" pitchFamily="2" charset="-122"/>
              </a:rPr>
              <a:t>建立虚拟地址 与 文件的物理偏移量的对应关系</a:t>
            </a:r>
            <a:endParaRPr lang="en-US" altLang="zh-CN" dirty="0" smtClean="0">
              <a:ea typeface="宋体" panose="02010600030101010101" pitchFamily="2" charset="-122"/>
            </a:endParaRPr>
          </a:p>
          <a:p>
            <a:r>
              <a:rPr lang="zh-CN" altLang="en-US" dirty="0" smtClean="0">
                <a:ea typeface="宋体" panose="02010600030101010101" pitchFamily="2" charset="-122"/>
              </a:rPr>
              <a:t>进程创建完成，将</a:t>
            </a:r>
            <a:r>
              <a:rPr lang="en-US" altLang="zh-CN" dirty="0" smtClean="0">
                <a:ea typeface="宋体" panose="02010600030101010101" pitchFamily="2" charset="-122"/>
              </a:rPr>
              <a:t>PC</a:t>
            </a:r>
            <a:r>
              <a:rPr lang="zh-CN" altLang="en-US" dirty="0" smtClean="0">
                <a:ea typeface="宋体" panose="02010600030101010101" pitchFamily="2" charset="-122"/>
              </a:rPr>
              <a:t>转去</a:t>
            </a:r>
            <a:r>
              <a:rPr lang="en-US" altLang="zh-CN" dirty="0" smtClean="0">
                <a:ea typeface="宋体" panose="02010600030101010101" pitchFamily="2" charset="-122"/>
              </a:rPr>
              <a:t>main</a:t>
            </a:r>
            <a:r>
              <a:rPr lang="zh-CN" altLang="en-US" dirty="0" smtClean="0">
                <a:ea typeface="宋体" panose="02010600030101010101" pitchFamily="2" charset="-122"/>
              </a:rPr>
              <a:t>以执行程序</a:t>
            </a:r>
            <a:endParaRPr lang="en-US" altLang="zh-CN" dirty="0" smtClean="0">
              <a:ea typeface="宋体" panose="02010600030101010101" pitchFamily="2" charset="-122"/>
            </a:endParaRPr>
          </a:p>
          <a:p>
            <a:r>
              <a:rPr lang="zh-CN" altLang="en-US" dirty="0" smtClean="0">
                <a:ea typeface="宋体" panose="02010600030101010101" pitchFamily="2" charset="-122"/>
              </a:rPr>
              <a:t>取指令数据中引发缺页，</a:t>
            </a:r>
            <a:r>
              <a:rPr lang="en-US" altLang="zh-CN" dirty="0" smtClean="0">
                <a:ea typeface="宋体" panose="02010600030101010101" pitchFamily="2" charset="-122"/>
              </a:rPr>
              <a:t>OS</a:t>
            </a:r>
            <a:r>
              <a:rPr lang="zh-CN" altLang="en-US" dirty="0" smtClean="0">
                <a:ea typeface="宋体" panose="02010600030101010101" pitchFamily="2" charset="-122"/>
              </a:rPr>
              <a:t>加载新的数据</a:t>
            </a:r>
            <a:endParaRPr lang="en-US" altLang="zh-CN" dirty="0" smtClean="0">
              <a:ea typeface="宋体" panose="02010600030101010101" pitchFamily="2" charset="-122"/>
            </a:endParaRPr>
          </a:p>
          <a:p>
            <a:pPr lvl="1"/>
            <a:r>
              <a:rPr lang="zh-CN" altLang="en-US" dirty="0" smtClean="0">
                <a:ea typeface="宋体" panose="02010600030101010101" pitchFamily="2" charset="-122"/>
              </a:rPr>
              <a:t>如果该虚拟地址的页表不存在，则需创建页表</a:t>
            </a:r>
            <a:endParaRPr lang="en-US" altLang="zh-CN" dirty="0" smtClean="0">
              <a:ea typeface="宋体" panose="02010600030101010101" pitchFamily="2" charset="-122"/>
            </a:endParaRPr>
          </a:p>
          <a:p>
            <a:pPr lvl="1"/>
            <a:endParaRPr lang="en-US" altLang="zh-CN" dirty="0" smtClean="0">
              <a:ea typeface="宋体" panose="02010600030101010101" pitchFamily="2" charset="-122"/>
            </a:endParaRPr>
          </a:p>
        </p:txBody>
      </p:sp>
      <p:sp>
        <p:nvSpPr>
          <p:cNvPr id="4" name="日期占位符 3"/>
          <p:cNvSpPr>
            <a:spLocks noGrp="1"/>
          </p:cNvSpPr>
          <p:nvPr>
            <p:ph type="dt" sz="quarter" idx="10"/>
          </p:nvPr>
        </p:nvSpPr>
        <p:spPr/>
        <p:txBody>
          <a:bodyPr/>
          <a:lstStyle/>
          <a:p>
            <a:pPr>
              <a:defRPr/>
            </a:pPr>
            <a:r>
              <a:rPr lang="en-US" altLang="zh-CN" smtClean="0"/>
              <a:t>Operating System</a:t>
            </a:r>
            <a:endParaRPr lang="en-US" altLang="ko-KR"/>
          </a:p>
        </p:txBody>
      </p:sp>
      <p:sp>
        <p:nvSpPr>
          <p:cNvPr id="5" name="页脚占位符 4"/>
          <p:cNvSpPr>
            <a:spLocks noGrp="1"/>
          </p:cNvSpPr>
          <p:nvPr>
            <p:ph type="ftr" sz="quarter" idx="11"/>
          </p:nvPr>
        </p:nvSpPr>
        <p:spPr/>
        <p:txBody>
          <a:bodyPr/>
          <a:lstStyle/>
          <a:p>
            <a:pPr>
              <a:defRPr/>
            </a:pPr>
            <a:r>
              <a:rPr lang="en-US" altLang="zh-CN" smtClean="0"/>
              <a:t>CITS, NanKai University</a:t>
            </a:r>
            <a:endParaRPr lang="en-US" altLang="ko-KR"/>
          </a:p>
        </p:txBody>
      </p:sp>
      <p:sp>
        <p:nvSpPr>
          <p:cNvPr id="1024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SzTx/>
              <a:buFontTx/>
              <a:buNone/>
            </a:pPr>
            <a:fld id="{96B0EA9F-E932-4062-9201-0F3B86816B0F}" type="slidenum">
              <a:rPr lang="en-US" altLang="ko-KR" sz="1200" smtClean="0">
                <a:solidFill>
                  <a:schemeClr val="bg1"/>
                </a:solidFill>
              </a:rPr>
              <a:pPr>
                <a:spcBef>
                  <a:spcPct val="0"/>
                </a:spcBef>
                <a:buClrTx/>
                <a:buSzTx/>
                <a:buFontTx/>
                <a:buNone/>
              </a:pPr>
              <a:t>15</a:t>
            </a:fld>
            <a:endParaRPr lang="en-US" altLang="ko-KR" sz="1200" smtClean="0">
              <a:solidFill>
                <a:schemeClr val="bg1"/>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2224140" y="2284423"/>
            <a:ext cx="3105179" cy="2098520"/>
            <a:chOff x="1730172" y="1285337"/>
            <a:chExt cx="3105179" cy="2098520"/>
          </a:xfrm>
        </p:grpSpPr>
        <p:grpSp>
          <p:nvGrpSpPr>
            <p:cNvPr id="20" name="组合 19"/>
            <p:cNvGrpSpPr/>
            <p:nvPr/>
          </p:nvGrpSpPr>
          <p:grpSpPr>
            <a:xfrm>
              <a:off x="3692343" y="1458693"/>
              <a:ext cx="1143008" cy="1925164"/>
              <a:chOff x="7643834" y="1673536"/>
              <a:chExt cx="1143008" cy="1925164"/>
            </a:xfrm>
            <a:gradFill>
              <a:gsLst>
                <a:gs pos="100000">
                  <a:srgbClr val="007C8B"/>
                </a:gs>
                <a:gs pos="50000">
                  <a:srgbClr val="0EB1C8"/>
                </a:gs>
                <a:gs pos="100000">
                  <a:schemeClr val="accent1">
                    <a:tint val="23500"/>
                    <a:satMod val="160000"/>
                  </a:schemeClr>
                </a:gs>
              </a:gsLst>
              <a:lin ang="5400000" scaled="0"/>
            </a:gradFill>
          </p:grpSpPr>
          <p:sp>
            <p:nvSpPr>
              <p:cNvPr id="21" name="椭圆 20"/>
              <p:cNvSpPr/>
              <p:nvPr/>
            </p:nvSpPr>
            <p:spPr>
              <a:xfrm>
                <a:off x="7643834" y="3274700"/>
                <a:ext cx="1143008" cy="32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643834" y="1673536"/>
                <a:ext cx="1143008" cy="17554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p:cNvSpPr/>
            <p:nvPr/>
          </p:nvSpPr>
          <p:spPr>
            <a:xfrm>
              <a:off x="3692343" y="1285337"/>
              <a:ext cx="1143008" cy="324000"/>
            </a:xfrm>
            <a:prstGeom prst="ellipse">
              <a:avLst/>
            </a:prstGeom>
            <a:gradFill>
              <a:gsLst>
                <a:gs pos="100000">
                  <a:srgbClr val="007C8B"/>
                </a:gs>
                <a:gs pos="0">
                  <a:srgbClr val="0EB1C8"/>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1730172" y="1390120"/>
              <a:ext cx="1652588" cy="4762"/>
            </a:xfrm>
            <a:custGeom>
              <a:avLst/>
              <a:gdLst>
                <a:gd name="connsiteX0" fmla="*/ 0 w 1652588"/>
                <a:gd name="connsiteY0" fmla="*/ 0 h 4762"/>
                <a:gd name="connsiteX1" fmla="*/ 1652588 w 1652588"/>
                <a:gd name="connsiteY1" fmla="*/ 4762 h 4762"/>
                <a:gd name="connsiteX2" fmla="*/ 1652588 w 1652588"/>
                <a:gd name="connsiteY2" fmla="*/ 4762 h 4762"/>
              </a:gdLst>
              <a:ahLst/>
              <a:cxnLst>
                <a:cxn ang="0">
                  <a:pos x="connsiteX0" y="connsiteY0"/>
                </a:cxn>
                <a:cxn ang="0">
                  <a:pos x="connsiteX1" y="connsiteY1"/>
                </a:cxn>
                <a:cxn ang="0">
                  <a:pos x="connsiteX2" y="connsiteY2"/>
                </a:cxn>
              </a:cxnLst>
              <a:rect l="l" t="t" r="r" b="b"/>
              <a:pathLst>
                <a:path w="1652588" h="4762">
                  <a:moveTo>
                    <a:pt x="0" y="0"/>
                  </a:moveTo>
                  <a:lnTo>
                    <a:pt x="1652588" y="4762"/>
                  </a:lnTo>
                  <a:lnTo>
                    <a:pt x="1652588" y="4762"/>
                  </a:lnTo>
                </a:path>
              </a:pathLst>
            </a:cu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任意多边形 24"/>
            <p:cNvSpPr/>
            <p:nvPr/>
          </p:nvSpPr>
          <p:spPr>
            <a:xfrm>
              <a:off x="3373235" y="1394881"/>
              <a:ext cx="890612" cy="819149"/>
            </a:xfrm>
            <a:custGeom>
              <a:avLst/>
              <a:gdLst>
                <a:gd name="connsiteX0" fmla="*/ 314325 w 314325"/>
                <a:gd name="connsiteY0" fmla="*/ 285750 h 285750"/>
                <a:gd name="connsiteX1" fmla="*/ 0 w 314325"/>
                <a:gd name="connsiteY1" fmla="*/ 0 h 285750"/>
              </a:gdLst>
              <a:ahLst/>
              <a:cxnLst>
                <a:cxn ang="0">
                  <a:pos x="connsiteX0" y="connsiteY0"/>
                </a:cxn>
                <a:cxn ang="0">
                  <a:pos x="connsiteX1" y="connsiteY1"/>
                </a:cxn>
              </a:cxnLst>
              <a:rect l="l" t="t" r="r" b="b"/>
              <a:pathLst>
                <a:path w="314325" h="285750">
                  <a:moveTo>
                    <a:pt x="314325" y="285750"/>
                  </a:moveTo>
                  <a:lnTo>
                    <a:pt x="0" y="0"/>
                  </a:lnTo>
                </a:path>
              </a:pathLst>
            </a:custGeom>
            <a:ln w="28575">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2" name="矩形 61"/>
            <p:cNvSpPr/>
            <p:nvPr/>
          </p:nvSpPr>
          <p:spPr>
            <a:xfrm>
              <a:off x="4154309" y="2220155"/>
              <a:ext cx="214314" cy="244930"/>
            </a:xfrm>
            <a:prstGeom prst="rect">
              <a:avLst/>
            </a:prstGeom>
            <a:gradFill>
              <a:gsLst>
                <a:gs pos="100000">
                  <a:schemeClr val="tx1">
                    <a:lumMod val="65000"/>
                    <a:lumOff val="35000"/>
                  </a:schemeClr>
                </a:gs>
                <a:gs pos="0">
                  <a:schemeClr val="bg1">
                    <a:lumMod val="75000"/>
                  </a:schemeClr>
                </a:gs>
                <a:gs pos="100000">
                  <a:schemeClr val="accent1">
                    <a:tint val="23500"/>
                    <a:satMod val="160000"/>
                  </a:schemeClr>
                </a:gs>
              </a:gsLst>
              <a:lin ang="5400000" scaled="0"/>
            </a:gradFill>
            <a:ln w="28575">
              <a:solidFill>
                <a:srgbClr val="1157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TextBox 3"/>
          <p:cNvSpPr txBox="1">
            <a:spLocks noChangeArrowheads="1"/>
          </p:cNvSpPr>
          <p:nvPr/>
        </p:nvSpPr>
        <p:spPr bwMode="auto">
          <a:xfrm>
            <a:off x="1714480" y="1071547"/>
            <a:ext cx="6072230" cy="530915"/>
          </a:xfrm>
          <a:prstGeom prst="rect">
            <a:avLst/>
          </a:prstGeom>
          <a:noFill/>
          <a:ln w="9525">
            <a:noFill/>
            <a:miter lim="800000"/>
            <a:headEnd/>
            <a:tailEnd/>
          </a:ln>
        </p:spPr>
        <p:txBody>
          <a:bodyPr wrap="square">
            <a:spAutoFit/>
          </a:bodyPr>
          <a:lstStyle/>
          <a:p>
            <a:pPr algn="ctr">
              <a:lnSpc>
                <a:spcPct val="95000"/>
              </a:lnSpc>
              <a:spcBef>
                <a:spcPct val="50000"/>
              </a:spcBef>
              <a:defRPr/>
            </a:pPr>
            <a:r>
              <a:rPr lang="zh-CN" altLang="en-US" sz="3000" b="1" dirty="0">
                <a:solidFill>
                  <a:srgbClr val="11576A"/>
                </a:solidFill>
                <a:latin typeface="微软雅黑" pitchFamily="34" charset="-122"/>
                <a:ea typeface="微软雅黑" pitchFamily="34" charset="-122"/>
                <a:cs typeface="宋体" charset="0"/>
              </a:rPr>
              <a:t>缺页异常（缺页中断）的处理流程</a:t>
            </a:r>
          </a:p>
        </p:txBody>
      </p:sp>
      <p:sp>
        <p:nvSpPr>
          <p:cNvPr id="6" name="TextBox 4"/>
          <p:cNvSpPr txBox="1">
            <a:spLocks noChangeArrowheads="1"/>
          </p:cNvSpPr>
          <p:nvPr/>
        </p:nvSpPr>
        <p:spPr bwMode="auto">
          <a:xfrm>
            <a:off x="5365653" y="1795411"/>
            <a:ext cx="2557834" cy="830997"/>
          </a:xfrm>
          <a:prstGeom prst="rect">
            <a:avLst/>
          </a:prstGeom>
          <a:noFill/>
          <a:ln w="9525">
            <a:noFill/>
            <a:miter lim="800000"/>
            <a:headEnd/>
            <a:tailEnd/>
          </a:ln>
        </p:spPr>
        <p:txBody>
          <a:bodyPr wrap="square">
            <a:spAutoFit/>
          </a:bodyPr>
          <a:lstStyle/>
          <a:p>
            <a:pPr marL="180975" indent="-180975">
              <a:buSzPct val="100000"/>
              <a:buFont typeface="+mj-lt"/>
              <a:buAutoNum type="alphaUcPeriod"/>
            </a:pPr>
            <a:r>
              <a:rPr lang="zh-CN" altLang="en-US" sz="1600" b="1" dirty="0">
                <a:solidFill>
                  <a:srgbClr val="11576A"/>
                </a:solidFill>
                <a:latin typeface="微软雅黑" pitchFamily="34" charset="-122"/>
                <a:ea typeface="微软雅黑" pitchFamily="34" charset="-122"/>
              </a:rPr>
              <a:t>在内存中有空闲物理页面时，分配一物理页帧f，转第</a:t>
            </a:r>
            <a:r>
              <a:rPr lang="en-US" altLang="zh-CN" sz="1600" b="1" dirty="0">
                <a:solidFill>
                  <a:srgbClr val="11576A"/>
                </a:solidFill>
                <a:latin typeface="微软雅黑" pitchFamily="34" charset="-122"/>
                <a:ea typeface="微软雅黑" pitchFamily="34" charset="-122"/>
              </a:rPr>
              <a:t>E</a:t>
            </a:r>
            <a:r>
              <a:rPr lang="zh-CN" altLang="en-US" sz="1600" b="1" dirty="0">
                <a:solidFill>
                  <a:srgbClr val="11576A"/>
                </a:solidFill>
                <a:latin typeface="微软雅黑" pitchFamily="34" charset="-122"/>
                <a:ea typeface="微软雅黑" pitchFamily="34" charset="-122"/>
              </a:rPr>
              <a:t>步；</a:t>
            </a:r>
          </a:p>
        </p:txBody>
      </p:sp>
      <p:sp>
        <p:nvSpPr>
          <p:cNvPr id="8" name="TextBox 7"/>
          <p:cNvSpPr txBox="1">
            <a:spLocks noChangeArrowheads="1"/>
          </p:cNvSpPr>
          <p:nvPr/>
        </p:nvSpPr>
        <p:spPr bwMode="auto">
          <a:xfrm>
            <a:off x="5365655" y="2546672"/>
            <a:ext cx="2557833" cy="830997"/>
          </a:xfrm>
          <a:prstGeom prst="rect">
            <a:avLst/>
          </a:prstGeom>
          <a:noFill/>
          <a:ln w="9525">
            <a:noFill/>
            <a:miter lim="800000"/>
            <a:headEnd/>
            <a:tailEnd/>
          </a:ln>
        </p:spPr>
        <p:txBody>
          <a:bodyPr wrap="square">
            <a:spAutoFit/>
          </a:bodyPr>
          <a:lstStyle/>
          <a:p>
            <a:pPr marL="180975" indent="-180975">
              <a:buSzPct val="100000"/>
            </a:pPr>
            <a:r>
              <a:rPr lang="en-US" altLang="zh-CN" sz="1600" b="1" dirty="0">
                <a:solidFill>
                  <a:srgbClr val="11576A"/>
                </a:solidFill>
                <a:latin typeface="微软雅黑" pitchFamily="34" charset="-122"/>
                <a:ea typeface="微软雅黑" pitchFamily="34" charset="-122"/>
              </a:rPr>
              <a:t>B.</a:t>
            </a:r>
            <a:r>
              <a:rPr lang="zh-CN" altLang="en-US" sz="1600" b="1" dirty="0">
                <a:solidFill>
                  <a:srgbClr val="11576A"/>
                </a:solidFill>
                <a:latin typeface="微软雅黑" pitchFamily="34" charset="-122"/>
                <a:ea typeface="微软雅黑" pitchFamily="34" charset="-122"/>
              </a:rPr>
              <a:t>依据页面置换算法选择将被替换的物理页帧f，对应逻辑页q</a:t>
            </a:r>
            <a:endParaRPr lang="en-US" altLang="zh-CN" sz="1600" b="1" dirty="0">
              <a:solidFill>
                <a:srgbClr val="11576A"/>
              </a:solidFill>
              <a:latin typeface="微软雅黑" pitchFamily="34" charset="-122"/>
              <a:ea typeface="微软雅黑" pitchFamily="34" charset="-122"/>
            </a:endParaRPr>
          </a:p>
        </p:txBody>
      </p:sp>
      <p:sp>
        <p:nvSpPr>
          <p:cNvPr id="10" name="TextBox 7"/>
          <p:cNvSpPr txBox="1">
            <a:spLocks noChangeArrowheads="1"/>
          </p:cNvSpPr>
          <p:nvPr/>
        </p:nvSpPr>
        <p:spPr bwMode="auto">
          <a:xfrm>
            <a:off x="5365653" y="3279554"/>
            <a:ext cx="2629272" cy="584775"/>
          </a:xfrm>
          <a:prstGeom prst="rect">
            <a:avLst/>
          </a:prstGeom>
          <a:noFill/>
          <a:ln w="9525">
            <a:noFill/>
            <a:miter lim="800000"/>
            <a:headEnd/>
            <a:tailEnd/>
          </a:ln>
        </p:spPr>
        <p:txBody>
          <a:bodyPr wrap="square">
            <a:spAutoFit/>
          </a:bodyPr>
          <a:lstStyle/>
          <a:p>
            <a:pPr marL="180975" indent="-180975">
              <a:buSzPct val="100000"/>
            </a:pPr>
            <a:r>
              <a:rPr lang="en-US" altLang="zh-CN" sz="1600" b="1" dirty="0">
                <a:solidFill>
                  <a:srgbClr val="11576A"/>
                </a:solidFill>
                <a:latin typeface="微软雅黑" pitchFamily="34" charset="-122"/>
                <a:ea typeface="微软雅黑" pitchFamily="34" charset="-122"/>
              </a:rPr>
              <a:t>C.</a:t>
            </a:r>
            <a:r>
              <a:rPr lang="zh-CN" altLang="en-US" sz="1600" b="1" dirty="0">
                <a:solidFill>
                  <a:srgbClr val="11576A"/>
                </a:solidFill>
                <a:latin typeface="微软雅黑" pitchFamily="34" charset="-122"/>
                <a:ea typeface="微软雅黑" pitchFamily="34" charset="-122"/>
              </a:rPr>
              <a:t>如q被修改过，则把它写回外存；</a:t>
            </a:r>
          </a:p>
        </p:txBody>
      </p:sp>
      <p:sp>
        <p:nvSpPr>
          <p:cNvPr id="12" name="TextBox 7"/>
          <p:cNvSpPr txBox="1">
            <a:spLocks noChangeArrowheads="1"/>
          </p:cNvSpPr>
          <p:nvPr/>
        </p:nvSpPr>
        <p:spPr bwMode="auto">
          <a:xfrm>
            <a:off x="5365655" y="3788262"/>
            <a:ext cx="2700708" cy="584775"/>
          </a:xfrm>
          <a:prstGeom prst="rect">
            <a:avLst/>
          </a:prstGeom>
          <a:noFill/>
          <a:ln w="9525">
            <a:noFill/>
            <a:miter lim="800000"/>
            <a:headEnd/>
            <a:tailEnd/>
          </a:ln>
        </p:spPr>
        <p:txBody>
          <a:bodyPr wrap="square">
            <a:spAutoFit/>
          </a:bodyPr>
          <a:lstStyle/>
          <a:p>
            <a:pPr marL="180975" indent="-180975">
              <a:buSzPct val="100000"/>
            </a:pPr>
            <a:r>
              <a:rPr lang="en-US" altLang="zh-CN" sz="1600" b="1" dirty="0">
                <a:solidFill>
                  <a:srgbClr val="11576A"/>
                </a:solidFill>
                <a:latin typeface="微软雅黑" pitchFamily="34" charset="-122"/>
                <a:ea typeface="微软雅黑" pitchFamily="34" charset="-122"/>
              </a:rPr>
              <a:t>D.</a:t>
            </a:r>
            <a:r>
              <a:rPr lang="zh-CN" altLang="en-US" sz="1600" b="1" dirty="0">
                <a:solidFill>
                  <a:srgbClr val="11576A"/>
                </a:solidFill>
                <a:latin typeface="微软雅黑" pitchFamily="34" charset="-122"/>
                <a:ea typeface="微软雅黑" pitchFamily="34" charset="-122"/>
              </a:rPr>
              <a:t>修改q的页表项中驻留位置为0；</a:t>
            </a:r>
          </a:p>
        </p:txBody>
      </p:sp>
      <p:sp>
        <p:nvSpPr>
          <p:cNvPr id="14" name="TextBox 7"/>
          <p:cNvSpPr txBox="1">
            <a:spLocks noChangeArrowheads="1"/>
          </p:cNvSpPr>
          <p:nvPr/>
        </p:nvSpPr>
        <p:spPr bwMode="auto">
          <a:xfrm>
            <a:off x="5365653" y="4295439"/>
            <a:ext cx="2629272" cy="584775"/>
          </a:xfrm>
          <a:prstGeom prst="rect">
            <a:avLst/>
          </a:prstGeom>
          <a:noFill/>
          <a:ln w="9525">
            <a:noFill/>
            <a:miter lim="800000"/>
            <a:headEnd/>
            <a:tailEnd/>
          </a:ln>
        </p:spPr>
        <p:txBody>
          <a:bodyPr wrap="square">
            <a:spAutoFit/>
          </a:bodyPr>
          <a:lstStyle/>
          <a:p>
            <a:pPr marL="180975" indent="-180975">
              <a:buSzPct val="100000"/>
            </a:pPr>
            <a:r>
              <a:rPr lang="en-US" altLang="zh-CN" sz="1600" b="1" dirty="0">
                <a:solidFill>
                  <a:srgbClr val="11576A"/>
                </a:solidFill>
                <a:latin typeface="微软雅黑" pitchFamily="34" charset="-122"/>
                <a:ea typeface="微软雅黑" pitchFamily="34" charset="-122"/>
              </a:rPr>
              <a:t>E.</a:t>
            </a:r>
            <a:r>
              <a:rPr lang="zh-CN" altLang="en-US" sz="1600" b="1" dirty="0">
                <a:solidFill>
                  <a:srgbClr val="11576A"/>
                </a:solidFill>
                <a:latin typeface="微软雅黑" pitchFamily="34" charset="-122"/>
                <a:ea typeface="微软雅黑" pitchFamily="34" charset="-122"/>
              </a:rPr>
              <a:t>将需要访问的页p装入到物理页面f</a:t>
            </a:r>
          </a:p>
        </p:txBody>
      </p:sp>
      <p:sp>
        <p:nvSpPr>
          <p:cNvPr id="16" name="TextBox 7"/>
          <p:cNvSpPr txBox="1">
            <a:spLocks noChangeArrowheads="1"/>
          </p:cNvSpPr>
          <p:nvPr/>
        </p:nvSpPr>
        <p:spPr bwMode="auto">
          <a:xfrm>
            <a:off x="5365653" y="4796142"/>
            <a:ext cx="2772147" cy="584775"/>
          </a:xfrm>
          <a:prstGeom prst="rect">
            <a:avLst/>
          </a:prstGeom>
          <a:noFill/>
          <a:ln w="9525">
            <a:noFill/>
            <a:miter lim="800000"/>
            <a:headEnd/>
            <a:tailEnd/>
          </a:ln>
        </p:spPr>
        <p:txBody>
          <a:bodyPr wrap="square">
            <a:spAutoFit/>
          </a:bodyPr>
          <a:lstStyle/>
          <a:p>
            <a:pPr marL="180975" indent="-180975">
              <a:buSzPct val="100000"/>
            </a:pPr>
            <a:r>
              <a:rPr lang="en-US" altLang="zh-CN" sz="1600" b="1" dirty="0">
                <a:solidFill>
                  <a:srgbClr val="11576A"/>
                </a:solidFill>
                <a:latin typeface="微软雅黑" pitchFamily="34" charset="-122"/>
                <a:ea typeface="微软雅黑" pitchFamily="34" charset="-122"/>
              </a:rPr>
              <a:t>F.</a:t>
            </a:r>
            <a:r>
              <a:rPr lang="zh-CN" altLang="en-US" sz="1600" b="1" dirty="0">
                <a:solidFill>
                  <a:srgbClr val="11576A"/>
                </a:solidFill>
                <a:latin typeface="微软雅黑" pitchFamily="34" charset="-122"/>
                <a:ea typeface="微软雅黑" pitchFamily="34" charset="-122"/>
              </a:rPr>
              <a:t>修改p的页表项驻留位为</a:t>
            </a:r>
            <a:r>
              <a:rPr lang="en-US" altLang="zh-CN" sz="1600" b="1" dirty="0">
                <a:solidFill>
                  <a:srgbClr val="11576A"/>
                </a:solidFill>
                <a:latin typeface="微软雅黑" pitchFamily="34" charset="-122"/>
                <a:ea typeface="微软雅黑" pitchFamily="34" charset="-122"/>
              </a:rPr>
              <a:t>1,</a:t>
            </a:r>
            <a:r>
              <a:rPr lang="zh-CN" altLang="en-US" sz="1600" b="1" dirty="0">
                <a:solidFill>
                  <a:srgbClr val="11576A"/>
                </a:solidFill>
                <a:latin typeface="微软雅黑" pitchFamily="34" charset="-122"/>
                <a:ea typeface="微软雅黑" pitchFamily="34" charset="-122"/>
              </a:rPr>
              <a:t>物理页帧号为f；</a:t>
            </a:r>
          </a:p>
        </p:txBody>
      </p:sp>
      <p:sp>
        <p:nvSpPr>
          <p:cNvPr id="18" name="TextBox 7"/>
          <p:cNvSpPr txBox="1">
            <a:spLocks noChangeArrowheads="1"/>
          </p:cNvSpPr>
          <p:nvPr/>
        </p:nvSpPr>
        <p:spPr bwMode="auto">
          <a:xfrm>
            <a:off x="5365654" y="5322694"/>
            <a:ext cx="2772147" cy="338554"/>
          </a:xfrm>
          <a:prstGeom prst="rect">
            <a:avLst/>
          </a:prstGeom>
          <a:noFill/>
          <a:ln w="9525">
            <a:noFill/>
            <a:miter lim="800000"/>
            <a:headEnd/>
            <a:tailEnd/>
          </a:ln>
        </p:spPr>
        <p:txBody>
          <a:bodyPr wrap="square">
            <a:spAutoFit/>
          </a:bodyPr>
          <a:lstStyle/>
          <a:p>
            <a:pPr marL="180975" indent="-180975">
              <a:buSzPct val="100000"/>
            </a:pPr>
            <a:r>
              <a:rPr lang="en-US" altLang="zh-CN" sz="1600" b="1" dirty="0">
                <a:solidFill>
                  <a:srgbClr val="11576A"/>
                </a:solidFill>
                <a:latin typeface="微软雅黑" pitchFamily="34" charset="-122"/>
                <a:ea typeface="微软雅黑" pitchFamily="34" charset="-122"/>
              </a:rPr>
              <a:t>G.</a:t>
            </a:r>
            <a:r>
              <a:rPr lang="zh-CN" altLang="en-US" sz="1600" b="1" dirty="0">
                <a:solidFill>
                  <a:srgbClr val="11576A"/>
                </a:solidFill>
                <a:latin typeface="微软雅黑" pitchFamily="34" charset="-122"/>
                <a:ea typeface="微软雅黑" pitchFamily="34" charset="-122"/>
              </a:rPr>
              <a:t>重新执行产生缺页的指令</a:t>
            </a:r>
          </a:p>
        </p:txBody>
      </p:sp>
      <p:grpSp>
        <p:nvGrpSpPr>
          <p:cNvPr id="9" name="组合 8"/>
          <p:cNvGrpSpPr/>
          <p:nvPr/>
        </p:nvGrpSpPr>
        <p:grpSpPr>
          <a:xfrm>
            <a:off x="2214624" y="2536841"/>
            <a:ext cx="758828" cy="1152000"/>
            <a:chOff x="1720657" y="1537755"/>
            <a:chExt cx="758828" cy="1152000"/>
          </a:xfrm>
        </p:grpSpPr>
        <p:cxnSp>
          <p:nvCxnSpPr>
            <p:cNvPr id="27" name="直接连接符 26"/>
            <p:cNvCxnSpPr/>
            <p:nvPr/>
          </p:nvCxnSpPr>
          <p:spPr>
            <a:xfrm>
              <a:off x="1720657" y="1542511"/>
              <a:ext cx="757240" cy="0"/>
            </a:xfrm>
            <a:prstGeom prst="line">
              <a:avLst/>
            </a:prstGeom>
            <a:ln w="28575">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5400000">
              <a:off x="1903485" y="2113755"/>
              <a:ext cx="1152000" cy="0"/>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2263583" y="2685526"/>
              <a:ext cx="214314" cy="0"/>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2724212" y="2066161"/>
            <a:ext cx="1924064" cy="276999"/>
            <a:chOff x="2230245" y="1067074"/>
            <a:chExt cx="1924064" cy="276999"/>
          </a:xfrm>
        </p:grpSpPr>
        <p:sp>
          <p:nvSpPr>
            <p:cNvPr id="47" name="Oval 91"/>
            <p:cNvSpPr>
              <a:spLocks noChangeArrowheads="1"/>
            </p:cNvSpPr>
            <p:nvPr/>
          </p:nvSpPr>
          <p:spPr bwMode="auto">
            <a:xfrm>
              <a:off x="2230245" y="1083723"/>
              <a:ext cx="256738" cy="248714"/>
            </a:xfrm>
            <a:prstGeom prst="ellipse">
              <a:avLst/>
            </a:prstGeom>
            <a:solidFill>
              <a:srgbClr val="0EB1C8"/>
            </a:solidFill>
            <a:ln w="28575">
              <a:solidFill>
                <a:srgbClr val="11576A"/>
              </a:solidFill>
              <a:round/>
              <a:headEnd/>
              <a:tailEnd/>
            </a:ln>
          </p:spPr>
          <p:txBody>
            <a:bodyPr wrap="none" lIns="90487" tIns="44450" rIns="90487" bIns="44450" anchor="ctr"/>
            <a:lstStyle/>
            <a:p>
              <a:pPr algn="ctr"/>
              <a:r>
                <a:rPr lang="en-US" altLang="zh-CN" sz="1100" b="1" dirty="0">
                  <a:solidFill>
                    <a:schemeClr val="bg1"/>
                  </a:solidFill>
                  <a:latin typeface="微软雅黑" pitchFamily="34" charset="-122"/>
                  <a:ea typeface="微软雅黑" pitchFamily="34" charset="-122"/>
                </a:rPr>
                <a:t>3</a:t>
              </a:r>
            </a:p>
          </p:txBody>
        </p:sp>
        <p:sp>
          <p:nvSpPr>
            <p:cNvPr id="52" name="TextBox 7"/>
            <p:cNvSpPr txBox="1">
              <a:spLocks noChangeArrowheads="1"/>
            </p:cNvSpPr>
            <p:nvPr/>
          </p:nvSpPr>
          <p:spPr bwMode="auto">
            <a:xfrm>
              <a:off x="2447734" y="1067074"/>
              <a:ext cx="1706575" cy="276999"/>
            </a:xfrm>
            <a:prstGeom prst="rect">
              <a:avLst/>
            </a:prstGeom>
            <a:noFill/>
            <a:ln w="9525">
              <a:noFill/>
              <a:miter lim="800000"/>
              <a:headEnd/>
              <a:tailEnd/>
            </a:ln>
          </p:spPr>
          <p:txBody>
            <a:bodyPr wrap="square">
              <a:spAutoFit/>
            </a:bodyPr>
            <a:lstStyle/>
            <a:p>
              <a:pPr>
                <a:buSzPct val="100000"/>
              </a:pPr>
              <a:r>
                <a:rPr lang="zh-CN" altLang="en-US" sz="1200" b="1" dirty="0">
                  <a:solidFill>
                    <a:srgbClr val="11576A"/>
                  </a:solidFill>
                  <a:latin typeface="微软雅黑" pitchFamily="34" charset="-122"/>
                  <a:ea typeface="微软雅黑" pitchFamily="34" charset="-122"/>
                </a:rPr>
                <a:t>查找在外存中的页面</a:t>
              </a:r>
            </a:p>
          </p:txBody>
        </p:sp>
      </p:grpSp>
      <p:grpSp>
        <p:nvGrpSpPr>
          <p:cNvPr id="7" name="组合 6"/>
          <p:cNvGrpSpPr/>
          <p:nvPr/>
        </p:nvGrpSpPr>
        <p:grpSpPr>
          <a:xfrm>
            <a:off x="1388989" y="2963941"/>
            <a:ext cx="1003484" cy="504241"/>
            <a:chOff x="895022" y="1964854"/>
            <a:chExt cx="1003484" cy="504241"/>
          </a:xfrm>
        </p:grpSpPr>
        <p:sp>
          <p:nvSpPr>
            <p:cNvPr id="48" name="Oval 91"/>
            <p:cNvSpPr>
              <a:spLocks noChangeArrowheads="1"/>
            </p:cNvSpPr>
            <p:nvPr/>
          </p:nvSpPr>
          <p:spPr bwMode="auto">
            <a:xfrm>
              <a:off x="1231701" y="2220381"/>
              <a:ext cx="256738" cy="248714"/>
            </a:xfrm>
            <a:prstGeom prst="ellipse">
              <a:avLst/>
            </a:prstGeom>
            <a:solidFill>
              <a:srgbClr val="0EB1C8"/>
            </a:solidFill>
            <a:ln w="28575">
              <a:solidFill>
                <a:srgbClr val="11576A"/>
              </a:solidFill>
              <a:round/>
              <a:headEnd/>
              <a:tailEnd/>
            </a:ln>
          </p:spPr>
          <p:txBody>
            <a:bodyPr wrap="none" lIns="90487" tIns="44450" rIns="90487" bIns="44450" anchor="ctr"/>
            <a:lstStyle/>
            <a:p>
              <a:pPr algn="ctr"/>
              <a:r>
                <a:rPr lang="en-US" altLang="zh-CN" sz="1100" b="1" dirty="0">
                  <a:solidFill>
                    <a:schemeClr val="bg1"/>
                  </a:solidFill>
                  <a:latin typeface="微软雅黑" pitchFamily="34" charset="-122"/>
                  <a:ea typeface="微软雅黑" pitchFamily="34" charset="-122"/>
                </a:rPr>
                <a:t>1</a:t>
              </a:r>
            </a:p>
          </p:txBody>
        </p:sp>
        <p:sp>
          <p:nvSpPr>
            <p:cNvPr id="54" name="TextBox 7"/>
            <p:cNvSpPr txBox="1">
              <a:spLocks noChangeArrowheads="1"/>
            </p:cNvSpPr>
            <p:nvPr/>
          </p:nvSpPr>
          <p:spPr bwMode="auto">
            <a:xfrm>
              <a:off x="895022" y="1964854"/>
              <a:ext cx="1003484" cy="276999"/>
            </a:xfrm>
            <a:prstGeom prst="rect">
              <a:avLst/>
            </a:prstGeom>
            <a:noFill/>
            <a:ln w="9525">
              <a:noFill/>
              <a:miter lim="800000"/>
              <a:headEnd/>
              <a:tailEnd/>
            </a:ln>
          </p:spPr>
          <p:txBody>
            <a:bodyPr wrap="square">
              <a:spAutoFit/>
            </a:bodyPr>
            <a:lstStyle/>
            <a:p>
              <a:pPr>
                <a:buSzPct val="100000"/>
              </a:pPr>
              <a:r>
                <a:rPr lang="zh-CN" altLang="en-US" sz="1200" b="1" dirty="0">
                  <a:solidFill>
                    <a:srgbClr val="11576A"/>
                  </a:solidFill>
                  <a:latin typeface="微软雅黑" pitchFamily="34" charset="-122"/>
                  <a:ea typeface="微软雅黑" pitchFamily="34" charset="-122"/>
                </a:rPr>
                <a:t>页表项引用</a:t>
              </a:r>
              <a:endParaRPr lang="en-US" altLang="zh-CN" sz="1200" b="1" dirty="0">
                <a:solidFill>
                  <a:srgbClr val="11576A"/>
                </a:solidFill>
                <a:latin typeface="微软雅黑" pitchFamily="34" charset="-122"/>
                <a:ea typeface="微软雅黑" pitchFamily="34" charset="-122"/>
              </a:endParaRPr>
            </a:p>
          </p:txBody>
        </p:sp>
      </p:grpSp>
      <p:grpSp>
        <p:nvGrpSpPr>
          <p:cNvPr id="13" name="组合 12"/>
          <p:cNvGrpSpPr/>
          <p:nvPr/>
        </p:nvGrpSpPr>
        <p:grpSpPr>
          <a:xfrm>
            <a:off x="2916440" y="2882916"/>
            <a:ext cx="547355" cy="503631"/>
            <a:chOff x="2422472" y="1883829"/>
            <a:chExt cx="547355" cy="503631"/>
          </a:xfrm>
        </p:grpSpPr>
        <p:sp>
          <p:nvSpPr>
            <p:cNvPr id="46" name="Oval 91"/>
            <p:cNvSpPr>
              <a:spLocks noChangeArrowheads="1"/>
            </p:cNvSpPr>
            <p:nvPr/>
          </p:nvSpPr>
          <p:spPr bwMode="auto">
            <a:xfrm>
              <a:off x="2523935" y="1883829"/>
              <a:ext cx="256738" cy="248714"/>
            </a:xfrm>
            <a:prstGeom prst="ellipse">
              <a:avLst/>
            </a:prstGeom>
            <a:solidFill>
              <a:srgbClr val="0EB1C8"/>
            </a:solidFill>
            <a:ln w="28575">
              <a:solidFill>
                <a:srgbClr val="11576A"/>
              </a:solidFill>
              <a:round/>
              <a:headEnd/>
              <a:tailEnd/>
            </a:ln>
          </p:spPr>
          <p:txBody>
            <a:bodyPr wrap="none" lIns="90487" tIns="44450" rIns="90487" bIns="44450" anchor="ctr"/>
            <a:lstStyle/>
            <a:p>
              <a:pPr algn="ctr"/>
              <a:r>
                <a:rPr lang="en-US" altLang="zh-CN" sz="1100" b="1" dirty="0">
                  <a:solidFill>
                    <a:schemeClr val="bg1"/>
                  </a:solidFill>
                  <a:latin typeface="微软雅黑" pitchFamily="34" charset="-122"/>
                  <a:ea typeface="微软雅黑" pitchFamily="34" charset="-122"/>
                </a:rPr>
                <a:t>2</a:t>
              </a:r>
            </a:p>
          </p:txBody>
        </p:sp>
        <p:sp>
          <p:nvSpPr>
            <p:cNvPr id="55" name="TextBox 7"/>
            <p:cNvSpPr txBox="1">
              <a:spLocks noChangeArrowheads="1"/>
            </p:cNvSpPr>
            <p:nvPr/>
          </p:nvSpPr>
          <p:spPr bwMode="auto">
            <a:xfrm>
              <a:off x="2422472" y="2110461"/>
              <a:ext cx="547355" cy="276999"/>
            </a:xfrm>
            <a:prstGeom prst="rect">
              <a:avLst/>
            </a:prstGeom>
            <a:noFill/>
            <a:ln w="9525">
              <a:noFill/>
              <a:miter lim="800000"/>
              <a:headEnd/>
              <a:tailEnd/>
            </a:ln>
          </p:spPr>
          <p:txBody>
            <a:bodyPr wrap="square">
              <a:spAutoFit/>
            </a:bodyPr>
            <a:lstStyle/>
            <a:p>
              <a:pPr>
                <a:buSzPct val="100000"/>
              </a:pPr>
              <a:r>
                <a:rPr lang="zh-CN" altLang="en-US" sz="1200" b="1" dirty="0">
                  <a:solidFill>
                    <a:srgbClr val="11576A"/>
                  </a:solidFill>
                  <a:latin typeface="微软雅黑" pitchFamily="34" charset="-122"/>
                  <a:ea typeface="微软雅黑" pitchFamily="34" charset="-122"/>
                </a:rPr>
                <a:t>异常</a:t>
              </a:r>
            </a:p>
          </p:txBody>
        </p:sp>
      </p:grpSp>
      <p:grpSp>
        <p:nvGrpSpPr>
          <p:cNvPr id="2" name="组合 1"/>
          <p:cNvGrpSpPr/>
          <p:nvPr/>
        </p:nvGrpSpPr>
        <p:grpSpPr>
          <a:xfrm>
            <a:off x="971600" y="3394093"/>
            <a:ext cx="642942" cy="571504"/>
            <a:chOff x="477633" y="2395007"/>
            <a:chExt cx="642942" cy="571504"/>
          </a:xfrm>
        </p:grpSpPr>
        <p:sp>
          <p:nvSpPr>
            <p:cNvPr id="36" name="矩形 35"/>
            <p:cNvSpPr/>
            <p:nvPr/>
          </p:nvSpPr>
          <p:spPr>
            <a:xfrm>
              <a:off x="536371" y="2395007"/>
              <a:ext cx="500066" cy="571504"/>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TextBox 7"/>
            <p:cNvSpPr txBox="1">
              <a:spLocks noChangeArrowheads="1"/>
            </p:cNvSpPr>
            <p:nvPr/>
          </p:nvSpPr>
          <p:spPr bwMode="auto">
            <a:xfrm>
              <a:off x="477633" y="2569633"/>
              <a:ext cx="642942" cy="246221"/>
            </a:xfrm>
            <a:prstGeom prst="rect">
              <a:avLst/>
            </a:prstGeom>
            <a:noFill/>
            <a:ln w="9525">
              <a:noFill/>
              <a:miter lim="800000"/>
              <a:headEnd/>
              <a:tailEnd/>
            </a:ln>
          </p:spPr>
          <p:txBody>
            <a:bodyPr wrap="square">
              <a:spAutoFit/>
            </a:bodyPr>
            <a:lstStyle/>
            <a:p>
              <a:pPr>
                <a:buSzPct val="100000"/>
              </a:pPr>
              <a:r>
                <a:rPr lang="en-US" altLang="zh-CN" sz="1000" b="1" dirty="0">
                  <a:solidFill>
                    <a:srgbClr val="11576A"/>
                  </a:solidFill>
                  <a:latin typeface="微软雅黑" pitchFamily="34" charset="-122"/>
                  <a:ea typeface="微软雅黑" pitchFamily="34" charset="-122"/>
                </a:rPr>
                <a:t>load M</a:t>
              </a:r>
              <a:endParaRPr lang="zh-CN" altLang="en-US" sz="1000" b="1" dirty="0">
                <a:solidFill>
                  <a:srgbClr val="11576A"/>
                </a:solidFill>
                <a:latin typeface="微软雅黑" pitchFamily="34" charset="-122"/>
                <a:ea typeface="微软雅黑" pitchFamily="34" charset="-122"/>
              </a:endParaRPr>
            </a:p>
          </p:txBody>
        </p:sp>
      </p:grpSp>
      <p:grpSp>
        <p:nvGrpSpPr>
          <p:cNvPr id="74" name="组合 73"/>
          <p:cNvGrpSpPr/>
          <p:nvPr/>
        </p:nvGrpSpPr>
        <p:grpSpPr>
          <a:xfrm>
            <a:off x="1454912" y="3689366"/>
            <a:ext cx="802572" cy="1137917"/>
            <a:chOff x="960945" y="2690279"/>
            <a:chExt cx="802572" cy="1137917"/>
          </a:xfrm>
        </p:grpSpPr>
        <p:cxnSp>
          <p:nvCxnSpPr>
            <p:cNvPr id="32" name="直接连接符 31"/>
            <p:cNvCxnSpPr/>
            <p:nvPr/>
          </p:nvCxnSpPr>
          <p:spPr>
            <a:xfrm>
              <a:off x="1053907" y="2690279"/>
              <a:ext cx="709610" cy="0"/>
            </a:xfrm>
            <a:prstGeom prst="line">
              <a:avLst/>
            </a:prstGeom>
            <a:ln w="28575">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Oval 91"/>
            <p:cNvSpPr>
              <a:spLocks noChangeArrowheads="1"/>
            </p:cNvSpPr>
            <p:nvPr/>
          </p:nvSpPr>
          <p:spPr bwMode="auto">
            <a:xfrm>
              <a:off x="1231701" y="2739497"/>
              <a:ext cx="256738" cy="248714"/>
            </a:xfrm>
            <a:prstGeom prst="ellipse">
              <a:avLst/>
            </a:prstGeom>
            <a:solidFill>
              <a:srgbClr val="0EB1C8"/>
            </a:solidFill>
            <a:ln w="28575">
              <a:solidFill>
                <a:srgbClr val="11576A"/>
              </a:solidFill>
              <a:round/>
              <a:headEnd/>
              <a:tailEnd/>
            </a:ln>
          </p:spPr>
          <p:txBody>
            <a:bodyPr wrap="none" lIns="90487" tIns="44450" rIns="90487" bIns="44450" anchor="ctr"/>
            <a:lstStyle/>
            <a:p>
              <a:pPr algn="ctr"/>
              <a:r>
                <a:rPr lang="en-US" altLang="zh-CN" sz="1100" b="1" dirty="0">
                  <a:solidFill>
                    <a:schemeClr val="bg1"/>
                  </a:solidFill>
                  <a:latin typeface="微软雅黑" pitchFamily="34" charset="-122"/>
                  <a:ea typeface="微软雅黑" pitchFamily="34" charset="-122"/>
                </a:rPr>
                <a:t>6</a:t>
              </a:r>
            </a:p>
          </p:txBody>
        </p:sp>
        <p:sp>
          <p:nvSpPr>
            <p:cNvPr id="58" name="TextBox 7"/>
            <p:cNvSpPr txBox="1">
              <a:spLocks noChangeArrowheads="1"/>
            </p:cNvSpPr>
            <p:nvPr/>
          </p:nvSpPr>
          <p:spPr bwMode="auto">
            <a:xfrm>
              <a:off x="960945" y="2997199"/>
              <a:ext cx="720904" cy="830997"/>
            </a:xfrm>
            <a:prstGeom prst="rect">
              <a:avLst/>
            </a:prstGeom>
            <a:noFill/>
            <a:ln w="9525">
              <a:noFill/>
              <a:miter lim="800000"/>
              <a:headEnd/>
              <a:tailEnd/>
            </a:ln>
          </p:spPr>
          <p:txBody>
            <a:bodyPr wrap="square">
              <a:spAutoFit/>
            </a:bodyPr>
            <a:lstStyle/>
            <a:p>
              <a:pPr>
                <a:buSzPct val="100000"/>
              </a:pPr>
              <a:r>
                <a:rPr lang="zh-CN" altLang="en-US" sz="1200" b="1" dirty="0">
                  <a:solidFill>
                    <a:srgbClr val="11576A"/>
                  </a:solidFill>
                  <a:latin typeface="微软雅黑" pitchFamily="34" charset="-122"/>
                  <a:ea typeface="微软雅黑" pitchFamily="34" charset="-122"/>
                </a:rPr>
                <a:t>重新执行导致异常的指令</a:t>
              </a:r>
              <a:endParaRPr lang="en-US" altLang="zh-CN" sz="1200" b="1" dirty="0">
                <a:solidFill>
                  <a:srgbClr val="11576A"/>
                </a:solidFill>
                <a:latin typeface="微软雅黑" pitchFamily="34" charset="-122"/>
                <a:ea typeface="微软雅黑" pitchFamily="34" charset="-122"/>
              </a:endParaRPr>
            </a:p>
          </p:txBody>
        </p:sp>
      </p:grpSp>
      <p:grpSp>
        <p:nvGrpSpPr>
          <p:cNvPr id="5" name="组合 4"/>
          <p:cNvGrpSpPr/>
          <p:nvPr/>
        </p:nvGrpSpPr>
        <p:grpSpPr>
          <a:xfrm>
            <a:off x="1547861" y="3394094"/>
            <a:ext cx="1818253" cy="839393"/>
            <a:chOff x="1053893" y="2395007"/>
            <a:chExt cx="1818253" cy="839393"/>
          </a:xfrm>
        </p:grpSpPr>
        <p:cxnSp>
          <p:nvCxnSpPr>
            <p:cNvPr id="30" name="直接连接符 29"/>
            <p:cNvCxnSpPr/>
            <p:nvPr/>
          </p:nvCxnSpPr>
          <p:spPr>
            <a:xfrm>
              <a:off x="1053893" y="2499783"/>
              <a:ext cx="50400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10800000">
              <a:off x="1549204" y="2499783"/>
              <a:ext cx="216695" cy="173830"/>
            </a:xfrm>
            <a:prstGeom prst="line">
              <a:avLst/>
            </a:prstGeom>
            <a:ln w="28575">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1763517" y="2395007"/>
              <a:ext cx="1108629" cy="839393"/>
              <a:chOff x="1763517" y="2395007"/>
              <a:chExt cx="1108629" cy="839393"/>
            </a:xfrm>
          </p:grpSpPr>
          <p:sp>
            <p:nvSpPr>
              <p:cNvPr id="37" name="矩形 36"/>
              <p:cNvSpPr/>
              <p:nvPr/>
            </p:nvSpPr>
            <p:spPr>
              <a:xfrm>
                <a:off x="1763517" y="2395007"/>
                <a:ext cx="500066" cy="571504"/>
              </a:xfrm>
              <a:prstGeom prst="rect">
                <a:avLst/>
              </a:prstGeom>
              <a:solidFill>
                <a:srgbClr val="0EB1C8"/>
              </a:solidFill>
              <a:ln w="28575">
                <a:solidFill>
                  <a:srgbClr val="1157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763517" y="2610909"/>
                <a:ext cx="500066" cy="142876"/>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TextBox 7"/>
              <p:cNvSpPr txBox="1">
                <a:spLocks noChangeArrowheads="1"/>
              </p:cNvSpPr>
              <p:nvPr/>
            </p:nvSpPr>
            <p:spPr bwMode="auto">
              <a:xfrm>
                <a:off x="2087369" y="2577571"/>
                <a:ext cx="214314" cy="230832"/>
              </a:xfrm>
              <a:prstGeom prst="rect">
                <a:avLst/>
              </a:prstGeom>
              <a:noFill/>
              <a:ln w="9525">
                <a:noFill/>
                <a:miter lim="800000"/>
                <a:headEnd/>
                <a:tailEnd/>
              </a:ln>
            </p:spPr>
            <p:txBody>
              <a:bodyPr wrap="square">
                <a:spAutoFit/>
              </a:bodyPr>
              <a:lstStyle/>
              <a:p>
                <a:pPr>
                  <a:buSzPct val="100000"/>
                </a:pPr>
                <a:r>
                  <a:rPr lang="en-US" altLang="zh-CN" sz="900" b="1" dirty="0" err="1">
                    <a:solidFill>
                      <a:srgbClr val="11576A"/>
                    </a:solidFill>
                    <a:latin typeface="微软雅黑" pitchFamily="34" charset="-122"/>
                    <a:ea typeface="微软雅黑" pitchFamily="34" charset="-122"/>
                  </a:rPr>
                  <a:t>i</a:t>
                </a:r>
                <a:endParaRPr lang="zh-CN" altLang="en-US" sz="900" b="1" dirty="0">
                  <a:solidFill>
                    <a:srgbClr val="11576A"/>
                  </a:solidFill>
                  <a:latin typeface="微软雅黑" pitchFamily="34" charset="-122"/>
                  <a:ea typeface="微软雅黑" pitchFamily="34" charset="-122"/>
                </a:endParaRPr>
              </a:p>
            </p:txBody>
          </p:sp>
          <p:sp>
            <p:nvSpPr>
              <p:cNvPr id="59" name="TextBox 7"/>
              <p:cNvSpPr txBox="1">
                <a:spLocks noChangeArrowheads="1"/>
              </p:cNvSpPr>
              <p:nvPr/>
            </p:nvSpPr>
            <p:spPr bwMode="auto">
              <a:xfrm>
                <a:off x="1777436" y="2957401"/>
                <a:ext cx="1094710" cy="276999"/>
              </a:xfrm>
              <a:prstGeom prst="rect">
                <a:avLst/>
              </a:prstGeom>
              <a:noFill/>
              <a:ln w="9525">
                <a:noFill/>
                <a:miter lim="800000"/>
                <a:headEnd/>
                <a:tailEnd/>
              </a:ln>
            </p:spPr>
            <p:txBody>
              <a:bodyPr wrap="square">
                <a:spAutoFit/>
              </a:bodyPr>
              <a:lstStyle/>
              <a:p>
                <a:pPr>
                  <a:buSzPct val="100000"/>
                </a:pPr>
                <a:r>
                  <a:rPr lang="zh-CN" altLang="en-US" sz="1200" b="1" dirty="0">
                    <a:solidFill>
                      <a:srgbClr val="11576A"/>
                    </a:solidFill>
                    <a:latin typeface="微软雅黑" pitchFamily="34" charset="-122"/>
                    <a:ea typeface="微软雅黑" pitchFamily="34" charset="-122"/>
                  </a:rPr>
                  <a:t>页表</a:t>
                </a:r>
              </a:p>
            </p:txBody>
          </p:sp>
          <p:cxnSp>
            <p:nvCxnSpPr>
              <p:cNvPr id="64" name="直接连接符 63"/>
              <p:cNvCxnSpPr/>
              <p:nvPr/>
            </p:nvCxnSpPr>
            <p:spPr>
              <a:xfrm rot="5400000">
                <a:off x="2064350" y="2684728"/>
                <a:ext cx="142876"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grpSp>
      </p:grpSp>
      <p:grpSp>
        <p:nvGrpSpPr>
          <p:cNvPr id="73" name="组合 72"/>
          <p:cNvGrpSpPr/>
          <p:nvPr/>
        </p:nvGrpSpPr>
        <p:grpSpPr>
          <a:xfrm>
            <a:off x="1815365" y="3738250"/>
            <a:ext cx="1292233" cy="1173822"/>
            <a:chOff x="1321397" y="2739164"/>
            <a:chExt cx="1292233" cy="1173822"/>
          </a:xfrm>
        </p:grpSpPr>
        <p:grpSp>
          <p:nvGrpSpPr>
            <p:cNvPr id="72" name="组合 71"/>
            <p:cNvGrpSpPr/>
            <p:nvPr/>
          </p:nvGrpSpPr>
          <p:grpSpPr>
            <a:xfrm>
              <a:off x="1620641" y="2739164"/>
              <a:ext cx="992989" cy="566483"/>
              <a:chOff x="1620641" y="2739164"/>
              <a:chExt cx="992989" cy="566483"/>
            </a:xfrm>
          </p:grpSpPr>
          <p:cxnSp>
            <p:nvCxnSpPr>
              <p:cNvPr id="33" name="直接连接符 32"/>
              <p:cNvCxnSpPr/>
              <p:nvPr/>
            </p:nvCxnSpPr>
            <p:spPr>
              <a:xfrm rot="10800000" flipV="1">
                <a:off x="1623023" y="2739164"/>
                <a:ext cx="145259" cy="144000"/>
              </a:xfrm>
              <a:prstGeom prst="line">
                <a:avLst/>
              </a:prstGeom>
              <a:ln w="28575">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620641" y="3292528"/>
                <a:ext cx="992989" cy="0"/>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5400000">
                <a:off x="1410993" y="3089647"/>
                <a:ext cx="432000" cy="0"/>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grpSp>
        <p:sp>
          <p:nvSpPr>
            <p:cNvPr id="50" name="Oval 91"/>
            <p:cNvSpPr>
              <a:spLocks noChangeArrowheads="1"/>
            </p:cNvSpPr>
            <p:nvPr/>
          </p:nvSpPr>
          <p:spPr bwMode="auto">
            <a:xfrm>
              <a:off x="1746055" y="3344339"/>
              <a:ext cx="256738" cy="248714"/>
            </a:xfrm>
            <a:prstGeom prst="ellipse">
              <a:avLst/>
            </a:prstGeom>
            <a:solidFill>
              <a:srgbClr val="0EB1C8"/>
            </a:solidFill>
            <a:ln w="28575">
              <a:solidFill>
                <a:srgbClr val="11576A"/>
              </a:solidFill>
              <a:round/>
              <a:headEnd/>
              <a:tailEnd/>
            </a:ln>
          </p:spPr>
          <p:txBody>
            <a:bodyPr wrap="none" lIns="90487" tIns="44450" rIns="90487" bIns="44450" anchor="ctr"/>
            <a:lstStyle/>
            <a:p>
              <a:pPr algn="ctr"/>
              <a:r>
                <a:rPr lang="en-US" altLang="zh-CN" sz="1100" b="1" dirty="0">
                  <a:solidFill>
                    <a:schemeClr val="bg1"/>
                  </a:solidFill>
                  <a:latin typeface="微软雅黑" pitchFamily="34" charset="-122"/>
                  <a:ea typeface="微软雅黑" pitchFamily="34" charset="-122"/>
                </a:rPr>
                <a:t>5</a:t>
              </a:r>
            </a:p>
          </p:txBody>
        </p:sp>
        <p:sp>
          <p:nvSpPr>
            <p:cNvPr id="65" name="TextBox 7"/>
            <p:cNvSpPr txBox="1">
              <a:spLocks noChangeArrowheads="1"/>
            </p:cNvSpPr>
            <p:nvPr/>
          </p:nvSpPr>
          <p:spPr bwMode="auto">
            <a:xfrm>
              <a:off x="1321397" y="3635987"/>
              <a:ext cx="1185936" cy="276999"/>
            </a:xfrm>
            <a:prstGeom prst="rect">
              <a:avLst/>
            </a:prstGeom>
            <a:noFill/>
            <a:ln w="9525">
              <a:noFill/>
              <a:miter lim="800000"/>
              <a:headEnd/>
              <a:tailEnd/>
            </a:ln>
          </p:spPr>
          <p:txBody>
            <a:bodyPr wrap="square">
              <a:spAutoFit/>
            </a:bodyPr>
            <a:lstStyle/>
            <a:p>
              <a:pPr>
                <a:buSzPct val="100000"/>
              </a:pPr>
              <a:r>
                <a:rPr lang="en-US" altLang="zh-CN" sz="1200" b="1" dirty="0">
                  <a:solidFill>
                    <a:srgbClr val="11576A"/>
                  </a:solidFill>
                  <a:latin typeface="微软雅黑" pitchFamily="34" charset="-122"/>
                  <a:ea typeface="微软雅黑" pitchFamily="34" charset="-122"/>
                </a:rPr>
                <a:t>   </a:t>
              </a:r>
              <a:r>
                <a:rPr lang="zh-CN" altLang="en-US" sz="1200" b="1" dirty="0">
                  <a:solidFill>
                    <a:srgbClr val="11576A"/>
                  </a:solidFill>
                  <a:latin typeface="微软雅黑" pitchFamily="34" charset="-122"/>
                  <a:ea typeface="微软雅黑" pitchFamily="34" charset="-122"/>
                </a:rPr>
                <a:t>页表项修改</a:t>
              </a:r>
            </a:p>
          </p:txBody>
        </p:sp>
      </p:grpSp>
      <p:grpSp>
        <p:nvGrpSpPr>
          <p:cNvPr id="71" name="组合 70"/>
          <p:cNvGrpSpPr/>
          <p:nvPr/>
        </p:nvGrpSpPr>
        <p:grpSpPr>
          <a:xfrm>
            <a:off x="3592974" y="4343425"/>
            <a:ext cx="1277161" cy="510792"/>
            <a:chOff x="3099006" y="3344339"/>
            <a:chExt cx="1277161" cy="510792"/>
          </a:xfrm>
        </p:grpSpPr>
        <p:sp>
          <p:nvSpPr>
            <p:cNvPr id="51" name="Oval 91"/>
            <p:cNvSpPr>
              <a:spLocks noChangeArrowheads="1"/>
            </p:cNvSpPr>
            <p:nvPr/>
          </p:nvSpPr>
          <p:spPr bwMode="auto">
            <a:xfrm>
              <a:off x="3535179" y="3344339"/>
              <a:ext cx="256738" cy="248714"/>
            </a:xfrm>
            <a:prstGeom prst="ellipse">
              <a:avLst/>
            </a:prstGeom>
            <a:solidFill>
              <a:srgbClr val="0EB1C8"/>
            </a:solidFill>
            <a:ln w="28575">
              <a:solidFill>
                <a:srgbClr val="11576A"/>
              </a:solidFill>
              <a:round/>
              <a:headEnd/>
              <a:tailEnd/>
            </a:ln>
          </p:spPr>
          <p:txBody>
            <a:bodyPr wrap="none" lIns="90487" tIns="44450" rIns="90487" bIns="44450" anchor="ctr"/>
            <a:lstStyle/>
            <a:p>
              <a:pPr algn="ctr"/>
              <a:r>
                <a:rPr lang="en-US" altLang="zh-CN" sz="1100" b="1" dirty="0">
                  <a:solidFill>
                    <a:schemeClr val="bg1"/>
                  </a:solidFill>
                  <a:latin typeface="微软雅黑" pitchFamily="34" charset="-122"/>
                  <a:ea typeface="微软雅黑" pitchFamily="34" charset="-122"/>
                </a:rPr>
                <a:t>4</a:t>
              </a:r>
            </a:p>
          </p:txBody>
        </p:sp>
        <p:sp>
          <p:nvSpPr>
            <p:cNvPr id="66" name="TextBox 7"/>
            <p:cNvSpPr txBox="1">
              <a:spLocks noChangeArrowheads="1"/>
            </p:cNvSpPr>
            <p:nvPr/>
          </p:nvSpPr>
          <p:spPr bwMode="auto">
            <a:xfrm>
              <a:off x="3099006" y="3578132"/>
              <a:ext cx="1277161" cy="276999"/>
            </a:xfrm>
            <a:prstGeom prst="rect">
              <a:avLst/>
            </a:prstGeom>
            <a:noFill/>
            <a:ln w="9525">
              <a:noFill/>
              <a:miter lim="800000"/>
              <a:headEnd/>
              <a:tailEnd/>
            </a:ln>
          </p:spPr>
          <p:txBody>
            <a:bodyPr wrap="square">
              <a:spAutoFit/>
            </a:bodyPr>
            <a:lstStyle/>
            <a:p>
              <a:pPr>
                <a:buSzPct val="100000"/>
              </a:pPr>
              <a:r>
                <a:rPr lang="en-US" altLang="zh-CN" sz="1200" b="1" dirty="0">
                  <a:solidFill>
                    <a:srgbClr val="11576A"/>
                  </a:solidFill>
                  <a:latin typeface="微软雅黑" pitchFamily="34" charset="-122"/>
                  <a:ea typeface="微软雅黑" pitchFamily="34" charset="-122"/>
                </a:rPr>
                <a:t>     </a:t>
              </a:r>
              <a:r>
                <a:rPr lang="zh-CN" altLang="en-US" sz="1200" b="1" dirty="0">
                  <a:solidFill>
                    <a:srgbClr val="11576A"/>
                  </a:solidFill>
                  <a:latin typeface="微软雅黑" pitchFamily="34" charset="-122"/>
                  <a:ea typeface="微软雅黑" pitchFamily="34" charset="-122"/>
                </a:rPr>
                <a:t>页面换入</a:t>
              </a:r>
            </a:p>
          </p:txBody>
        </p:sp>
      </p:grpSp>
      <p:grpSp>
        <p:nvGrpSpPr>
          <p:cNvPr id="70" name="组合 69"/>
          <p:cNvGrpSpPr/>
          <p:nvPr/>
        </p:nvGrpSpPr>
        <p:grpSpPr>
          <a:xfrm>
            <a:off x="2979977" y="3803672"/>
            <a:ext cx="931094" cy="1686709"/>
            <a:chOff x="2486010" y="2804585"/>
            <a:chExt cx="931094" cy="1686709"/>
          </a:xfrm>
        </p:grpSpPr>
        <p:sp>
          <p:nvSpPr>
            <p:cNvPr id="39" name="矩形 38"/>
            <p:cNvSpPr/>
            <p:nvPr/>
          </p:nvSpPr>
          <p:spPr>
            <a:xfrm>
              <a:off x="2614423" y="2804585"/>
              <a:ext cx="577854" cy="1409710"/>
            </a:xfrm>
            <a:prstGeom prst="rect">
              <a:avLst/>
            </a:prstGeom>
            <a:solidFill>
              <a:srgbClr val="0EB1C8"/>
            </a:solidFill>
            <a:ln w="28575">
              <a:solidFill>
                <a:srgbClr val="1157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620773" y="3209401"/>
              <a:ext cx="571504" cy="220262"/>
            </a:xfrm>
            <a:prstGeom prst="rect">
              <a:avLst/>
            </a:prstGeom>
            <a:gradFill>
              <a:gsLst>
                <a:gs pos="100000">
                  <a:srgbClr val="FDD000"/>
                </a:gs>
                <a:gs pos="0">
                  <a:srgbClr val="FFF9B1"/>
                </a:gs>
                <a:gs pos="100000">
                  <a:schemeClr val="accent1">
                    <a:tint val="23500"/>
                    <a:satMod val="160000"/>
                  </a:schemeClr>
                </a:gs>
              </a:gsLst>
              <a:lin ang="54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2620773" y="3209401"/>
              <a:ext cx="571504" cy="206880"/>
            </a:xfrm>
            <a:prstGeom prst="rect">
              <a:avLst/>
            </a:prstGeom>
            <a:noFill/>
            <a:ln w="28575">
              <a:solidFill>
                <a:srgbClr val="1157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p:cNvCxnSpPr/>
            <p:nvPr/>
          </p:nvCxnSpPr>
          <p:spPr>
            <a:xfrm>
              <a:off x="2620773" y="3012549"/>
              <a:ext cx="57600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2620773" y="3596753"/>
              <a:ext cx="57600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2620773" y="3796779"/>
              <a:ext cx="57600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2620773" y="3993631"/>
              <a:ext cx="57600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sp>
          <p:nvSpPr>
            <p:cNvPr id="60" name="TextBox 7"/>
            <p:cNvSpPr txBox="1">
              <a:spLocks noChangeArrowheads="1"/>
            </p:cNvSpPr>
            <p:nvPr/>
          </p:nvSpPr>
          <p:spPr bwMode="auto">
            <a:xfrm>
              <a:off x="2558648" y="3182536"/>
              <a:ext cx="785818" cy="246221"/>
            </a:xfrm>
            <a:prstGeom prst="rect">
              <a:avLst/>
            </a:prstGeom>
            <a:noFill/>
            <a:ln w="9525">
              <a:noFill/>
              <a:miter lim="800000"/>
              <a:headEnd/>
              <a:tailEnd/>
            </a:ln>
          </p:spPr>
          <p:txBody>
            <a:bodyPr wrap="square">
              <a:spAutoFit/>
            </a:bodyPr>
            <a:lstStyle/>
            <a:p>
              <a:pPr>
                <a:buSzPct val="100000"/>
              </a:pPr>
              <a:r>
                <a:rPr lang="zh-CN" altLang="en-US" sz="1000" b="1" dirty="0">
                  <a:solidFill>
                    <a:srgbClr val="11576A"/>
                  </a:solidFill>
                  <a:latin typeface="微软雅黑" pitchFamily="34" charset="-122"/>
                  <a:ea typeface="微软雅黑" pitchFamily="34" charset="-122"/>
                </a:rPr>
                <a:t>空闲页帧</a:t>
              </a:r>
            </a:p>
          </p:txBody>
        </p:sp>
        <p:sp>
          <p:nvSpPr>
            <p:cNvPr id="67" name="TextBox 7"/>
            <p:cNvSpPr txBox="1">
              <a:spLocks noChangeArrowheads="1"/>
            </p:cNvSpPr>
            <p:nvPr/>
          </p:nvSpPr>
          <p:spPr bwMode="auto">
            <a:xfrm>
              <a:off x="2486010" y="4214295"/>
              <a:ext cx="931094" cy="276999"/>
            </a:xfrm>
            <a:prstGeom prst="rect">
              <a:avLst/>
            </a:prstGeom>
            <a:noFill/>
            <a:ln w="9525">
              <a:noFill/>
              <a:miter lim="800000"/>
              <a:headEnd/>
              <a:tailEnd/>
            </a:ln>
          </p:spPr>
          <p:txBody>
            <a:bodyPr wrap="square">
              <a:spAutoFit/>
            </a:bodyPr>
            <a:lstStyle/>
            <a:p>
              <a:pPr>
                <a:buSzPct val="100000"/>
              </a:pPr>
              <a:r>
                <a:rPr lang="zh-CN" altLang="en-US" sz="1200" b="1" dirty="0">
                  <a:solidFill>
                    <a:srgbClr val="11576A"/>
                  </a:solidFill>
                  <a:latin typeface="微软雅黑" pitchFamily="34" charset="-122"/>
                  <a:ea typeface="微软雅黑" pitchFamily="34" charset="-122"/>
                </a:rPr>
                <a:t>物理内存</a:t>
              </a:r>
              <a:endParaRPr lang="en-US" altLang="zh-CN" sz="1200" b="1" dirty="0">
                <a:solidFill>
                  <a:srgbClr val="11576A"/>
                </a:solidFill>
                <a:latin typeface="微软雅黑" pitchFamily="34" charset="-122"/>
                <a:ea typeface="微软雅黑" pitchFamily="34" charset="-122"/>
              </a:endParaRPr>
            </a:p>
          </p:txBody>
        </p:sp>
      </p:grpSp>
      <p:grpSp>
        <p:nvGrpSpPr>
          <p:cNvPr id="11" name="组合 10"/>
          <p:cNvGrpSpPr/>
          <p:nvPr/>
        </p:nvGrpSpPr>
        <p:grpSpPr>
          <a:xfrm>
            <a:off x="1564448" y="2141547"/>
            <a:ext cx="932312" cy="838462"/>
            <a:chOff x="1070481" y="1142461"/>
            <a:chExt cx="932312" cy="838462"/>
          </a:xfrm>
        </p:grpSpPr>
        <p:sp>
          <p:nvSpPr>
            <p:cNvPr id="26" name="矩形 25"/>
            <p:cNvSpPr/>
            <p:nvPr/>
          </p:nvSpPr>
          <p:spPr>
            <a:xfrm>
              <a:off x="1215828" y="1142461"/>
              <a:ext cx="500066" cy="571504"/>
            </a:xfrm>
            <a:prstGeom prst="rect">
              <a:avLst/>
            </a:prstGeom>
            <a:gradFill>
              <a:gsLst>
                <a:gs pos="100000">
                  <a:schemeClr val="tx1">
                    <a:lumMod val="65000"/>
                    <a:lumOff val="35000"/>
                  </a:schemeClr>
                </a:gs>
                <a:gs pos="0">
                  <a:schemeClr val="bg1">
                    <a:lumMod val="75000"/>
                  </a:schemeClr>
                </a:gs>
                <a:gs pos="100000">
                  <a:schemeClr val="accent1">
                    <a:tint val="23500"/>
                    <a:satMod val="160000"/>
                  </a:schemeClr>
                </a:gs>
              </a:gsLst>
              <a:lin ang="5400000" scaled="0"/>
            </a:gradFill>
            <a:ln w="28575">
              <a:solidFill>
                <a:srgbClr val="1157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7"/>
            <p:cNvSpPr txBox="1">
              <a:spLocks noChangeArrowheads="1"/>
            </p:cNvSpPr>
            <p:nvPr/>
          </p:nvSpPr>
          <p:spPr bwMode="auto">
            <a:xfrm>
              <a:off x="1070481" y="1703924"/>
              <a:ext cx="932312" cy="276999"/>
            </a:xfrm>
            <a:prstGeom prst="rect">
              <a:avLst/>
            </a:prstGeom>
            <a:noFill/>
            <a:ln w="9525">
              <a:noFill/>
              <a:miter lim="800000"/>
              <a:headEnd/>
              <a:tailEnd/>
            </a:ln>
          </p:spPr>
          <p:txBody>
            <a:bodyPr wrap="square">
              <a:spAutoFit/>
            </a:bodyPr>
            <a:lstStyle/>
            <a:p>
              <a:pPr>
                <a:buSzPct val="100000"/>
              </a:pPr>
              <a:r>
                <a:rPr lang="zh-CN" altLang="en-US" sz="1200" b="1" dirty="0">
                  <a:solidFill>
                    <a:srgbClr val="11576A"/>
                  </a:solidFill>
                  <a:latin typeface="微软雅黑" pitchFamily="34" charset="-122"/>
                  <a:ea typeface="微软雅黑" pitchFamily="34" charset="-122"/>
                </a:rPr>
                <a:t>操作系统</a:t>
              </a:r>
            </a:p>
          </p:txBody>
        </p:sp>
      </p:grpSp>
      <p:grpSp>
        <p:nvGrpSpPr>
          <p:cNvPr id="19" name="组合 18"/>
          <p:cNvGrpSpPr/>
          <p:nvPr/>
        </p:nvGrpSpPr>
        <p:grpSpPr>
          <a:xfrm>
            <a:off x="3695769" y="3465531"/>
            <a:ext cx="1071570" cy="820744"/>
            <a:chOff x="3201802" y="2466445"/>
            <a:chExt cx="1071570" cy="820744"/>
          </a:xfrm>
        </p:grpSpPr>
        <p:cxnSp>
          <p:nvCxnSpPr>
            <p:cNvPr id="61" name="直接连接符 60"/>
            <p:cNvCxnSpPr/>
            <p:nvPr/>
          </p:nvCxnSpPr>
          <p:spPr>
            <a:xfrm>
              <a:off x="3201802" y="3285601"/>
              <a:ext cx="1071570" cy="1588"/>
            </a:xfrm>
            <a:prstGeom prst="line">
              <a:avLst/>
            </a:prstGeom>
            <a:ln w="28575">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rot="16200000" flipH="1">
              <a:off x="3851888" y="2873642"/>
              <a:ext cx="819156" cy="4762"/>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6220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2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par>
                          <p:cTn id="24" fill="hold">
                            <p:stCondLst>
                              <p:cond delay="500"/>
                            </p:stCondLst>
                            <p:childTnLst>
                              <p:par>
                                <p:cTn id="25" presetID="22" presetClass="entr" presetSubtype="2"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righ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par>
                                <p:cTn id="33" presetID="22" presetClass="entr" presetSubtype="8"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up)">
                                      <p:cBhvr>
                                        <p:cTn id="40" dur="500"/>
                                        <p:tgtEl>
                                          <p:spTgt spid="19"/>
                                        </p:tgtEl>
                                      </p:cBhvr>
                                    </p:animEffect>
                                  </p:childTnLst>
                                </p:cTn>
                              </p:par>
                              <p:par>
                                <p:cTn id="41" presetID="22" presetClass="entr" presetSubtype="2"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wipe(right)">
                                      <p:cBhvr>
                                        <p:cTn id="43" dur="500"/>
                                        <p:tgtEl>
                                          <p:spTgt spid="71"/>
                                        </p:tgtEl>
                                      </p:cBhvr>
                                    </p:animEffect>
                                  </p:childTnLst>
                                </p:cTn>
                              </p:par>
                            </p:childTnLst>
                          </p:cTn>
                        </p:par>
                        <p:par>
                          <p:cTn id="44" fill="hold">
                            <p:stCondLst>
                              <p:cond delay="500"/>
                            </p:stCondLst>
                            <p:childTnLst>
                              <p:par>
                                <p:cTn id="45" presetID="22" presetClass="entr" presetSubtype="2" fill="hold" nodeType="after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right)">
                                      <p:cBhvr>
                                        <p:cTn id="47" dur="5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wipe(right)">
                                      <p:cBhvr>
                                        <p:cTn id="52" dur="500"/>
                                        <p:tgtEl>
                                          <p:spTgt spid="7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wipe(right)">
                                      <p:cBhvr>
                                        <p:cTn id="57" dur="500"/>
                                        <p:tgtEl>
                                          <p:spTgt spid="7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left)">
                                      <p:cBhvr>
                                        <p:cTn id="62" dur="500"/>
                                        <p:tgtEl>
                                          <p:spTgt spid="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wipe(left)">
                                      <p:cBhvr>
                                        <p:cTn id="67" dur="500"/>
                                        <p:tgtEl>
                                          <p:spTgt spid="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wipe(left)">
                                      <p:cBhvr>
                                        <p:cTn id="72" dur="500"/>
                                        <p:tgtEl>
                                          <p:spTgt spid="1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wipe(left)">
                                      <p:cBhvr>
                                        <p:cTn id="77" dur="500"/>
                                        <p:tgtEl>
                                          <p:spTgt spid="1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14">
                                            <p:txEl>
                                              <p:pRg st="0" end="0"/>
                                            </p:txEl>
                                          </p:spTgt>
                                        </p:tgtEl>
                                        <p:attrNameLst>
                                          <p:attrName>style.visibility</p:attrName>
                                        </p:attrNameLst>
                                      </p:cBhvr>
                                      <p:to>
                                        <p:strVal val="visible"/>
                                      </p:to>
                                    </p:set>
                                    <p:animEffect transition="in" filter="wipe(left)">
                                      <p:cBhvr>
                                        <p:cTn id="82" dur="500"/>
                                        <p:tgtEl>
                                          <p:spTgt spid="14">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6">
                                            <p:txEl>
                                              <p:pRg st="0" end="0"/>
                                            </p:txEl>
                                          </p:spTgt>
                                        </p:tgtEl>
                                        <p:attrNameLst>
                                          <p:attrName>style.visibility</p:attrName>
                                        </p:attrNameLst>
                                      </p:cBhvr>
                                      <p:to>
                                        <p:strVal val="visible"/>
                                      </p:to>
                                    </p:set>
                                    <p:animEffect transition="in" filter="wipe(left)">
                                      <p:cBhvr>
                                        <p:cTn id="87" dur="500"/>
                                        <p:tgtEl>
                                          <p:spTgt spid="16">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left)">
                                      <p:cBhvr>
                                        <p:cTn id="9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zh-CN" altLang="en-US" smtClean="0">
                <a:ea typeface="宋体" panose="02010600030101010101" pitchFamily="2" charset="-122"/>
              </a:rPr>
              <a:t>进程的创建和管理</a:t>
            </a:r>
          </a:p>
        </p:txBody>
      </p:sp>
      <p:sp>
        <p:nvSpPr>
          <p:cNvPr id="10243" name="内容占位符 2"/>
          <p:cNvSpPr>
            <a:spLocks noGrp="1"/>
          </p:cNvSpPr>
          <p:nvPr>
            <p:ph idx="1"/>
          </p:nvPr>
        </p:nvSpPr>
        <p:spPr/>
        <p:txBody>
          <a:bodyPr/>
          <a:lstStyle/>
          <a:p>
            <a:r>
              <a:rPr lang="zh-CN" altLang="en-US" smtClean="0">
                <a:ea typeface="宋体" panose="02010600030101010101" pitchFamily="2" charset="-122"/>
              </a:rPr>
              <a:t>两个重要的系统调用</a:t>
            </a:r>
            <a:r>
              <a:rPr lang="en-US" altLang="zh-CN" smtClean="0">
                <a:ea typeface="宋体" panose="02010600030101010101" pitchFamily="2" charset="-122"/>
              </a:rPr>
              <a:t>fork</a:t>
            </a:r>
            <a:r>
              <a:rPr lang="zh-CN" altLang="en-US" smtClean="0">
                <a:ea typeface="宋体" panose="02010600030101010101" pitchFamily="2" charset="-122"/>
              </a:rPr>
              <a:t>和</a:t>
            </a:r>
            <a:r>
              <a:rPr lang="en-US" altLang="zh-CN" smtClean="0">
                <a:ea typeface="宋体" panose="02010600030101010101" pitchFamily="2" charset="-122"/>
              </a:rPr>
              <a:t>exec</a:t>
            </a:r>
          </a:p>
        </p:txBody>
      </p:sp>
      <p:sp>
        <p:nvSpPr>
          <p:cNvPr id="4" name="日期占位符 3"/>
          <p:cNvSpPr>
            <a:spLocks noGrp="1"/>
          </p:cNvSpPr>
          <p:nvPr>
            <p:ph type="dt" sz="quarter" idx="10"/>
          </p:nvPr>
        </p:nvSpPr>
        <p:spPr/>
        <p:txBody>
          <a:bodyPr/>
          <a:lstStyle/>
          <a:p>
            <a:pPr>
              <a:defRPr/>
            </a:pPr>
            <a:r>
              <a:rPr lang="en-US" altLang="zh-CN" smtClean="0"/>
              <a:t>Operating System</a:t>
            </a:r>
            <a:endParaRPr lang="en-US" altLang="ko-KR"/>
          </a:p>
        </p:txBody>
      </p:sp>
      <p:sp>
        <p:nvSpPr>
          <p:cNvPr id="5" name="页脚占位符 4"/>
          <p:cNvSpPr>
            <a:spLocks noGrp="1"/>
          </p:cNvSpPr>
          <p:nvPr>
            <p:ph type="ftr" sz="quarter" idx="11"/>
          </p:nvPr>
        </p:nvSpPr>
        <p:spPr/>
        <p:txBody>
          <a:bodyPr/>
          <a:lstStyle/>
          <a:p>
            <a:pPr>
              <a:defRPr/>
            </a:pPr>
            <a:r>
              <a:rPr lang="en-US" altLang="zh-CN" smtClean="0"/>
              <a:t>CITS, NanKai University</a:t>
            </a:r>
            <a:endParaRPr lang="en-US" altLang="ko-KR"/>
          </a:p>
        </p:txBody>
      </p:sp>
      <p:sp>
        <p:nvSpPr>
          <p:cNvPr id="1024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SzTx/>
              <a:buFontTx/>
              <a:buNone/>
            </a:pPr>
            <a:fld id="{67CDE231-CC18-48C0-B3A2-D9D059E29C7B}" type="slidenum">
              <a:rPr lang="en-US" altLang="ko-KR" sz="1200" smtClean="0">
                <a:solidFill>
                  <a:schemeClr val="bg1"/>
                </a:solidFill>
              </a:rPr>
              <a:pPr>
                <a:spcBef>
                  <a:spcPct val="0"/>
                </a:spcBef>
                <a:buClrTx/>
                <a:buSzTx/>
                <a:buFontTx/>
                <a:buNone/>
              </a:pPr>
              <a:t>17</a:t>
            </a:fld>
            <a:endParaRPr lang="en-US" altLang="ko-KR" sz="1200" smtClean="0">
              <a:solidFill>
                <a:schemeClr val="bg1"/>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988" y="765175"/>
            <a:ext cx="6257925" cy="602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30413" y="0"/>
            <a:ext cx="71135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93975" y="2205038"/>
            <a:ext cx="2411413"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88058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fill="hold" nodeType="clickEffect">
                                  <p:stCondLst>
                                    <p:cond delay="0"/>
                                  </p:stCondLst>
                                  <p:childTnLst>
                                    <p:anim calcmode="lin" valueType="num">
                                      <p:cBhvr additive="base">
                                        <p:cTn id="12" dur="500"/>
                                        <p:tgtEl>
                                          <p:spTgt spid="2"/>
                                        </p:tgtEl>
                                        <p:attrNameLst>
                                          <p:attrName>ppt_x</p:attrName>
                                        </p:attrNameLst>
                                      </p:cBhvr>
                                      <p:tavLst>
                                        <p:tav tm="0">
                                          <p:val>
                                            <p:strVal val="ppt_x"/>
                                          </p:val>
                                        </p:tav>
                                        <p:tav tm="100000">
                                          <p:val>
                                            <p:strVal val="ppt_x"/>
                                          </p:val>
                                        </p:tav>
                                      </p:tavLst>
                                    </p:anim>
                                    <p:anim calcmode="lin" valueType="num">
                                      <p:cBhvr additive="base">
                                        <p:cTn id="13" dur="500"/>
                                        <p:tgtEl>
                                          <p:spTgt spid="2"/>
                                        </p:tgtEl>
                                        <p:attrNameLst>
                                          <p:attrName>ppt_y</p:attrName>
                                        </p:attrNameLst>
                                      </p:cBhvr>
                                      <p:tavLst>
                                        <p:tav tm="0">
                                          <p:val>
                                            <p:strVal val="ppt_y"/>
                                          </p:val>
                                        </p:tav>
                                        <p:tav tm="100000">
                                          <p:val>
                                            <p:strVal val="1+ppt_h/2"/>
                                          </p:val>
                                        </p:tav>
                                      </p:tavLst>
                                    </p:anim>
                                    <p:set>
                                      <p:cBhvr>
                                        <p:cTn id="14" dur="1" fill="hold">
                                          <p:stCondLst>
                                            <p:cond delay="499"/>
                                          </p:stCondLst>
                                        </p:cTn>
                                        <p:tgtEl>
                                          <p:spTgt spid="2"/>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xit" presetSubtype="4" fill="hold" nodeType="clickEffect">
                                  <p:stCondLst>
                                    <p:cond delay="0"/>
                                  </p:stCondLst>
                                  <p:childTnLst>
                                    <p:anim calcmode="lin" valueType="num">
                                      <p:cBhvr additive="base">
                                        <p:cTn id="24" dur="500"/>
                                        <p:tgtEl>
                                          <p:spTgt spid="3"/>
                                        </p:tgtEl>
                                        <p:attrNameLst>
                                          <p:attrName>ppt_x</p:attrName>
                                        </p:attrNameLst>
                                      </p:cBhvr>
                                      <p:tavLst>
                                        <p:tav tm="0">
                                          <p:val>
                                            <p:strVal val="ppt_x"/>
                                          </p:val>
                                        </p:tav>
                                        <p:tav tm="100000">
                                          <p:val>
                                            <p:strVal val="ppt_x"/>
                                          </p:val>
                                        </p:tav>
                                      </p:tavLst>
                                    </p:anim>
                                    <p:anim calcmode="lin" valueType="num">
                                      <p:cBhvr additive="base">
                                        <p:cTn id="25" dur="500"/>
                                        <p:tgtEl>
                                          <p:spTgt spid="3"/>
                                        </p:tgtEl>
                                        <p:attrNameLst>
                                          <p:attrName>ppt_y</p:attrName>
                                        </p:attrNameLst>
                                      </p:cBhvr>
                                      <p:tavLst>
                                        <p:tav tm="0">
                                          <p:val>
                                            <p:strVal val="ppt_y"/>
                                          </p:val>
                                        </p:tav>
                                        <p:tav tm="100000">
                                          <p:val>
                                            <p:strVal val="1+ppt_h/2"/>
                                          </p:val>
                                        </p:tav>
                                      </p:tavLst>
                                    </p:anim>
                                    <p:set>
                                      <p:cBhvr>
                                        <p:cTn id="26" dur="1" fill="hold">
                                          <p:stCondLst>
                                            <p:cond delay="499"/>
                                          </p:stCondLst>
                                        </p:cTn>
                                        <p:tgtEl>
                                          <p:spTgt spid="3"/>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zh-CN" altLang="en-US" smtClean="0">
                <a:ea typeface="宋体" panose="02010600030101010101" pitchFamily="2" charset="-122"/>
              </a:rPr>
              <a:t>进程的创建和管理</a:t>
            </a:r>
          </a:p>
        </p:txBody>
      </p:sp>
      <p:sp>
        <p:nvSpPr>
          <p:cNvPr id="11267" name="内容占位符 2"/>
          <p:cNvSpPr>
            <a:spLocks noGrp="1"/>
          </p:cNvSpPr>
          <p:nvPr>
            <p:ph idx="1"/>
          </p:nvPr>
        </p:nvSpPr>
        <p:spPr/>
        <p:txBody>
          <a:bodyPr/>
          <a:lstStyle/>
          <a:p>
            <a:r>
              <a:rPr lang="zh-CN" altLang="en-US" smtClean="0">
                <a:ea typeface="宋体" panose="02010600030101010101" pitchFamily="2" charset="-122"/>
              </a:rPr>
              <a:t>两个重要的系统调用</a:t>
            </a:r>
            <a:r>
              <a:rPr lang="en-US" altLang="zh-CN" smtClean="0">
                <a:ea typeface="宋体" panose="02010600030101010101" pitchFamily="2" charset="-122"/>
              </a:rPr>
              <a:t>fork</a:t>
            </a:r>
            <a:r>
              <a:rPr lang="zh-CN" altLang="en-US" smtClean="0">
                <a:ea typeface="宋体" panose="02010600030101010101" pitchFamily="2" charset="-122"/>
              </a:rPr>
              <a:t>和</a:t>
            </a:r>
            <a:r>
              <a:rPr lang="en-US" altLang="zh-CN" smtClean="0">
                <a:ea typeface="宋体" panose="02010600030101010101" pitchFamily="2" charset="-122"/>
              </a:rPr>
              <a:t>exec</a:t>
            </a:r>
          </a:p>
          <a:p>
            <a:r>
              <a:rPr lang="en-US" altLang="zh-CN" smtClean="0">
                <a:ea typeface="宋体" panose="02010600030101010101" pitchFamily="2" charset="-122"/>
              </a:rPr>
              <a:t>Fork</a:t>
            </a:r>
            <a:r>
              <a:rPr lang="zh-CN" altLang="en-US" smtClean="0">
                <a:ea typeface="宋体" panose="02010600030101010101" pitchFamily="2" charset="-122"/>
              </a:rPr>
              <a:t>负责创建一个新的进程</a:t>
            </a:r>
            <a:endParaRPr lang="en-US" altLang="zh-CN" smtClean="0">
              <a:ea typeface="宋体" panose="02010600030101010101" pitchFamily="2" charset="-122"/>
            </a:endParaRPr>
          </a:p>
          <a:p>
            <a:pPr lvl="1"/>
            <a:r>
              <a:rPr lang="en-US" altLang="zh-CN" smtClean="0">
                <a:ea typeface="宋体" panose="02010600030101010101" pitchFamily="2" charset="-122"/>
              </a:rPr>
              <a:t>Fork</a:t>
            </a:r>
            <a:r>
              <a:rPr lang="zh-CN" altLang="en-US" smtClean="0">
                <a:ea typeface="宋体" panose="02010600030101010101" pitchFamily="2" charset="-122"/>
              </a:rPr>
              <a:t>由父进程调用，创建一个新的进程为子进程</a:t>
            </a:r>
            <a:endParaRPr lang="en-US" altLang="zh-CN" smtClean="0">
              <a:ea typeface="宋体" panose="02010600030101010101" pitchFamily="2" charset="-122"/>
            </a:endParaRPr>
          </a:p>
          <a:p>
            <a:pPr lvl="1"/>
            <a:r>
              <a:rPr lang="zh-CN" altLang="en-US" smtClean="0">
                <a:ea typeface="宋体" panose="02010600030101010101" pitchFamily="2" charset="-122"/>
              </a:rPr>
              <a:t>新的进程与原进程共享所有的资源</a:t>
            </a:r>
            <a:endParaRPr lang="en-US" altLang="zh-CN" smtClean="0">
              <a:ea typeface="宋体" panose="02010600030101010101" pitchFamily="2" charset="-122"/>
            </a:endParaRPr>
          </a:p>
          <a:p>
            <a:pPr lvl="1"/>
            <a:r>
              <a:rPr lang="zh-CN" altLang="en-US" smtClean="0">
                <a:ea typeface="宋体" panose="02010600030101010101" pitchFamily="2" charset="-122"/>
              </a:rPr>
              <a:t>页表复用，写时复制</a:t>
            </a:r>
            <a:endParaRPr lang="en-US" altLang="zh-CN" smtClean="0">
              <a:ea typeface="宋体" panose="02010600030101010101" pitchFamily="2" charset="-122"/>
            </a:endParaRPr>
          </a:p>
          <a:p>
            <a:pPr lvl="1"/>
            <a:r>
              <a:rPr lang="zh-CN" altLang="en-US" smtClean="0">
                <a:ea typeface="宋体" panose="02010600030101010101" pitchFamily="2" charset="-122"/>
              </a:rPr>
              <a:t>新的进程为就绪态等待调度</a:t>
            </a:r>
            <a:endParaRPr lang="en-US" altLang="zh-CN" smtClean="0">
              <a:ea typeface="宋体" panose="02010600030101010101" pitchFamily="2" charset="-122"/>
            </a:endParaRPr>
          </a:p>
          <a:p>
            <a:r>
              <a:rPr lang="en-US" altLang="zh-CN" smtClean="0">
                <a:ea typeface="宋体" panose="02010600030101010101" pitchFamily="2" charset="-122"/>
              </a:rPr>
              <a:t>Exec</a:t>
            </a:r>
            <a:r>
              <a:rPr lang="zh-CN" altLang="en-US" smtClean="0">
                <a:ea typeface="宋体" panose="02010600030101010101" pitchFamily="2" charset="-122"/>
              </a:rPr>
              <a:t>负责让进程执行一个特定的程序</a:t>
            </a:r>
            <a:endParaRPr lang="en-US" altLang="zh-CN" smtClean="0">
              <a:ea typeface="宋体" panose="02010600030101010101" pitchFamily="2" charset="-122"/>
            </a:endParaRPr>
          </a:p>
          <a:p>
            <a:pPr lvl="1"/>
            <a:r>
              <a:rPr lang="en-US" altLang="zh-CN" smtClean="0">
                <a:ea typeface="宋体" panose="02010600030101010101" pitchFamily="2" charset="-122"/>
              </a:rPr>
              <a:t>Exec</a:t>
            </a:r>
            <a:r>
              <a:rPr lang="zh-CN" altLang="en-US" smtClean="0">
                <a:ea typeface="宋体" panose="02010600030101010101" pitchFamily="2" charset="-122"/>
              </a:rPr>
              <a:t>由子进程调用，改变其执行的内容</a:t>
            </a:r>
            <a:endParaRPr lang="en-US" altLang="zh-CN" smtClean="0">
              <a:ea typeface="宋体" panose="02010600030101010101" pitchFamily="2" charset="-122"/>
            </a:endParaRPr>
          </a:p>
          <a:p>
            <a:pPr lvl="1"/>
            <a:r>
              <a:rPr lang="zh-CN" altLang="en-US" smtClean="0">
                <a:ea typeface="宋体" panose="02010600030101010101" pitchFamily="2" charset="-122"/>
              </a:rPr>
              <a:t>依据二进制文件格式重新建立页表映射</a:t>
            </a:r>
          </a:p>
        </p:txBody>
      </p:sp>
      <p:sp>
        <p:nvSpPr>
          <p:cNvPr id="4" name="日期占位符 3"/>
          <p:cNvSpPr>
            <a:spLocks noGrp="1"/>
          </p:cNvSpPr>
          <p:nvPr>
            <p:ph type="dt" sz="quarter" idx="10"/>
          </p:nvPr>
        </p:nvSpPr>
        <p:spPr/>
        <p:txBody>
          <a:bodyPr/>
          <a:lstStyle/>
          <a:p>
            <a:pPr>
              <a:defRPr/>
            </a:pPr>
            <a:r>
              <a:rPr lang="en-US" altLang="zh-CN" smtClean="0"/>
              <a:t>Operating System</a:t>
            </a:r>
            <a:endParaRPr lang="en-US" altLang="ko-KR"/>
          </a:p>
        </p:txBody>
      </p:sp>
      <p:sp>
        <p:nvSpPr>
          <p:cNvPr id="5" name="页脚占位符 4"/>
          <p:cNvSpPr>
            <a:spLocks noGrp="1"/>
          </p:cNvSpPr>
          <p:nvPr>
            <p:ph type="ftr" sz="quarter" idx="11"/>
          </p:nvPr>
        </p:nvSpPr>
        <p:spPr/>
        <p:txBody>
          <a:bodyPr/>
          <a:lstStyle/>
          <a:p>
            <a:pPr>
              <a:defRPr/>
            </a:pPr>
            <a:r>
              <a:rPr lang="en-US" altLang="zh-CN" smtClean="0"/>
              <a:t>CITS, NanKai University</a:t>
            </a:r>
            <a:endParaRPr lang="en-US" altLang="ko-KR"/>
          </a:p>
        </p:txBody>
      </p:sp>
      <p:sp>
        <p:nvSpPr>
          <p:cNvPr id="1127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SzTx/>
              <a:buFontTx/>
              <a:buNone/>
            </a:pPr>
            <a:fld id="{C13B65B8-C376-45EF-B4A7-98D292B25FA6}" type="slidenum">
              <a:rPr lang="en-US" altLang="ko-KR" sz="1200" smtClean="0">
                <a:solidFill>
                  <a:schemeClr val="bg1"/>
                </a:solidFill>
              </a:rPr>
              <a:pPr>
                <a:spcBef>
                  <a:spcPct val="0"/>
                </a:spcBef>
                <a:buClrTx/>
                <a:buSzTx/>
                <a:buFontTx/>
                <a:buNone/>
              </a:pPr>
              <a:t>18</a:t>
            </a:fld>
            <a:endParaRPr lang="en-US" altLang="ko-KR" sz="1200" smtClean="0">
              <a:solidFill>
                <a:schemeClr val="bg1"/>
              </a:solidFill>
            </a:endParaRPr>
          </a:p>
        </p:txBody>
      </p:sp>
    </p:spTree>
    <p:extLst>
      <p:ext uri="{BB962C8B-B14F-4D97-AF65-F5344CB8AC3E}">
        <p14:creationId xmlns:p14="http://schemas.microsoft.com/office/powerpoint/2010/main" val="20798711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zh-CN" altLang="en-US" smtClean="0">
                <a:ea typeface="宋体" panose="02010600030101010101" pitchFamily="2" charset="-122"/>
              </a:rPr>
              <a:t>进程需要内存时发生了什么</a:t>
            </a:r>
          </a:p>
        </p:txBody>
      </p:sp>
      <p:sp>
        <p:nvSpPr>
          <p:cNvPr id="11267" name="内容占位符 2"/>
          <p:cNvSpPr>
            <a:spLocks noGrp="1"/>
          </p:cNvSpPr>
          <p:nvPr>
            <p:ph idx="1"/>
          </p:nvPr>
        </p:nvSpPr>
        <p:spPr/>
        <p:txBody>
          <a:bodyPr/>
          <a:lstStyle/>
          <a:p>
            <a:r>
              <a:rPr lang="zh-CN" altLang="en-US" smtClean="0">
                <a:ea typeface="宋体" panose="02010600030101010101" pitchFamily="2" charset="-122"/>
              </a:rPr>
              <a:t>进程发生缺页，</a:t>
            </a:r>
            <a:r>
              <a:rPr lang="en-US" altLang="zh-CN" smtClean="0">
                <a:ea typeface="宋体" panose="02010600030101010101" pitchFamily="2" charset="-122"/>
              </a:rPr>
              <a:t>OS</a:t>
            </a:r>
            <a:r>
              <a:rPr lang="zh-CN" altLang="en-US" smtClean="0">
                <a:ea typeface="宋体" panose="02010600030101010101" pitchFamily="2" charset="-122"/>
              </a:rPr>
              <a:t>需要找到可用页框</a:t>
            </a:r>
            <a:endParaRPr lang="en-US" altLang="zh-CN" smtClean="0">
              <a:ea typeface="宋体" panose="02010600030101010101" pitchFamily="2" charset="-122"/>
            </a:endParaRPr>
          </a:p>
          <a:p>
            <a:r>
              <a:rPr lang="zh-CN" altLang="en-US" smtClean="0">
                <a:ea typeface="宋体" panose="02010600030101010101" pitchFamily="2" charset="-122"/>
              </a:rPr>
              <a:t>查找系统的全局页表，试图找到空闲页框</a:t>
            </a:r>
            <a:endParaRPr lang="en-US" altLang="zh-CN" smtClean="0">
              <a:ea typeface="宋体" panose="02010600030101010101" pitchFamily="2" charset="-122"/>
            </a:endParaRPr>
          </a:p>
          <a:p>
            <a:r>
              <a:rPr lang="zh-CN" altLang="en-US" smtClean="0">
                <a:ea typeface="宋体" panose="02010600030101010101" pitchFamily="2" charset="-122"/>
              </a:rPr>
              <a:t>如果没有找到</a:t>
            </a:r>
            <a:endParaRPr lang="en-US" altLang="zh-CN" smtClean="0">
              <a:ea typeface="宋体" panose="02010600030101010101" pitchFamily="2" charset="-122"/>
            </a:endParaRPr>
          </a:p>
          <a:p>
            <a:pPr lvl="1"/>
            <a:r>
              <a:rPr lang="zh-CN" altLang="en-US" smtClean="0">
                <a:ea typeface="宋体" panose="02010600030101010101" pitchFamily="2" charset="-122"/>
              </a:rPr>
              <a:t>按照策略，选取某些进程，令其释放内存</a:t>
            </a:r>
            <a:endParaRPr lang="en-US" altLang="zh-CN" smtClean="0">
              <a:ea typeface="宋体" panose="02010600030101010101" pitchFamily="2" charset="-122"/>
            </a:endParaRPr>
          </a:p>
          <a:p>
            <a:pPr lvl="1"/>
            <a:r>
              <a:rPr lang="zh-CN" altLang="en-US" smtClean="0">
                <a:ea typeface="宋体" panose="02010600030101010101" pitchFamily="2" charset="-122"/>
              </a:rPr>
              <a:t>针对被选中的进程使用页面替换算法（访问其页表）</a:t>
            </a:r>
            <a:endParaRPr lang="en-US" altLang="zh-CN" smtClean="0">
              <a:ea typeface="宋体" panose="02010600030101010101" pitchFamily="2" charset="-122"/>
            </a:endParaRPr>
          </a:p>
          <a:p>
            <a:pPr lvl="1"/>
            <a:r>
              <a:rPr lang="zh-CN" altLang="en-US" smtClean="0">
                <a:ea typeface="宋体" panose="02010600030101010101" pitchFamily="2" charset="-122"/>
              </a:rPr>
              <a:t>得到的空闲内存交还给全局页表</a:t>
            </a:r>
            <a:endParaRPr lang="en-US" altLang="zh-CN" smtClean="0">
              <a:ea typeface="宋体" panose="02010600030101010101" pitchFamily="2" charset="-122"/>
            </a:endParaRPr>
          </a:p>
          <a:p>
            <a:r>
              <a:rPr lang="zh-CN" altLang="en-US" smtClean="0">
                <a:ea typeface="宋体" panose="02010600030101010101" pitchFamily="2" charset="-122"/>
              </a:rPr>
              <a:t>如果还没有找到</a:t>
            </a:r>
            <a:endParaRPr lang="en-US" altLang="zh-CN" smtClean="0">
              <a:ea typeface="宋体" panose="02010600030101010101" pitchFamily="2" charset="-122"/>
            </a:endParaRPr>
          </a:p>
          <a:p>
            <a:pPr lvl="1"/>
            <a:r>
              <a:rPr lang="zh-CN" altLang="en-US" smtClean="0">
                <a:ea typeface="宋体" panose="02010600030101010101" pitchFamily="2" charset="-122"/>
              </a:rPr>
              <a:t>按照策略，选取某些进程，直接杀死</a:t>
            </a:r>
            <a:endParaRPr lang="en-US" altLang="zh-CN" smtClean="0">
              <a:ea typeface="宋体" panose="02010600030101010101" pitchFamily="2" charset="-122"/>
            </a:endParaRPr>
          </a:p>
          <a:p>
            <a:pPr lvl="1"/>
            <a:r>
              <a:rPr lang="zh-CN" altLang="en-US" smtClean="0">
                <a:ea typeface="宋体" panose="02010600030101010101" pitchFamily="2" charset="-122"/>
              </a:rPr>
              <a:t>进程销毁，回收其所有资源</a:t>
            </a:r>
            <a:endParaRPr lang="en-US" altLang="zh-CN" smtClean="0">
              <a:ea typeface="宋体" panose="02010600030101010101" pitchFamily="2" charset="-122"/>
            </a:endParaRPr>
          </a:p>
          <a:p>
            <a:r>
              <a:rPr lang="zh-CN" altLang="en-US" smtClean="0">
                <a:ea typeface="宋体" panose="02010600030101010101" pitchFamily="2" charset="-122"/>
              </a:rPr>
              <a:t>如果还没有找到</a:t>
            </a:r>
            <a:endParaRPr lang="en-US" altLang="zh-CN" smtClean="0">
              <a:ea typeface="宋体" panose="02010600030101010101" pitchFamily="2" charset="-122"/>
            </a:endParaRPr>
          </a:p>
          <a:p>
            <a:pPr lvl="1"/>
            <a:r>
              <a:rPr lang="en-US" altLang="zh-CN" smtClean="0">
                <a:ea typeface="宋体" panose="02010600030101010101" pitchFamily="2" charset="-122"/>
              </a:rPr>
              <a:t>OOM panic (Out Of Memory)</a:t>
            </a:r>
            <a:r>
              <a:rPr lang="zh-CN" altLang="en-US" smtClean="0">
                <a:ea typeface="宋体" panose="02010600030101010101" pitchFamily="2" charset="-122"/>
              </a:rPr>
              <a:t>系统宕机</a:t>
            </a:r>
          </a:p>
        </p:txBody>
      </p:sp>
      <p:sp>
        <p:nvSpPr>
          <p:cNvPr id="4" name="日期占位符 3"/>
          <p:cNvSpPr>
            <a:spLocks noGrp="1"/>
          </p:cNvSpPr>
          <p:nvPr>
            <p:ph type="dt" sz="quarter" idx="10"/>
          </p:nvPr>
        </p:nvSpPr>
        <p:spPr/>
        <p:txBody>
          <a:bodyPr/>
          <a:lstStyle/>
          <a:p>
            <a:pPr>
              <a:defRPr/>
            </a:pPr>
            <a:r>
              <a:rPr lang="en-US" altLang="zh-CN" smtClean="0"/>
              <a:t>Operating System</a:t>
            </a:r>
            <a:endParaRPr lang="en-US" altLang="ko-KR"/>
          </a:p>
        </p:txBody>
      </p:sp>
      <p:sp>
        <p:nvSpPr>
          <p:cNvPr id="5" name="页脚占位符 4"/>
          <p:cNvSpPr>
            <a:spLocks noGrp="1"/>
          </p:cNvSpPr>
          <p:nvPr>
            <p:ph type="ftr" sz="quarter" idx="11"/>
          </p:nvPr>
        </p:nvSpPr>
        <p:spPr/>
        <p:txBody>
          <a:bodyPr/>
          <a:lstStyle/>
          <a:p>
            <a:pPr>
              <a:defRPr/>
            </a:pPr>
            <a:r>
              <a:rPr lang="en-US" altLang="zh-CN" smtClean="0"/>
              <a:t>CITS, NanKai University</a:t>
            </a:r>
            <a:endParaRPr lang="en-US" altLang="ko-KR"/>
          </a:p>
        </p:txBody>
      </p:sp>
      <p:sp>
        <p:nvSpPr>
          <p:cNvPr id="1127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SzTx/>
              <a:buFontTx/>
              <a:buNone/>
            </a:pPr>
            <a:fld id="{D383C358-5C24-4790-BA41-7B3D3EB5537B}" type="slidenum">
              <a:rPr lang="en-US" altLang="ko-KR" sz="1200" smtClean="0">
                <a:solidFill>
                  <a:schemeClr val="bg1"/>
                </a:solidFill>
              </a:rPr>
              <a:pPr>
                <a:spcBef>
                  <a:spcPct val="0"/>
                </a:spcBef>
                <a:buClrTx/>
                <a:buSzTx/>
                <a:buFontTx/>
                <a:buNone/>
              </a:pPr>
              <a:t>19</a:t>
            </a:fld>
            <a:endParaRPr lang="en-US" altLang="ko-KR" sz="1200" smtClean="0">
              <a:solidFill>
                <a:schemeClr val="bg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mtClean="0">
                <a:ea typeface="宋体" panose="02010600030101010101" pitchFamily="2" charset="-122"/>
              </a:rPr>
              <a:t>当页表遇上多进程</a:t>
            </a:r>
          </a:p>
        </p:txBody>
      </p:sp>
      <p:sp>
        <p:nvSpPr>
          <p:cNvPr id="3" name="内容占位符 2"/>
          <p:cNvSpPr>
            <a:spLocks noGrp="1"/>
          </p:cNvSpPr>
          <p:nvPr>
            <p:ph idx="1"/>
          </p:nvPr>
        </p:nvSpPr>
        <p:spPr/>
        <p:txBody>
          <a:bodyPr/>
          <a:lstStyle/>
          <a:p>
            <a:r>
              <a:rPr lang="zh-CN" altLang="en-US" smtClean="0">
                <a:ea typeface="宋体" panose="02010600030101010101" pitchFamily="2" charset="-122"/>
              </a:rPr>
              <a:t>页表与进程、应用程序的关系</a:t>
            </a:r>
            <a:endParaRPr lang="en-US" altLang="zh-CN" smtClean="0">
              <a:ea typeface="宋体" panose="02010600030101010101" pitchFamily="2" charset="-122"/>
            </a:endParaRPr>
          </a:p>
          <a:p>
            <a:pPr lvl="1"/>
            <a:r>
              <a:rPr lang="zh-CN" altLang="en-US" smtClean="0">
                <a:ea typeface="宋体" panose="02010600030101010101" pitchFamily="2" charset="-122"/>
              </a:rPr>
              <a:t>应用程序无法感知物理内存</a:t>
            </a:r>
            <a:endParaRPr lang="en-US" altLang="zh-CN" smtClean="0">
              <a:ea typeface="宋体" panose="02010600030101010101" pitchFamily="2" charset="-122"/>
            </a:endParaRPr>
          </a:p>
          <a:p>
            <a:pPr lvl="1"/>
            <a:r>
              <a:rPr lang="zh-CN" altLang="en-US" smtClean="0">
                <a:ea typeface="宋体" panose="02010600030101010101" pitchFamily="2" charset="-122"/>
              </a:rPr>
              <a:t>页表由</a:t>
            </a:r>
            <a:r>
              <a:rPr lang="en-US" altLang="zh-CN" smtClean="0">
                <a:ea typeface="宋体" panose="02010600030101010101" pitchFamily="2" charset="-122"/>
              </a:rPr>
              <a:t>OS</a:t>
            </a:r>
            <a:r>
              <a:rPr lang="zh-CN" altLang="en-US" smtClean="0">
                <a:ea typeface="宋体" panose="02010600030101010101" pitchFamily="2" charset="-122"/>
              </a:rPr>
              <a:t>代为维护，地址转换对于</a:t>
            </a:r>
            <a:r>
              <a:rPr lang="en-US" altLang="zh-CN" smtClean="0">
                <a:ea typeface="宋体" panose="02010600030101010101" pitchFamily="2" charset="-122"/>
              </a:rPr>
              <a:t>APP</a:t>
            </a:r>
            <a:r>
              <a:rPr lang="zh-CN" altLang="en-US" smtClean="0">
                <a:ea typeface="宋体" panose="02010600030101010101" pitchFamily="2" charset="-122"/>
              </a:rPr>
              <a:t>是透明的</a:t>
            </a:r>
            <a:endParaRPr lang="en-US" altLang="zh-CN" smtClean="0">
              <a:ea typeface="宋体" panose="02010600030101010101" pitchFamily="2" charset="-122"/>
            </a:endParaRPr>
          </a:p>
          <a:p>
            <a:pPr lvl="1"/>
            <a:r>
              <a:rPr lang="zh-CN" altLang="en-US" smtClean="0">
                <a:ea typeface="宋体" panose="02010600030101010101" pitchFamily="2" charset="-122"/>
              </a:rPr>
              <a:t>页面载入、换出等过程，用户进程都不会感知</a:t>
            </a:r>
            <a:endParaRPr lang="en-US" altLang="zh-CN" smtClean="0">
              <a:ea typeface="宋体" panose="02010600030101010101" pitchFamily="2" charset="-122"/>
            </a:endParaRPr>
          </a:p>
          <a:p>
            <a:pPr lvl="1"/>
            <a:r>
              <a:rPr lang="zh-CN" altLang="en-US" smtClean="0">
                <a:ea typeface="宋体" panose="02010600030101010101" pitchFamily="2" charset="-122"/>
              </a:rPr>
              <a:t>每一个应用程序在开发时拥有独立的虚拟空间</a:t>
            </a:r>
            <a:endParaRPr lang="en-US" altLang="zh-CN" smtClean="0">
              <a:ea typeface="宋体" panose="02010600030101010101" pitchFamily="2" charset="-122"/>
            </a:endParaRPr>
          </a:p>
          <a:p>
            <a:pPr lvl="1"/>
            <a:r>
              <a:rPr lang="zh-CN" altLang="en-US" smtClean="0">
                <a:ea typeface="宋体" panose="02010600030101010101" pitchFamily="2" charset="-122"/>
              </a:rPr>
              <a:t>虚拟空间的转换由</a:t>
            </a:r>
            <a:r>
              <a:rPr lang="en-US" altLang="zh-CN" smtClean="0">
                <a:ea typeface="宋体" panose="02010600030101010101" pitchFamily="2" charset="-122"/>
              </a:rPr>
              <a:t>MMU</a:t>
            </a:r>
            <a:r>
              <a:rPr lang="zh-CN" altLang="en-US" smtClean="0">
                <a:ea typeface="宋体" panose="02010600030101010101" pitchFamily="2" charset="-122"/>
              </a:rPr>
              <a:t>查表自动完成</a:t>
            </a:r>
            <a:endParaRPr lang="en-US" altLang="zh-CN" smtClean="0">
              <a:ea typeface="宋体" panose="02010600030101010101" pitchFamily="2" charset="-122"/>
            </a:endParaRPr>
          </a:p>
          <a:p>
            <a:r>
              <a:rPr lang="zh-CN" altLang="en-US" smtClean="0">
                <a:ea typeface="宋体" panose="02010600030101010101" pitchFamily="2" charset="-122"/>
              </a:rPr>
              <a:t>因此，</a:t>
            </a:r>
            <a:r>
              <a:rPr lang="en-US" altLang="zh-CN" smtClean="0">
                <a:ea typeface="宋体" panose="02010600030101010101" pitchFamily="2" charset="-122"/>
              </a:rPr>
              <a:t>OS</a:t>
            </a:r>
            <a:r>
              <a:rPr lang="zh-CN" altLang="en-US" smtClean="0">
                <a:ea typeface="宋体" panose="02010600030101010101" pitchFamily="2" charset="-122"/>
              </a:rPr>
              <a:t>中为每个进程维护着相应的页表，当进程进被激活时，利用该页表配置</a:t>
            </a:r>
            <a:r>
              <a:rPr lang="en-US" altLang="zh-CN" smtClean="0">
                <a:ea typeface="宋体" panose="02010600030101010101" pitchFamily="2" charset="-122"/>
              </a:rPr>
              <a:t>MMU</a:t>
            </a:r>
          </a:p>
          <a:p>
            <a:endParaRPr lang="en-US" altLang="zh-CN" smtClean="0">
              <a:ea typeface="宋体" panose="02010600030101010101" pitchFamily="2" charset="-122"/>
            </a:endParaRPr>
          </a:p>
        </p:txBody>
      </p:sp>
      <p:sp>
        <p:nvSpPr>
          <p:cNvPr id="4" name="日期占位符 3"/>
          <p:cNvSpPr>
            <a:spLocks noGrp="1"/>
          </p:cNvSpPr>
          <p:nvPr>
            <p:ph type="dt" sz="quarter" idx="10"/>
          </p:nvPr>
        </p:nvSpPr>
        <p:spPr/>
        <p:txBody>
          <a:bodyPr/>
          <a:lstStyle/>
          <a:p>
            <a:pPr>
              <a:defRPr/>
            </a:pPr>
            <a:r>
              <a:rPr lang="en-US" altLang="zh-CN" smtClean="0"/>
              <a:t>Operating System</a:t>
            </a:r>
            <a:endParaRPr lang="en-US" altLang="ko-KR"/>
          </a:p>
        </p:txBody>
      </p:sp>
      <p:sp>
        <p:nvSpPr>
          <p:cNvPr id="5" name="页脚占位符 4"/>
          <p:cNvSpPr>
            <a:spLocks noGrp="1"/>
          </p:cNvSpPr>
          <p:nvPr>
            <p:ph type="ftr" sz="quarter" idx="11"/>
          </p:nvPr>
        </p:nvSpPr>
        <p:spPr/>
        <p:txBody>
          <a:bodyPr/>
          <a:lstStyle/>
          <a:p>
            <a:pPr>
              <a:defRPr/>
            </a:pPr>
            <a:r>
              <a:rPr lang="en-US" altLang="zh-CN" smtClean="0"/>
              <a:t>CITS, NanKai University</a:t>
            </a:r>
            <a:endParaRPr lang="en-US" altLang="ko-KR"/>
          </a:p>
        </p:txBody>
      </p:sp>
      <p:sp>
        <p:nvSpPr>
          <p:cNvPr id="615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SzTx/>
              <a:buFontTx/>
              <a:buNone/>
            </a:pPr>
            <a:fld id="{28E22A84-B595-4311-97AE-33BBF2C773EA}" type="slidenum">
              <a:rPr lang="en-US" altLang="ko-KR" sz="1200" smtClean="0">
                <a:solidFill>
                  <a:schemeClr val="bg1"/>
                </a:solidFill>
              </a:rPr>
              <a:pPr>
                <a:spcBef>
                  <a:spcPct val="0"/>
                </a:spcBef>
                <a:buClrTx/>
                <a:buSzTx/>
                <a:buFontTx/>
                <a:buNone/>
              </a:pPr>
              <a:t>2</a:t>
            </a:fld>
            <a:endParaRPr lang="en-US" altLang="ko-KR" sz="1200" smtClean="0">
              <a:solidFill>
                <a:schemeClr val="bg1"/>
              </a:solidFill>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419100"/>
            <a:ext cx="5543550" cy="611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dissolve">
                                      <p:cBhvr>
                                        <p:cTn id="13" dur="500"/>
                                        <p:tgtEl>
                                          <p:spTgt spid="3">
                                            <p:txEl>
                                              <p:pRg st="1" end="1"/>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dissolve">
                                      <p:cBhvr>
                                        <p:cTn id="21" dur="500"/>
                                        <p:tgtEl>
                                          <p:spTgt spid="3">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dissolve">
                                      <p:cBhvr>
                                        <p:cTn id="26" dur="500"/>
                                        <p:tgtEl>
                                          <p:spTgt spid="3">
                                            <p:txEl>
                                              <p:pRg st="4" end="4"/>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dissolve">
                                      <p:cBhvr>
                                        <p:cTn id="31" dur="500"/>
                                        <p:tgtEl>
                                          <p:spTgt spid="3">
                                            <p:txEl>
                                              <p:pRg st="5" end="5"/>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dissolve">
                                      <p:cBhvr>
                                        <p:cTn id="36" dur="500"/>
                                        <p:tgtEl>
                                          <p:spTgt spid="3">
                                            <p:txEl>
                                              <p:pRg st="6" end="6"/>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xit" presetSubtype="4" fill="hold" nodeType="clickEffect">
                                  <p:stCondLst>
                                    <p:cond delay="0"/>
                                  </p:stCondLst>
                                  <p:childTnLst>
                                    <p:anim calcmode="lin" valueType="num">
                                      <p:cBhvr additive="base">
                                        <p:cTn id="46" dur="500"/>
                                        <p:tgtEl>
                                          <p:spTgt spid="7"/>
                                        </p:tgtEl>
                                        <p:attrNameLst>
                                          <p:attrName>ppt_x</p:attrName>
                                        </p:attrNameLst>
                                      </p:cBhvr>
                                      <p:tavLst>
                                        <p:tav tm="0">
                                          <p:val>
                                            <p:strVal val="ppt_x"/>
                                          </p:val>
                                        </p:tav>
                                        <p:tav tm="100000">
                                          <p:val>
                                            <p:strVal val="ppt_x"/>
                                          </p:val>
                                        </p:tav>
                                      </p:tavLst>
                                    </p:anim>
                                    <p:anim calcmode="lin" valueType="num">
                                      <p:cBhvr additive="base">
                                        <p:cTn id="47" dur="500"/>
                                        <p:tgtEl>
                                          <p:spTgt spid="7"/>
                                        </p:tgtEl>
                                        <p:attrNameLst>
                                          <p:attrName>ppt_y</p:attrName>
                                        </p:attrNameLst>
                                      </p:cBhvr>
                                      <p:tavLst>
                                        <p:tav tm="0">
                                          <p:val>
                                            <p:strVal val="ppt_y"/>
                                          </p:val>
                                        </p:tav>
                                        <p:tav tm="100000">
                                          <p:val>
                                            <p:strVal val="1+ppt_h/2"/>
                                          </p:val>
                                        </p:tav>
                                      </p:tavLst>
                                    </p:anim>
                                    <p:set>
                                      <p:cBhvr>
                                        <p:cTn id="4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80"/>
          <p:cNvSpPr txBox="1">
            <a:spLocks noChangeArrowheads="1"/>
          </p:cNvSpPr>
          <p:nvPr/>
        </p:nvSpPr>
        <p:spPr bwMode="auto">
          <a:xfrm>
            <a:off x="0" y="1071563"/>
            <a:ext cx="9144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zh-CN" altLang="en-US" sz="3000" b="1">
                <a:solidFill>
                  <a:srgbClr val="11576A"/>
                </a:solidFill>
                <a:latin typeface="微软雅黑" panose="020B0503020204020204" pitchFamily="34" charset="-122"/>
                <a:ea typeface="微软雅黑" panose="020B0503020204020204" pitchFamily="34" charset="-122"/>
              </a:rPr>
              <a:t>抖动问题(thrashing)</a:t>
            </a:r>
          </a:p>
        </p:txBody>
      </p:sp>
      <p:grpSp>
        <p:nvGrpSpPr>
          <p:cNvPr id="3" name="组合 2"/>
          <p:cNvGrpSpPr>
            <a:grpSpLocks/>
          </p:cNvGrpSpPr>
          <p:nvPr/>
        </p:nvGrpSpPr>
        <p:grpSpPr bwMode="auto">
          <a:xfrm>
            <a:off x="1331913" y="3228975"/>
            <a:ext cx="6577012" cy="1063625"/>
            <a:chOff x="852462" y="2371695"/>
            <a:chExt cx="6577058" cy="1064199"/>
          </a:xfrm>
        </p:grpSpPr>
        <p:sp>
          <p:nvSpPr>
            <p:cNvPr id="12305" name="TextBox 7"/>
            <p:cNvSpPr txBox="1">
              <a:spLocks noChangeArrowheads="1"/>
            </p:cNvSpPr>
            <p:nvPr/>
          </p:nvSpPr>
          <p:spPr bwMode="auto">
            <a:xfrm>
              <a:off x="852462" y="2371695"/>
              <a:ext cx="4333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spcBef>
                  <a:spcPct val="20000"/>
                </a:spcBef>
              </a:pPr>
              <a:r>
                <a:rPr lang="zh-CN" altLang="en-US" sz="2000" b="1">
                  <a:solidFill>
                    <a:srgbClr val="11576A"/>
                  </a:solidFill>
                  <a:latin typeface="张海山锐谐体2.0-授权联系：Samtype@QQ.com"/>
                  <a:ea typeface="张海山锐谐体2.0-授权联系：Samtype@QQ.com"/>
                  <a:cs typeface="张海山锐谐体2.0-授权联系：Samtype@QQ.com"/>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sp>
          <p:nvSpPr>
            <p:cNvPr id="12306" name="TextBox 8"/>
            <p:cNvSpPr txBox="1">
              <a:spLocks noChangeArrowheads="1"/>
            </p:cNvSpPr>
            <p:nvPr/>
          </p:nvSpPr>
          <p:spPr bwMode="auto">
            <a:xfrm>
              <a:off x="1166789" y="2371695"/>
              <a:ext cx="30051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8925" indent="-288925">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spcBef>
                  <a:spcPct val="50000"/>
                </a:spcBef>
                <a:buClr>
                  <a:srgbClr val="FFFF66"/>
                </a:buClr>
              </a:pPr>
              <a:r>
                <a:rPr lang="zh-CN" altLang="en-US" sz="2000" b="1">
                  <a:solidFill>
                    <a:srgbClr val="11576A"/>
                  </a:solidFill>
                  <a:latin typeface="微软雅黑" panose="020B0503020204020204" pitchFamily="34" charset="-122"/>
                  <a:ea typeface="微软雅黑" panose="020B0503020204020204" pitchFamily="34" charset="-122"/>
                  <a:sym typeface="MS PGothic" panose="020B0600070205080204" pitchFamily="34" charset="-128"/>
                </a:rPr>
                <a:t>产生抖动的原因</a:t>
              </a:r>
              <a:endParaRPr lang="en-US" altLang="zh-CN" sz="2000" b="1">
                <a:solidFill>
                  <a:srgbClr val="11576A"/>
                </a:solidFill>
                <a:latin typeface="微软雅黑" panose="020B0503020204020204" pitchFamily="34" charset="-122"/>
                <a:ea typeface="微软雅黑" panose="020B0503020204020204" pitchFamily="34" charset="-122"/>
                <a:sym typeface="MS PGothic" panose="020B0600070205080204" pitchFamily="34" charset="-128"/>
              </a:endParaRPr>
            </a:p>
          </p:txBody>
        </p:sp>
        <p:sp>
          <p:nvSpPr>
            <p:cNvPr id="12307" name="TextBox 12"/>
            <p:cNvSpPr txBox="1">
              <a:spLocks noChangeArrowheads="1"/>
            </p:cNvSpPr>
            <p:nvPr/>
          </p:nvSpPr>
          <p:spPr bwMode="auto">
            <a:xfrm>
              <a:off x="1399700" y="2728008"/>
              <a:ext cx="60298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lvl="1">
                <a:spcBef>
                  <a:spcPct val="50000"/>
                </a:spcBef>
                <a:buClr>
                  <a:srgbClr val="FFFF66"/>
                </a:buClr>
              </a:pPr>
              <a:r>
                <a:rPr lang="zh-CN" altLang="en-US" sz="2000" b="1">
                  <a:solidFill>
                    <a:srgbClr val="11576A"/>
                  </a:solidFill>
                  <a:latin typeface="微软雅黑" panose="020B0503020204020204" pitchFamily="34" charset="-122"/>
                  <a:ea typeface="微软雅黑" panose="020B0503020204020204" pitchFamily="34" charset="-122"/>
                  <a:sym typeface="MS PGothic" panose="020B0600070205080204" pitchFamily="34" charset="-128"/>
                </a:rPr>
                <a:t>随着驻留内存的进程数目增加，分配给每个进程的物理页面数不断减小，缺页率不断上升</a:t>
              </a:r>
              <a:endParaRPr lang="en-US" altLang="zh-CN" sz="2000" b="1">
                <a:solidFill>
                  <a:srgbClr val="11576A"/>
                </a:solidFill>
                <a:latin typeface="微软雅黑" panose="020B0503020204020204" pitchFamily="34" charset="-122"/>
                <a:ea typeface="微软雅黑" panose="020B0503020204020204" pitchFamily="34" charset="-122"/>
                <a:sym typeface="MS PGothic" panose="020B0600070205080204" pitchFamily="34" charset="-128"/>
              </a:endParaRPr>
            </a:p>
          </p:txBody>
        </p:sp>
        <p:pic>
          <p:nvPicPr>
            <p:cNvPr id="12308" name="图片 13" descr="小点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4280" y="2857502"/>
              <a:ext cx="151066" cy="148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组合 4"/>
          <p:cNvGrpSpPr>
            <a:grpSpLocks/>
          </p:cNvGrpSpPr>
          <p:nvPr/>
        </p:nvGrpSpPr>
        <p:grpSpPr bwMode="auto">
          <a:xfrm>
            <a:off x="1331913" y="4214813"/>
            <a:ext cx="6577012" cy="400050"/>
            <a:chOff x="852462" y="3357568"/>
            <a:chExt cx="6577057" cy="400110"/>
          </a:xfrm>
        </p:grpSpPr>
        <p:sp>
          <p:nvSpPr>
            <p:cNvPr id="12303" name="TextBox 16"/>
            <p:cNvSpPr txBox="1">
              <a:spLocks noChangeArrowheads="1"/>
            </p:cNvSpPr>
            <p:nvPr/>
          </p:nvSpPr>
          <p:spPr bwMode="auto">
            <a:xfrm>
              <a:off x="852462" y="3357568"/>
              <a:ext cx="4333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spcBef>
                  <a:spcPct val="20000"/>
                </a:spcBef>
              </a:pPr>
              <a:r>
                <a:rPr lang="zh-CN" altLang="en-US" sz="2000" b="1">
                  <a:solidFill>
                    <a:srgbClr val="11576A"/>
                  </a:solidFill>
                  <a:latin typeface="张海山锐谐体2.0-授权联系：Samtype@QQ.com"/>
                  <a:ea typeface="张海山锐谐体2.0-授权联系：Samtype@QQ.com"/>
                  <a:cs typeface="张海山锐谐体2.0-授权联系：Samtype@QQ.com"/>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sp>
          <p:nvSpPr>
            <p:cNvPr id="12304" name="TextBox 17"/>
            <p:cNvSpPr txBox="1">
              <a:spLocks noChangeArrowheads="1"/>
            </p:cNvSpPr>
            <p:nvPr/>
          </p:nvSpPr>
          <p:spPr bwMode="auto">
            <a:xfrm>
              <a:off x="1166788" y="3357568"/>
              <a:ext cx="62627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8925" indent="-288925">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spcBef>
                  <a:spcPct val="50000"/>
                </a:spcBef>
                <a:buClr>
                  <a:srgbClr val="FFFF66"/>
                </a:buClr>
              </a:pPr>
              <a:r>
                <a:rPr lang="zh-CN" altLang="en-US" sz="2000" b="1">
                  <a:solidFill>
                    <a:srgbClr val="11576A"/>
                  </a:solidFill>
                  <a:latin typeface="微软雅黑" panose="020B0503020204020204" pitchFamily="34" charset="-122"/>
                  <a:ea typeface="微软雅黑" panose="020B0503020204020204" pitchFamily="34" charset="-122"/>
                  <a:sym typeface="MS PGothic" panose="020B0600070205080204" pitchFamily="34" charset="-128"/>
                </a:rPr>
                <a:t>操作系统需在并发水平和缺页率之间达到一个平衡</a:t>
              </a:r>
              <a:endParaRPr lang="en-US" altLang="zh-CN" sz="2000" b="1">
                <a:solidFill>
                  <a:srgbClr val="11576A"/>
                </a:solidFill>
                <a:latin typeface="微软雅黑" panose="020B0503020204020204" pitchFamily="34" charset="-122"/>
                <a:ea typeface="微软雅黑" panose="020B0503020204020204" pitchFamily="34" charset="-122"/>
                <a:sym typeface="MS PGothic" panose="020B0600070205080204" pitchFamily="34" charset="-128"/>
              </a:endParaRPr>
            </a:p>
          </p:txBody>
        </p:sp>
      </p:grpSp>
      <p:grpSp>
        <p:nvGrpSpPr>
          <p:cNvPr id="6" name="组合 5"/>
          <p:cNvGrpSpPr>
            <a:grpSpLocks/>
          </p:cNvGrpSpPr>
          <p:nvPr/>
        </p:nvGrpSpPr>
        <p:grpSpPr bwMode="auto">
          <a:xfrm>
            <a:off x="1743075" y="4572000"/>
            <a:ext cx="6165850" cy="400050"/>
            <a:chOff x="1264280" y="3714758"/>
            <a:chExt cx="6165240" cy="400110"/>
          </a:xfrm>
        </p:grpSpPr>
        <p:sp>
          <p:nvSpPr>
            <p:cNvPr id="12301" name="TextBox 18"/>
            <p:cNvSpPr txBox="1">
              <a:spLocks noChangeArrowheads="1"/>
            </p:cNvSpPr>
            <p:nvPr/>
          </p:nvSpPr>
          <p:spPr bwMode="auto">
            <a:xfrm>
              <a:off x="1399700" y="3714758"/>
              <a:ext cx="60298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lvl="1">
                <a:spcBef>
                  <a:spcPct val="50000"/>
                </a:spcBef>
                <a:buClr>
                  <a:srgbClr val="FFFF66"/>
                </a:buClr>
              </a:pPr>
              <a:r>
                <a:rPr lang="zh-CN" altLang="zh-CN" sz="2000" b="1">
                  <a:solidFill>
                    <a:srgbClr val="11576A"/>
                  </a:solidFill>
                  <a:latin typeface="微软雅黑" panose="020B0503020204020204" pitchFamily="34" charset="-122"/>
                  <a:ea typeface="微软雅黑" panose="020B0503020204020204" pitchFamily="34" charset="-122"/>
                  <a:sym typeface="MS PGothic" panose="020B0600070205080204" pitchFamily="34" charset="-128"/>
                </a:rPr>
                <a:t>选择一个适当的进程数目和进程需要的</a:t>
              </a:r>
              <a:r>
                <a:rPr lang="zh-CN" altLang="en-US" sz="2000" b="1">
                  <a:solidFill>
                    <a:srgbClr val="11576A"/>
                  </a:solidFill>
                  <a:latin typeface="微软雅黑" panose="020B0503020204020204" pitchFamily="34" charset="-122"/>
                  <a:ea typeface="微软雅黑" panose="020B0503020204020204" pitchFamily="34" charset="-122"/>
                  <a:sym typeface="MS PGothic" panose="020B0600070205080204" pitchFamily="34" charset="-128"/>
                </a:rPr>
                <a:t>物理页面数</a:t>
              </a:r>
              <a:endParaRPr lang="en-US" altLang="zh-CN" sz="2000" b="1">
                <a:solidFill>
                  <a:srgbClr val="11576A"/>
                </a:solidFill>
                <a:latin typeface="微软雅黑" panose="020B0503020204020204" pitchFamily="34" charset="-122"/>
                <a:ea typeface="微软雅黑" panose="020B0503020204020204" pitchFamily="34" charset="-122"/>
                <a:sym typeface="MS PGothic" panose="020B0600070205080204" pitchFamily="34" charset="-128"/>
              </a:endParaRPr>
            </a:p>
          </p:txBody>
        </p:sp>
        <p:pic>
          <p:nvPicPr>
            <p:cNvPr id="12302" name="图片 19" descr="小点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4280" y="3844252"/>
              <a:ext cx="151066" cy="148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 name="组合 1"/>
          <p:cNvGrpSpPr>
            <a:grpSpLocks/>
          </p:cNvGrpSpPr>
          <p:nvPr/>
        </p:nvGrpSpPr>
        <p:grpSpPr bwMode="auto">
          <a:xfrm>
            <a:off x="1331913" y="1700213"/>
            <a:ext cx="6577012" cy="1541462"/>
            <a:chOff x="852462" y="843558"/>
            <a:chExt cx="6577058" cy="1540741"/>
          </a:xfrm>
        </p:grpSpPr>
        <p:sp>
          <p:nvSpPr>
            <p:cNvPr id="12295" name="TextBox 82"/>
            <p:cNvSpPr txBox="1">
              <a:spLocks noChangeArrowheads="1"/>
            </p:cNvSpPr>
            <p:nvPr/>
          </p:nvSpPr>
          <p:spPr bwMode="auto">
            <a:xfrm>
              <a:off x="852462" y="843558"/>
              <a:ext cx="4333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spcBef>
                  <a:spcPct val="20000"/>
                </a:spcBef>
              </a:pPr>
              <a:r>
                <a:rPr lang="zh-CN" altLang="en-US" sz="2000" b="1">
                  <a:solidFill>
                    <a:srgbClr val="11576A"/>
                  </a:solidFill>
                  <a:latin typeface="张海山锐谐体2.0-授权联系：Samtype@QQ.com"/>
                  <a:ea typeface="张海山锐谐体2.0-授权联系：Samtype@QQ.com"/>
                  <a:cs typeface="张海山锐谐体2.0-授权联系：Samtype@QQ.com"/>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sp>
          <p:nvSpPr>
            <p:cNvPr id="12296" name="TextBox 9"/>
            <p:cNvSpPr txBox="1">
              <a:spLocks noChangeArrowheads="1"/>
            </p:cNvSpPr>
            <p:nvPr/>
          </p:nvSpPr>
          <p:spPr bwMode="auto">
            <a:xfrm>
              <a:off x="1399700" y="1183970"/>
              <a:ext cx="602982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Verdana" panose="020B0604030504040204" pitchFamily="34" charset="0"/>
                  <a:ea typeface="宋体" panose="02010600030101010101" pitchFamily="2" charset="-122"/>
                </a:defRPr>
              </a:lvl1pPr>
              <a:lvl2pPr>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lvl="1">
                <a:spcBef>
                  <a:spcPct val="30000"/>
                </a:spcBef>
                <a:buClr>
                  <a:srgbClr val="FFFF66"/>
                </a:buClr>
              </a:pPr>
              <a:r>
                <a:rPr lang="zh-CN" altLang="en-US" sz="2000" b="1">
                  <a:solidFill>
                    <a:srgbClr val="11576A"/>
                  </a:solidFill>
                  <a:latin typeface="微软雅黑" panose="020B0503020204020204" pitchFamily="34" charset="-122"/>
                  <a:ea typeface="微软雅黑" panose="020B0503020204020204" pitchFamily="34" charset="-122"/>
                  <a:sym typeface="MS PGothic" panose="020B0600070205080204" pitchFamily="34" charset="-128"/>
                </a:rPr>
                <a:t>进程物理页面太少，不能包含工作集</a:t>
              </a:r>
              <a:endParaRPr lang="en-US" altLang="zh-CN" sz="2000" b="1">
                <a:solidFill>
                  <a:srgbClr val="11576A"/>
                </a:solidFill>
                <a:latin typeface="微软雅黑" panose="020B0503020204020204" pitchFamily="34" charset="-122"/>
                <a:ea typeface="微软雅黑" panose="020B0503020204020204" pitchFamily="34" charset="-122"/>
                <a:sym typeface="MS PGothic" panose="020B0600070205080204" pitchFamily="34" charset="-128"/>
              </a:endParaRPr>
            </a:p>
            <a:p>
              <a:pPr marL="0" lvl="1">
                <a:spcBef>
                  <a:spcPct val="30000"/>
                </a:spcBef>
                <a:buClr>
                  <a:srgbClr val="FFFF66"/>
                </a:buClr>
              </a:pPr>
              <a:r>
                <a:rPr lang="zh-CN" altLang="en-US" sz="2000" b="1">
                  <a:solidFill>
                    <a:srgbClr val="11576A"/>
                  </a:solidFill>
                  <a:latin typeface="微软雅黑" panose="020B0503020204020204" pitchFamily="34" charset="-122"/>
                  <a:ea typeface="微软雅黑" panose="020B0503020204020204" pitchFamily="34" charset="-122"/>
                  <a:sym typeface="Symbol" panose="05050102010706020507" pitchFamily="18" charset="2"/>
                </a:rPr>
                <a:t>造成大量缺页，频繁置换</a:t>
              </a:r>
              <a:endParaRPr lang="en-US" altLang="zh-CN" sz="2000" b="1">
                <a:solidFill>
                  <a:srgbClr val="11576A"/>
                </a:solidFill>
                <a:latin typeface="微软雅黑" panose="020B0503020204020204" pitchFamily="34" charset="-122"/>
                <a:ea typeface="微软雅黑" panose="020B0503020204020204" pitchFamily="34" charset="-122"/>
                <a:sym typeface="Symbol" panose="05050102010706020507" pitchFamily="18" charset="2"/>
              </a:endParaRPr>
            </a:p>
            <a:p>
              <a:pPr marL="0" lvl="1">
                <a:spcBef>
                  <a:spcPct val="30000"/>
                </a:spcBef>
                <a:buClr>
                  <a:srgbClr val="FFFF66"/>
                </a:buClr>
              </a:pPr>
              <a:r>
                <a:rPr lang="zh-CN" altLang="en-US" sz="2000" b="1">
                  <a:solidFill>
                    <a:srgbClr val="11576A"/>
                  </a:solidFill>
                  <a:latin typeface="微软雅黑" panose="020B0503020204020204" pitchFamily="34" charset="-122"/>
                  <a:ea typeface="微软雅黑" panose="020B0503020204020204" pitchFamily="34" charset="-122"/>
                  <a:sym typeface="Symbol" panose="05050102010706020507" pitchFamily="18" charset="2"/>
                </a:rPr>
                <a:t>进程运行速度变慢</a:t>
              </a:r>
              <a:endParaRPr lang="zh-CN" altLang="en-US" sz="2000" b="1">
                <a:solidFill>
                  <a:srgbClr val="11576A"/>
                </a:solidFill>
                <a:latin typeface="微软雅黑" panose="020B0503020204020204" pitchFamily="34" charset="-122"/>
                <a:ea typeface="微软雅黑" panose="020B0503020204020204" pitchFamily="34" charset="-122"/>
                <a:sym typeface="MS PGothic" panose="020B0600070205080204" pitchFamily="34" charset="-128"/>
              </a:endParaRPr>
            </a:p>
          </p:txBody>
        </p:sp>
        <p:sp>
          <p:nvSpPr>
            <p:cNvPr id="12297" name="TextBox 11"/>
            <p:cNvSpPr txBox="1">
              <a:spLocks noChangeArrowheads="1"/>
            </p:cNvSpPr>
            <p:nvPr/>
          </p:nvSpPr>
          <p:spPr bwMode="auto">
            <a:xfrm>
              <a:off x="1166789" y="843558"/>
              <a:ext cx="30051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8925" indent="-288925">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spcBef>
                  <a:spcPct val="30000"/>
                </a:spcBef>
                <a:buClr>
                  <a:srgbClr val="FFFF66"/>
                </a:buClr>
              </a:pPr>
              <a:r>
                <a:rPr lang="zh-CN" altLang="en-US" sz="2000" b="1">
                  <a:solidFill>
                    <a:srgbClr val="11576A"/>
                  </a:solidFill>
                  <a:latin typeface="微软雅黑" panose="020B0503020204020204" pitchFamily="34" charset="-122"/>
                  <a:ea typeface="微软雅黑" panose="020B0503020204020204" pitchFamily="34" charset="-122"/>
                  <a:sym typeface="MS PGothic" panose="020B0600070205080204" pitchFamily="34" charset="-128"/>
                </a:rPr>
                <a:t>抖动</a:t>
              </a:r>
              <a:endParaRPr lang="en-US" altLang="zh-CN" sz="2000" b="1">
                <a:solidFill>
                  <a:srgbClr val="11576A"/>
                </a:solidFill>
                <a:latin typeface="微软雅黑" panose="020B0503020204020204" pitchFamily="34" charset="-122"/>
                <a:ea typeface="微软雅黑" panose="020B0503020204020204" pitchFamily="34" charset="-122"/>
                <a:sym typeface="MS PGothic" panose="020B0600070205080204" pitchFamily="34" charset="-128"/>
              </a:endParaRPr>
            </a:p>
          </p:txBody>
        </p:sp>
        <p:pic>
          <p:nvPicPr>
            <p:cNvPr id="12298" name="图片 6" descr="小点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4280" y="1342633"/>
              <a:ext cx="151066" cy="148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9" name="图片 14" descr="小点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702673"/>
              <a:ext cx="151066" cy="148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0" name="图片 15" descr="小点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067694"/>
              <a:ext cx="151066" cy="148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80"/>
          <p:cNvSpPr txBox="1">
            <a:spLocks noChangeArrowheads="1"/>
          </p:cNvSpPr>
          <p:nvPr/>
        </p:nvSpPr>
        <p:spPr bwMode="auto">
          <a:xfrm>
            <a:off x="0" y="1071563"/>
            <a:ext cx="9144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zh-CN" altLang="en-US" sz="3000" b="1">
                <a:solidFill>
                  <a:srgbClr val="11576A"/>
                </a:solidFill>
                <a:latin typeface="微软雅黑" panose="020B0503020204020204" pitchFamily="34" charset="-122"/>
                <a:ea typeface="微软雅黑" panose="020B0503020204020204" pitchFamily="34" charset="-122"/>
              </a:rPr>
              <a:t>负载控制</a:t>
            </a:r>
          </a:p>
        </p:txBody>
      </p:sp>
      <p:grpSp>
        <p:nvGrpSpPr>
          <p:cNvPr id="8" name="组合 7"/>
          <p:cNvGrpSpPr>
            <a:grpSpLocks/>
          </p:cNvGrpSpPr>
          <p:nvPr/>
        </p:nvGrpSpPr>
        <p:grpSpPr bwMode="auto">
          <a:xfrm>
            <a:off x="1843088" y="2817813"/>
            <a:ext cx="6643687" cy="341312"/>
            <a:chOff x="1154734" y="1485023"/>
            <a:chExt cx="6643734" cy="341632"/>
          </a:xfrm>
        </p:grpSpPr>
        <p:sp>
          <p:nvSpPr>
            <p:cNvPr id="13345" name="TextBox 10"/>
            <p:cNvSpPr txBox="1">
              <a:spLocks noChangeArrowheads="1"/>
            </p:cNvSpPr>
            <p:nvPr/>
          </p:nvSpPr>
          <p:spPr bwMode="auto">
            <a:xfrm>
              <a:off x="1316662" y="1485023"/>
              <a:ext cx="6481806"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0">
                <a:defRPr>
                  <a:solidFill>
                    <a:schemeClr val="tx1"/>
                  </a:solidFill>
                  <a:latin typeface="Verdana" panose="020B0604030504040204" pitchFamily="34" charset="0"/>
                  <a:ea typeface="宋体" panose="02010600030101010101" pitchFamily="2" charset="-122"/>
                </a:defRPr>
              </a:lvl1pPr>
              <a:lvl2pPr defTabSz="0">
                <a:defRPr>
                  <a:solidFill>
                    <a:schemeClr val="tx1"/>
                  </a:solidFill>
                  <a:latin typeface="Verdana" panose="020B0604030504040204" pitchFamily="34" charset="0"/>
                  <a:ea typeface="宋体" panose="02010600030101010101" pitchFamily="2" charset="-122"/>
                </a:defRPr>
              </a:lvl2pPr>
              <a:lvl3pPr marL="1143000" indent="-228600" defTabSz="0">
                <a:defRPr>
                  <a:solidFill>
                    <a:schemeClr val="tx1"/>
                  </a:solidFill>
                  <a:latin typeface="Verdana" panose="020B0604030504040204" pitchFamily="34" charset="0"/>
                  <a:ea typeface="宋体" panose="02010600030101010101" pitchFamily="2" charset="-122"/>
                </a:defRPr>
              </a:lvl3pPr>
              <a:lvl4pPr marL="1600200" indent="-228600" defTabSz="0">
                <a:defRPr>
                  <a:solidFill>
                    <a:schemeClr val="tx1"/>
                  </a:solidFill>
                  <a:latin typeface="Verdana" panose="020B0604030504040204" pitchFamily="34" charset="0"/>
                  <a:ea typeface="宋体" panose="02010600030101010101" pitchFamily="2" charset="-122"/>
                </a:defRPr>
              </a:lvl4pPr>
              <a:lvl5pPr marL="2057400" indent="-228600" defTabSz="0">
                <a:defRPr>
                  <a:solidFill>
                    <a:schemeClr val="tx1"/>
                  </a:solidFill>
                  <a:latin typeface="Verdana" panose="020B0604030504040204" pitchFamily="34" charset="0"/>
                  <a:ea typeface="宋体" panose="02010600030101010101" pitchFamily="2" charset="-122"/>
                </a:defRPr>
              </a:lvl5pPr>
              <a:lvl6pPr marL="2514600" indent="-228600" defTabSz="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lvl="1">
                <a:lnSpc>
                  <a:spcPct val="90000"/>
                </a:lnSpc>
                <a:buClr>
                  <a:schemeClr val="tx1"/>
                </a:buClr>
                <a:buSzPct val="100000"/>
              </a:pPr>
              <a:r>
                <a:rPr lang="zh-CN" altLang="en-US" b="1">
                  <a:solidFill>
                    <a:srgbClr val="11576A"/>
                  </a:solidFill>
                  <a:latin typeface="微软雅黑" panose="020B0503020204020204" pitchFamily="34" charset="-122"/>
                  <a:ea typeface="微软雅黑" panose="020B0503020204020204" pitchFamily="34" charset="-122"/>
                </a:rPr>
                <a:t>平均缺页间隔时间</a:t>
              </a:r>
              <a:r>
                <a:rPr lang="en-US" altLang="zh-CN" b="1">
                  <a:solidFill>
                    <a:srgbClr val="11576A"/>
                  </a:solidFill>
                  <a:latin typeface="微软雅黑" panose="020B0503020204020204" pitchFamily="34" charset="-122"/>
                  <a:ea typeface="微软雅黑" panose="020B0503020204020204" pitchFamily="34" charset="-122"/>
                </a:rPr>
                <a:t>(</a:t>
              </a:r>
              <a:r>
                <a:rPr lang="zh-CN" altLang="en-US" b="1">
                  <a:solidFill>
                    <a:srgbClr val="11576A"/>
                  </a:solidFill>
                  <a:latin typeface="微软雅黑" panose="020B0503020204020204" pitchFamily="34" charset="-122"/>
                  <a:ea typeface="微软雅黑" panose="020B0503020204020204" pitchFamily="34" charset="-122"/>
                </a:rPr>
                <a:t>MTBF)</a:t>
              </a:r>
              <a:r>
                <a:rPr lang="en-US" altLang="zh-CN" b="1">
                  <a:solidFill>
                    <a:srgbClr val="11576A"/>
                  </a:solidFill>
                  <a:latin typeface="微软雅黑" panose="020B0503020204020204" pitchFamily="34" charset="-122"/>
                  <a:ea typeface="微软雅黑" panose="020B0503020204020204" pitchFamily="34" charset="-122"/>
                </a:rPr>
                <a:t> </a:t>
              </a:r>
              <a:r>
                <a:rPr lang="zh-CN" altLang="en-US" b="1">
                  <a:solidFill>
                    <a:srgbClr val="11576A"/>
                  </a:solidFill>
                  <a:latin typeface="微软雅黑" panose="020B0503020204020204" pitchFamily="34" charset="-122"/>
                  <a:ea typeface="微软雅黑" panose="020B0503020204020204" pitchFamily="34" charset="-122"/>
                </a:rPr>
                <a:t>=</a:t>
              </a:r>
              <a:r>
                <a:rPr lang="en-US" altLang="zh-CN" b="1">
                  <a:solidFill>
                    <a:srgbClr val="11576A"/>
                  </a:solidFill>
                  <a:latin typeface="微软雅黑" panose="020B0503020204020204" pitchFamily="34" charset="-122"/>
                  <a:ea typeface="微软雅黑" panose="020B0503020204020204" pitchFamily="34" charset="-122"/>
                </a:rPr>
                <a:t> </a:t>
              </a:r>
              <a:r>
                <a:rPr lang="zh-CN" altLang="en-US" b="1">
                  <a:solidFill>
                    <a:srgbClr val="11576A"/>
                  </a:solidFill>
                  <a:latin typeface="微软雅黑" panose="020B0503020204020204" pitchFamily="34" charset="-122"/>
                  <a:ea typeface="微软雅黑" panose="020B0503020204020204" pitchFamily="34" charset="-122"/>
                </a:rPr>
                <a:t>缺页异常处理时间</a:t>
              </a:r>
              <a:r>
                <a:rPr lang="en-US" altLang="zh-CN" b="1">
                  <a:solidFill>
                    <a:srgbClr val="11576A"/>
                  </a:solidFill>
                  <a:latin typeface="微软雅黑" panose="020B0503020204020204" pitchFamily="34" charset="-122"/>
                  <a:ea typeface="微软雅黑" panose="020B0503020204020204" pitchFamily="34" charset="-122"/>
                </a:rPr>
                <a:t>(</a:t>
              </a:r>
              <a:r>
                <a:rPr lang="zh-CN" altLang="en-US" b="1">
                  <a:solidFill>
                    <a:srgbClr val="11576A"/>
                  </a:solidFill>
                  <a:latin typeface="微软雅黑" panose="020B0503020204020204" pitchFamily="34" charset="-122"/>
                  <a:ea typeface="微软雅黑" panose="020B0503020204020204" pitchFamily="34" charset="-122"/>
                </a:rPr>
                <a:t>PFST)</a:t>
              </a:r>
            </a:p>
          </p:txBody>
        </p:sp>
        <p:pic>
          <p:nvPicPr>
            <p:cNvPr id="13346" name="图片 6" descr="小点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4734" y="1568817"/>
              <a:ext cx="151066" cy="148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 name="组合 1"/>
          <p:cNvGrpSpPr>
            <a:grpSpLocks/>
          </p:cNvGrpSpPr>
          <p:nvPr/>
        </p:nvGrpSpPr>
        <p:grpSpPr bwMode="auto">
          <a:xfrm>
            <a:off x="1479550" y="1987550"/>
            <a:ext cx="6662738" cy="412750"/>
            <a:chOff x="792782" y="1032082"/>
            <a:chExt cx="6662816" cy="413129"/>
          </a:xfrm>
        </p:grpSpPr>
        <p:sp>
          <p:nvSpPr>
            <p:cNvPr id="13343" name="TextBox 82"/>
            <p:cNvSpPr txBox="1">
              <a:spLocks noChangeArrowheads="1"/>
            </p:cNvSpPr>
            <p:nvPr/>
          </p:nvSpPr>
          <p:spPr bwMode="auto">
            <a:xfrm>
              <a:off x="792782" y="1045101"/>
              <a:ext cx="4333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spcBef>
                  <a:spcPct val="20000"/>
                </a:spcBef>
              </a:pPr>
              <a:r>
                <a:rPr lang="zh-CN" altLang="en-US" sz="2000" b="1">
                  <a:solidFill>
                    <a:srgbClr val="11576A"/>
                  </a:solidFill>
                  <a:latin typeface="张海山锐谐体2.0-授权联系：Samtype@QQ.com"/>
                  <a:ea typeface="张海山锐谐体2.0-授权联系：Samtype@QQ.com"/>
                  <a:cs typeface="张海山锐谐体2.0-授权联系：Samtype@QQ.com"/>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sp>
          <p:nvSpPr>
            <p:cNvPr id="13344" name="TextBox 8"/>
            <p:cNvSpPr txBox="1">
              <a:spLocks noChangeArrowheads="1"/>
            </p:cNvSpPr>
            <p:nvPr/>
          </p:nvSpPr>
          <p:spPr bwMode="auto">
            <a:xfrm>
              <a:off x="1129366" y="1032082"/>
              <a:ext cx="63262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42900" defTabSz="0">
                <a:defRPr>
                  <a:solidFill>
                    <a:schemeClr val="tx1"/>
                  </a:solidFill>
                  <a:latin typeface="Verdana" panose="020B0604030504040204" pitchFamily="34" charset="0"/>
                  <a:ea typeface="宋体" panose="02010600030101010101" pitchFamily="2" charset="-122"/>
                </a:defRPr>
              </a:lvl1pPr>
              <a:lvl2pPr marL="742950" indent="-285750" defTabSz="0">
                <a:defRPr>
                  <a:solidFill>
                    <a:schemeClr val="tx1"/>
                  </a:solidFill>
                  <a:latin typeface="Verdana" panose="020B0604030504040204" pitchFamily="34" charset="0"/>
                  <a:ea typeface="宋体" panose="02010600030101010101" pitchFamily="2" charset="-122"/>
                </a:defRPr>
              </a:lvl2pPr>
              <a:lvl3pPr marL="1143000" indent="-228600" defTabSz="0">
                <a:defRPr>
                  <a:solidFill>
                    <a:schemeClr val="tx1"/>
                  </a:solidFill>
                  <a:latin typeface="Verdana" panose="020B0604030504040204" pitchFamily="34" charset="0"/>
                  <a:ea typeface="宋体" panose="02010600030101010101" pitchFamily="2" charset="-122"/>
                </a:defRPr>
              </a:lvl3pPr>
              <a:lvl4pPr marL="1600200" indent="-228600" defTabSz="0">
                <a:defRPr>
                  <a:solidFill>
                    <a:schemeClr val="tx1"/>
                  </a:solidFill>
                  <a:latin typeface="Verdana" panose="020B0604030504040204" pitchFamily="34" charset="0"/>
                  <a:ea typeface="宋体" panose="02010600030101010101" pitchFamily="2" charset="-122"/>
                </a:defRPr>
              </a:lvl4pPr>
              <a:lvl5pPr marL="2057400" indent="-228600" defTabSz="0">
                <a:defRPr>
                  <a:solidFill>
                    <a:schemeClr val="tx1"/>
                  </a:solidFill>
                  <a:latin typeface="Verdana" panose="020B0604030504040204" pitchFamily="34" charset="0"/>
                  <a:ea typeface="宋体" panose="02010600030101010101" pitchFamily="2" charset="-122"/>
                </a:defRPr>
              </a:lvl5pPr>
              <a:lvl6pPr marL="2514600" indent="-228600" defTabSz="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spcBef>
                  <a:spcPct val="20000"/>
                </a:spcBef>
                <a:buClr>
                  <a:schemeClr val="folHlink"/>
                </a:buClr>
                <a:buSzPct val="75000"/>
              </a:pPr>
              <a:r>
                <a:rPr lang="zh-CN" altLang="en-US" sz="2000" b="1">
                  <a:solidFill>
                    <a:srgbClr val="11576A"/>
                  </a:solidFill>
                  <a:latin typeface="微软雅黑" panose="020B0503020204020204" pitchFamily="34" charset="-122"/>
                  <a:ea typeface="微软雅黑" panose="020B0503020204020204" pitchFamily="34" charset="-122"/>
                </a:rPr>
                <a:t>通过调节并发进程数（</a:t>
              </a:r>
              <a:r>
                <a:rPr lang="en-US" altLang="zh-CN" sz="2000" b="1">
                  <a:solidFill>
                    <a:srgbClr val="11576A"/>
                  </a:solidFill>
                  <a:latin typeface="微软雅黑" panose="020B0503020204020204" pitchFamily="34" charset="-122"/>
                  <a:ea typeface="微软雅黑" panose="020B0503020204020204" pitchFamily="34" charset="-122"/>
                </a:rPr>
                <a:t>MPL</a:t>
              </a:r>
              <a:r>
                <a:rPr lang="zh-CN" altLang="en-US" sz="2000" b="1">
                  <a:solidFill>
                    <a:srgbClr val="11576A"/>
                  </a:solidFill>
                  <a:latin typeface="微软雅黑" panose="020B0503020204020204" pitchFamily="34" charset="-122"/>
                  <a:ea typeface="微软雅黑" panose="020B0503020204020204" pitchFamily="34" charset="-122"/>
                </a:rPr>
                <a:t>）来进行系统负载控制</a:t>
              </a:r>
            </a:p>
          </p:txBody>
        </p:sp>
      </p:grpSp>
      <p:grpSp>
        <p:nvGrpSpPr>
          <p:cNvPr id="10" name="组合 9"/>
          <p:cNvGrpSpPr>
            <a:grpSpLocks/>
          </p:cNvGrpSpPr>
          <p:nvPr/>
        </p:nvGrpSpPr>
        <p:grpSpPr bwMode="auto">
          <a:xfrm>
            <a:off x="1843088" y="2438400"/>
            <a:ext cx="3021012" cy="341313"/>
            <a:chOff x="1154734" y="1851670"/>
            <a:chExt cx="3020492" cy="341632"/>
          </a:xfrm>
        </p:grpSpPr>
        <p:sp>
          <p:nvSpPr>
            <p:cNvPr id="13341" name="TextBox 12"/>
            <p:cNvSpPr txBox="1">
              <a:spLocks noChangeArrowheads="1"/>
            </p:cNvSpPr>
            <p:nvPr/>
          </p:nvSpPr>
          <p:spPr bwMode="auto">
            <a:xfrm>
              <a:off x="1336758" y="1851670"/>
              <a:ext cx="2838468"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0">
                <a:defRPr>
                  <a:solidFill>
                    <a:schemeClr val="tx1"/>
                  </a:solidFill>
                  <a:latin typeface="Verdana" panose="020B0604030504040204" pitchFamily="34" charset="0"/>
                  <a:ea typeface="宋体" panose="02010600030101010101" pitchFamily="2" charset="-122"/>
                </a:defRPr>
              </a:lvl1pPr>
              <a:lvl2pPr defTabSz="0">
                <a:defRPr>
                  <a:solidFill>
                    <a:schemeClr val="tx1"/>
                  </a:solidFill>
                  <a:latin typeface="Verdana" panose="020B0604030504040204" pitchFamily="34" charset="0"/>
                  <a:ea typeface="宋体" panose="02010600030101010101" pitchFamily="2" charset="-122"/>
                </a:defRPr>
              </a:lvl2pPr>
              <a:lvl3pPr marL="1143000" indent="-228600" defTabSz="0">
                <a:defRPr>
                  <a:solidFill>
                    <a:schemeClr val="tx1"/>
                  </a:solidFill>
                  <a:latin typeface="Verdana" panose="020B0604030504040204" pitchFamily="34" charset="0"/>
                  <a:ea typeface="宋体" panose="02010600030101010101" pitchFamily="2" charset="-122"/>
                </a:defRPr>
              </a:lvl3pPr>
              <a:lvl4pPr marL="1600200" indent="-228600" defTabSz="0">
                <a:defRPr>
                  <a:solidFill>
                    <a:schemeClr val="tx1"/>
                  </a:solidFill>
                  <a:latin typeface="Verdana" panose="020B0604030504040204" pitchFamily="34" charset="0"/>
                  <a:ea typeface="宋体" panose="02010600030101010101" pitchFamily="2" charset="-122"/>
                </a:defRPr>
              </a:lvl4pPr>
              <a:lvl5pPr marL="2057400" indent="-228600" defTabSz="0">
                <a:defRPr>
                  <a:solidFill>
                    <a:schemeClr val="tx1"/>
                  </a:solidFill>
                  <a:latin typeface="Verdana" panose="020B0604030504040204" pitchFamily="34" charset="0"/>
                  <a:ea typeface="宋体" panose="02010600030101010101" pitchFamily="2" charset="-122"/>
                </a:defRPr>
              </a:lvl5pPr>
              <a:lvl6pPr marL="2514600" indent="-228600" defTabSz="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lvl="1">
                <a:lnSpc>
                  <a:spcPct val="90000"/>
                </a:lnSpc>
                <a:buClr>
                  <a:schemeClr val="tx1"/>
                </a:buClr>
                <a:buSzPct val="100000"/>
              </a:pPr>
              <a:r>
                <a:rPr lang="zh-CN" altLang="en-US" b="1">
                  <a:solidFill>
                    <a:srgbClr val="11576A"/>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b="1">
                  <a:solidFill>
                    <a:srgbClr val="11576A"/>
                  </a:solidFill>
                  <a:latin typeface="微软雅黑" panose="020B0503020204020204" pitchFamily="34" charset="-122"/>
                  <a:ea typeface="微软雅黑" panose="020B0503020204020204" pitchFamily="34" charset="-122"/>
                </a:rPr>
                <a:t>WSi  = 内存的大小</a:t>
              </a:r>
            </a:p>
          </p:txBody>
        </p:sp>
        <p:pic>
          <p:nvPicPr>
            <p:cNvPr id="13342" name="图片 13" descr="小点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4734" y="1929283"/>
              <a:ext cx="151066" cy="148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Freeform 10"/>
          <p:cNvSpPr>
            <a:spLocks/>
          </p:cNvSpPr>
          <p:nvPr/>
        </p:nvSpPr>
        <p:spPr bwMode="auto">
          <a:xfrm>
            <a:off x="3446463" y="3706813"/>
            <a:ext cx="3416300" cy="1257300"/>
          </a:xfrm>
          <a:custGeom>
            <a:avLst/>
            <a:gdLst>
              <a:gd name="T0" fmla="*/ 2147483646 w 1929"/>
              <a:gd name="T1" fmla="*/ 2147483646 h 881"/>
              <a:gd name="T2" fmla="*/ 2147483646 w 1929"/>
              <a:gd name="T3" fmla="*/ 2147483646 h 881"/>
              <a:gd name="T4" fmla="*/ 2147483646 w 1929"/>
              <a:gd name="T5" fmla="*/ 2147483646 h 881"/>
              <a:gd name="T6" fmla="*/ 2147483646 w 1929"/>
              <a:gd name="T7" fmla="*/ 2147483646 h 881"/>
              <a:gd name="T8" fmla="*/ 2147483646 w 1929"/>
              <a:gd name="T9" fmla="*/ 2147483646 h 881"/>
              <a:gd name="T10" fmla="*/ 2147483646 w 1929"/>
              <a:gd name="T11" fmla="*/ 2147483646 h 881"/>
              <a:gd name="T12" fmla="*/ 2147483646 w 1929"/>
              <a:gd name="T13" fmla="*/ 2147483646 h 881"/>
              <a:gd name="T14" fmla="*/ 2147483646 w 1929"/>
              <a:gd name="T15" fmla="*/ 2147483646 h 881"/>
              <a:gd name="T16" fmla="*/ 2147483646 w 1929"/>
              <a:gd name="T17" fmla="*/ 2147483646 h 881"/>
              <a:gd name="T18" fmla="*/ 2147483646 w 1929"/>
              <a:gd name="T19" fmla="*/ 2147483646 h 881"/>
              <a:gd name="T20" fmla="*/ 2147483646 w 1929"/>
              <a:gd name="T21" fmla="*/ 2147483646 h 881"/>
              <a:gd name="T22" fmla="*/ 2147483646 w 1929"/>
              <a:gd name="T23" fmla="*/ 2147483646 h 881"/>
              <a:gd name="T24" fmla="*/ 2147483646 w 1929"/>
              <a:gd name="T25" fmla="*/ 2147483646 h 881"/>
              <a:gd name="T26" fmla="*/ 2147483646 w 1929"/>
              <a:gd name="T27" fmla="*/ 2147483646 h 881"/>
              <a:gd name="T28" fmla="*/ 2147483646 w 1929"/>
              <a:gd name="T29" fmla="*/ 2147483646 h 881"/>
              <a:gd name="T30" fmla="*/ 2147483646 w 1929"/>
              <a:gd name="T31" fmla="*/ 2147483646 h 881"/>
              <a:gd name="T32" fmla="*/ 2147483646 w 1929"/>
              <a:gd name="T33" fmla="*/ 2147483646 h 881"/>
              <a:gd name="T34" fmla="*/ 2147483646 w 1929"/>
              <a:gd name="T35" fmla="*/ 2147483646 h 881"/>
              <a:gd name="T36" fmla="*/ 2147483646 w 1929"/>
              <a:gd name="T37" fmla="*/ 2147483646 h 881"/>
              <a:gd name="T38" fmla="*/ 2147483646 w 1929"/>
              <a:gd name="T39" fmla="*/ 2147483646 h 881"/>
              <a:gd name="T40" fmla="*/ 2147483646 w 1929"/>
              <a:gd name="T41" fmla="*/ 0 h 881"/>
              <a:gd name="T42" fmla="*/ 2147483646 w 1929"/>
              <a:gd name="T43" fmla="*/ 2147483646 h 881"/>
              <a:gd name="T44" fmla="*/ 2147483646 w 1929"/>
              <a:gd name="T45" fmla="*/ 2147483646 h 881"/>
              <a:gd name="T46" fmla="*/ 2147483646 w 1929"/>
              <a:gd name="T47" fmla="*/ 2147483646 h 881"/>
              <a:gd name="T48" fmla="*/ 2147483646 w 1929"/>
              <a:gd name="T49" fmla="*/ 2147483646 h 881"/>
              <a:gd name="T50" fmla="*/ 2147483646 w 1929"/>
              <a:gd name="T51" fmla="*/ 2147483646 h 881"/>
              <a:gd name="T52" fmla="*/ 2147483646 w 1929"/>
              <a:gd name="T53" fmla="*/ 2147483646 h 881"/>
              <a:gd name="T54" fmla="*/ 2147483646 w 1929"/>
              <a:gd name="T55" fmla="*/ 2147483646 h 881"/>
              <a:gd name="T56" fmla="*/ 2147483646 w 1929"/>
              <a:gd name="T57" fmla="*/ 2147483646 h 881"/>
              <a:gd name="T58" fmla="*/ 2147483646 w 1929"/>
              <a:gd name="T59" fmla="*/ 2147483646 h 881"/>
              <a:gd name="T60" fmla="*/ 2147483646 w 1929"/>
              <a:gd name="T61" fmla="*/ 2147483646 h 881"/>
              <a:gd name="T62" fmla="*/ 2147483646 w 1929"/>
              <a:gd name="T63" fmla="*/ 2147483646 h 881"/>
              <a:gd name="T64" fmla="*/ 2147483646 w 1929"/>
              <a:gd name="T65" fmla="*/ 2147483646 h 881"/>
              <a:gd name="T66" fmla="*/ 2147483646 w 1929"/>
              <a:gd name="T67" fmla="*/ 2147483646 h 881"/>
              <a:gd name="T68" fmla="*/ 2147483646 w 1929"/>
              <a:gd name="T69" fmla="*/ 2147483646 h 881"/>
              <a:gd name="T70" fmla="*/ 2147483646 w 1929"/>
              <a:gd name="T71" fmla="*/ 2147483646 h 881"/>
              <a:gd name="T72" fmla="*/ 2147483646 w 1929"/>
              <a:gd name="T73" fmla="*/ 2147483646 h 881"/>
              <a:gd name="T74" fmla="*/ 2147483646 w 1929"/>
              <a:gd name="T75" fmla="*/ 2147483646 h 881"/>
              <a:gd name="T76" fmla="*/ 2147483646 w 1929"/>
              <a:gd name="T77" fmla="*/ 2147483646 h 881"/>
              <a:gd name="T78" fmla="*/ 2147483646 w 1929"/>
              <a:gd name="T79" fmla="*/ 2147483646 h 881"/>
              <a:gd name="T80" fmla="*/ 2147483646 w 1929"/>
              <a:gd name="T81" fmla="*/ 2147483646 h 881"/>
              <a:gd name="T82" fmla="*/ 2147483646 w 1929"/>
              <a:gd name="T83" fmla="*/ 2147483646 h 881"/>
              <a:gd name="T84" fmla="*/ 2147483646 w 1929"/>
              <a:gd name="T85" fmla="*/ 2147483646 h 881"/>
              <a:gd name="T86" fmla="*/ 2147483646 w 1929"/>
              <a:gd name="T87" fmla="*/ 2147483646 h 881"/>
              <a:gd name="T88" fmla="*/ 2147483646 w 1929"/>
              <a:gd name="T89" fmla="*/ 2147483646 h 881"/>
              <a:gd name="T90" fmla="*/ 2147483646 w 1929"/>
              <a:gd name="T91" fmla="*/ 2147483646 h 881"/>
              <a:gd name="T92" fmla="*/ 2147483646 w 1929"/>
              <a:gd name="T93" fmla="*/ 2147483646 h 881"/>
              <a:gd name="T94" fmla="*/ 0 w 1929"/>
              <a:gd name="T95" fmla="*/ 2147483646 h 88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29"/>
              <a:gd name="T145" fmla="*/ 0 h 881"/>
              <a:gd name="T146" fmla="*/ 1929 w 1929"/>
              <a:gd name="T147" fmla="*/ 881 h 88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29" h="881">
                <a:moveTo>
                  <a:pt x="0" y="870"/>
                </a:moveTo>
                <a:lnTo>
                  <a:pt x="8" y="849"/>
                </a:lnTo>
                <a:lnTo>
                  <a:pt x="24" y="839"/>
                </a:lnTo>
                <a:lnTo>
                  <a:pt x="32" y="818"/>
                </a:lnTo>
                <a:lnTo>
                  <a:pt x="48" y="808"/>
                </a:lnTo>
                <a:lnTo>
                  <a:pt x="56" y="787"/>
                </a:lnTo>
                <a:lnTo>
                  <a:pt x="64" y="766"/>
                </a:lnTo>
                <a:lnTo>
                  <a:pt x="80" y="745"/>
                </a:lnTo>
                <a:lnTo>
                  <a:pt x="88" y="725"/>
                </a:lnTo>
                <a:lnTo>
                  <a:pt x="120" y="683"/>
                </a:lnTo>
                <a:lnTo>
                  <a:pt x="128" y="663"/>
                </a:lnTo>
                <a:lnTo>
                  <a:pt x="144" y="652"/>
                </a:lnTo>
                <a:lnTo>
                  <a:pt x="160" y="642"/>
                </a:lnTo>
                <a:lnTo>
                  <a:pt x="168" y="621"/>
                </a:lnTo>
                <a:lnTo>
                  <a:pt x="184" y="600"/>
                </a:lnTo>
                <a:lnTo>
                  <a:pt x="200" y="590"/>
                </a:lnTo>
                <a:lnTo>
                  <a:pt x="216" y="569"/>
                </a:lnTo>
                <a:lnTo>
                  <a:pt x="232" y="559"/>
                </a:lnTo>
                <a:lnTo>
                  <a:pt x="240" y="538"/>
                </a:lnTo>
                <a:lnTo>
                  <a:pt x="256" y="528"/>
                </a:lnTo>
                <a:lnTo>
                  <a:pt x="264" y="507"/>
                </a:lnTo>
                <a:lnTo>
                  <a:pt x="280" y="497"/>
                </a:lnTo>
                <a:lnTo>
                  <a:pt x="288" y="476"/>
                </a:lnTo>
                <a:lnTo>
                  <a:pt x="304" y="456"/>
                </a:lnTo>
                <a:lnTo>
                  <a:pt x="320" y="445"/>
                </a:lnTo>
                <a:lnTo>
                  <a:pt x="336" y="424"/>
                </a:lnTo>
                <a:lnTo>
                  <a:pt x="344" y="404"/>
                </a:lnTo>
                <a:lnTo>
                  <a:pt x="360" y="393"/>
                </a:lnTo>
                <a:lnTo>
                  <a:pt x="376" y="383"/>
                </a:lnTo>
                <a:lnTo>
                  <a:pt x="384" y="362"/>
                </a:lnTo>
                <a:lnTo>
                  <a:pt x="400" y="342"/>
                </a:lnTo>
                <a:lnTo>
                  <a:pt x="408" y="321"/>
                </a:lnTo>
                <a:lnTo>
                  <a:pt x="424" y="311"/>
                </a:lnTo>
                <a:lnTo>
                  <a:pt x="440" y="290"/>
                </a:lnTo>
                <a:lnTo>
                  <a:pt x="456" y="280"/>
                </a:lnTo>
                <a:lnTo>
                  <a:pt x="464" y="259"/>
                </a:lnTo>
                <a:lnTo>
                  <a:pt x="472" y="238"/>
                </a:lnTo>
                <a:lnTo>
                  <a:pt x="488" y="228"/>
                </a:lnTo>
                <a:lnTo>
                  <a:pt x="496" y="207"/>
                </a:lnTo>
                <a:lnTo>
                  <a:pt x="512" y="197"/>
                </a:lnTo>
                <a:lnTo>
                  <a:pt x="520" y="176"/>
                </a:lnTo>
                <a:lnTo>
                  <a:pt x="536" y="155"/>
                </a:lnTo>
                <a:lnTo>
                  <a:pt x="552" y="145"/>
                </a:lnTo>
                <a:lnTo>
                  <a:pt x="568" y="135"/>
                </a:lnTo>
                <a:lnTo>
                  <a:pt x="584" y="124"/>
                </a:lnTo>
                <a:lnTo>
                  <a:pt x="600" y="114"/>
                </a:lnTo>
                <a:lnTo>
                  <a:pt x="616" y="104"/>
                </a:lnTo>
                <a:lnTo>
                  <a:pt x="632" y="93"/>
                </a:lnTo>
                <a:lnTo>
                  <a:pt x="648" y="83"/>
                </a:lnTo>
                <a:lnTo>
                  <a:pt x="664" y="72"/>
                </a:lnTo>
                <a:lnTo>
                  <a:pt x="680" y="62"/>
                </a:lnTo>
                <a:lnTo>
                  <a:pt x="696" y="52"/>
                </a:lnTo>
                <a:lnTo>
                  <a:pt x="712" y="52"/>
                </a:lnTo>
                <a:lnTo>
                  <a:pt x="728" y="41"/>
                </a:lnTo>
                <a:lnTo>
                  <a:pt x="744" y="41"/>
                </a:lnTo>
                <a:lnTo>
                  <a:pt x="760" y="31"/>
                </a:lnTo>
                <a:lnTo>
                  <a:pt x="776" y="21"/>
                </a:lnTo>
                <a:lnTo>
                  <a:pt x="792" y="21"/>
                </a:lnTo>
                <a:lnTo>
                  <a:pt x="808" y="10"/>
                </a:lnTo>
                <a:lnTo>
                  <a:pt x="824" y="10"/>
                </a:lnTo>
                <a:lnTo>
                  <a:pt x="840" y="10"/>
                </a:lnTo>
                <a:lnTo>
                  <a:pt x="856" y="0"/>
                </a:lnTo>
                <a:lnTo>
                  <a:pt x="872" y="0"/>
                </a:lnTo>
                <a:lnTo>
                  <a:pt x="888" y="0"/>
                </a:lnTo>
                <a:lnTo>
                  <a:pt x="904" y="10"/>
                </a:lnTo>
                <a:lnTo>
                  <a:pt x="920" y="10"/>
                </a:lnTo>
                <a:lnTo>
                  <a:pt x="936" y="21"/>
                </a:lnTo>
                <a:lnTo>
                  <a:pt x="952" y="21"/>
                </a:lnTo>
                <a:lnTo>
                  <a:pt x="968" y="21"/>
                </a:lnTo>
                <a:lnTo>
                  <a:pt x="984" y="31"/>
                </a:lnTo>
                <a:lnTo>
                  <a:pt x="1000" y="31"/>
                </a:lnTo>
                <a:lnTo>
                  <a:pt x="1016" y="41"/>
                </a:lnTo>
                <a:lnTo>
                  <a:pt x="1032" y="52"/>
                </a:lnTo>
                <a:lnTo>
                  <a:pt x="1048" y="62"/>
                </a:lnTo>
                <a:lnTo>
                  <a:pt x="1064" y="72"/>
                </a:lnTo>
                <a:lnTo>
                  <a:pt x="1080" y="93"/>
                </a:lnTo>
                <a:lnTo>
                  <a:pt x="1096" y="104"/>
                </a:lnTo>
                <a:lnTo>
                  <a:pt x="1104" y="124"/>
                </a:lnTo>
                <a:lnTo>
                  <a:pt x="1120" y="135"/>
                </a:lnTo>
                <a:lnTo>
                  <a:pt x="1128" y="155"/>
                </a:lnTo>
                <a:lnTo>
                  <a:pt x="1136" y="176"/>
                </a:lnTo>
                <a:lnTo>
                  <a:pt x="1136" y="197"/>
                </a:lnTo>
                <a:lnTo>
                  <a:pt x="1144" y="217"/>
                </a:lnTo>
                <a:lnTo>
                  <a:pt x="1152" y="238"/>
                </a:lnTo>
                <a:lnTo>
                  <a:pt x="1152" y="259"/>
                </a:lnTo>
                <a:lnTo>
                  <a:pt x="1160" y="280"/>
                </a:lnTo>
                <a:lnTo>
                  <a:pt x="1160" y="300"/>
                </a:lnTo>
                <a:lnTo>
                  <a:pt x="1160" y="321"/>
                </a:lnTo>
                <a:lnTo>
                  <a:pt x="1160" y="342"/>
                </a:lnTo>
                <a:lnTo>
                  <a:pt x="1160" y="362"/>
                </a:lnTo>
                <a:lnTo>
                  <a:pt x="1168" y="435"/>
                </a:lnTo>
                <a:lnTo>
                  <a:pt x="1168" y="456"/>
                </a:lnTo>
                <a:lnTo>
                  <a:pt x="1176" y="476"/>
                </a:lnTo>
                <a:lnTo>
                  <a:pt x="1184" y="497"/>
                </a:lnTo>
                <a:lnTo>
                  <a:pt x="1192" y="518"/>
                </a:lnTo>
                <a:lnTo>
                  <a:pt x="1200" y="538"/>
                </a:lnTo>
                <a:lnTo>
                  <a:pt x="1216" y="559"/>
                </a:lnTo>
                <a:lnTo>
                  <a:pt x="1224" y="580"/>
                </a:lnTo>
                <a:lnTo>
                  <a:pt x="1240" y="590"/>
                </a:lnTo>
                <a:lnTo>
                  <a:pt x="1256" y="600"/>
                </a:lnTo>
                <a:lnTo>
                  <a:pt x="1264" y="621"/>
                </a:lnTo>
                <a:lnTo>
                  <a:pt x="1280" y="621"/>
                </a:lnTo>
                <a:lnTo>
                  <a:pt x="1288" y="642"/>
                </a:lnTo>
                <a:lnTo>
                  <a:pt x="1304" y="642"/>
                </a:lnTo>
                <a:lnTo>
                  <a:pt x="1312" y="663"/>
                </a:lnTo>
                <a:lnTo>
                  <a:pt x="1328" y="663"/>
                </a:lnTo>
                <a:lnTo>
                  <a:pt x="1344" y="673"/>
                </a:lnTo>
                <a:lnTo>
                  <a:pt x="1360" y="683"/>
                </a:lnTo>
                <a:lnTo>
                  <a:pt x="1376" y="683"/>
                </a:lnTo>
                <a:lnTo>
                  <a:pt x="1392" y="694"/>
                </a:lnTo>
                <a:lnTo>
                  <a:pt x="1416" y="704"/>
                </a:lnTo>
                <a:lnTo>
                  <a:pt x="1432" y="704"/>
                </a:lnTo>
                <a:lnTo>
                  <a:pt x="1448" y="714"/>
                </a:lnTo>
                <a:lnTo>
                  <a:pt x="1464" y="714"/>
                </a:lnTo>
                <a:lnTo>
                  <a:pt x="1480" y="725"/>
                </a:lnTo>
                <a:lnTo>
                  <a:pt x="1496" y="735"/>
                </a:lnTo>
                <a:lnTo>
                  <a:pt x="1512" y="735"/>
                </a:lnTo>
                <a:lnTo>
                  <a:pt x="1528" y="745"/>
                </a:lnTo>
                <a:lnTo>
                  <a:pt x="1544" y="745"/>
                </a:lnTo>
                <a:lnTo>
                  <a:pt x="1560" y="756"/>
                </a:lnTo>
                <a:lnTo>
                  <a:pt x="1576" y="756"/>
                </a:lnTo>
                <a:lnTo>
                  <a:pt x="1592" y="766"/>
                </a:lnTo>
                <a:lnTo>
                  <a:pt x="1608" y="766"/>
                </a:lnTo>
                <a:lnTo>
                  <a:pt x="1624" y="776"/>
                </a:lnTo>
                <a:lnTo>
                  <a:pt x="1640" y="776"/>
                </a:lnTo>
                <a:lnTo>
                  <a:pt x="1656" y="787"/>
                </a:lnTo>
                <a:lnTo>
                  <a:pt x="1672" y="787"/>
                </a:lnTo>
                <a:lnTo>
                  <a:pt x="1688" y="797"/>
                </a:lnTo>
                <a:lnTo>
                  <a:pt x="1704" y="797"/>
                </a:lnTo>
                <a:lnTo>
                  <a:pt x="1720" y="808"/>
                </a:lnTo>
                <a:lnTo>
                  <a:pt x="1736" y="818"/>
                </a:lnTo>
                <a:lnTo>
                  <a:pt x="1752" y="818"/>
                </a:lnTo>
                <a:lnTo>
                  <a:pt x="1768" y="828"/>
                </a:lnTo>
                <a:lnTo>
                  <a:pt x="1784" y="828"/>
                </a:lnTo>
                <a:lnTo>
                  <a:pt x="1800" y="828"/>
                </a:lnTo>
                <a:lnTo>
                  <a:pt x="1816" y="839"/>
                </a:lnTo>
                <a:lnTo>
                  <a:pt x="1832" y="849"/>
                </a:lnTo>
                <a:lnTo>
                  <a:pt x="1848" y="849"/>
                </a:lnTo>
                <a:lnTo>
                  <a:pt x="1864" y="859"/>
                </a:lnTo>
                <a:lnTo>
                  <a:pt x="1880" y="859"/>
                </a:lnTo>
                <a:lnTo>
                  <a:pt x="1896" y="870"/>
                </a:lnTo>
                <a:lnTo>
                  <a:pt x="1912" y="870"/>
                </a:lnTo>
                <a:lnTo>
                  <a:pt x="1928" y="880"/>
                </a:lnTo>
                <a:lnTo>
                  <a:pt x="0" y="870"/>
                </a:lnTo>
              </a:path>
            </a:pathLst>
          </a:custGeom>
          <a:noFill/>
          <a:ln w="28575" cap="rnd">
            <a:solidFill>
              <a:srgbClr val="0E4DC8"/>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 name="Line 11"/>
          <p:cNvSpPr>
            <a:spLocks noChangeShapeType="1"/>
          </p:cNvSpPr>
          <p:nvPr/>
        </p:nvSpPr>
        <p:spPr bwMode="auto">
          <a:xfrm>
            <a:off x="3463925" y="3489325"/>
            <a:ext cx="3678238" cy="0"/>
          </a:xfrm>
          <a:prstGeom prst="line">
            <a:avLst/>
          </a:prstGeom>
          <a:noFill/>
          <a:ln w="28575">
            <a:solidFill>
              <a:srgbClr val="B5006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 name="组合 3"/>
          <p:cNvGrpSpPr>
            <a:grpSpLocks/>
          </p:cNvGrpSpPr>
          <p:nvPr/>
        </p:nvGrpSpPr>
        <p:grpSpPr bwMode="auto">
          <a:xfrm>
            <a:off x="4568825" y="3729038"/>
            <a:ext cx="590550" cy="1573212"/>
            <a:chOff x="3537867" y="3308489"/>
            <a:chExt cx="591508" cy="1572881"/>
          </a:xfrm>
        </p:grpSpPr>
        <p:sp>
          <p:nvSpPr>
            <p:cNvPr id="13339" name="Line 14"/>
            <p:cNvSpPr>
              <a:spLocks noChangeShapeType="1"/>
            </p:cNvSpPr>
            <p:nvPr/>
          </p:nvSpPr>
          <p:spPr bwMode="auto">
            <a:xfrm flipV="1">
              <a:off x="3889715" y="3308489"/>
              <a:ext cx="0" cy="1244829"/>
            </a:xfrm>
            <a:prstGeom prst="line">
              <a:avLst/>
            </a:prstGeom>
            <a:noFill/>
            <a:ln w="19050">
              <a:solidFill>
                <a:srgbClr val="11576A"/>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40" name="Rectangle 15"/>
            <p:cNvSpPr>
              <a:spLocks noChangeArrowheads="1"/>
            </p:cNvSpPr>
            <p:nvPr/>
          </p:nvSpPr>
          <p:spPr bwMode="auto">
            <a:xfrm>
              <a:off x="3537867" y="4576158"/>
              <a:ext cx="591508"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400" b="1">
                  <a:solidFill>
                    <a:srgbClr val="11576A"/>
                  </a:solidFill>
                  <a:latin typeface="微软雅黑" panose="020B0503020204020204" pitchFamily="34" charset="-122"/>
                  <a:ea typeface="微软雅黑" panose="020B0503020204020204" pitchFamily="34" charset="-122"/>
                </a:rPr>
                <a:t>N</a:t>
              </a:r>
              <a:r>
                <a:rPr lang="en-US" altLang="zh-CN" sz="1400" b="1" baseline="-25000">
                  <a:solidFill>
                    <a:srgbClr val="11576A"/>
                  </a:solidFill>
                  <a:latin typeface="微软雅黑" panose="020B0503020204020204" pitchFamily="34" charset="-122"/>
                  <a:ea typeface="微软雅黑" panose="020B0503020204020204" pitchFamily="34" charset="-122"/>
                </a:rPr>
                <a:t>max</a:t>
              </a:r>
            </a:p>
          </p:txBody>
        </p:sp>
      </p:grpSp>
      <p:grpSp>
        <p:nvGrpSpPr>
          <p:cNvPr id="6" name="组合 5"/>
          <p:cNvGrpSpPr>
            <a:grpSpLocks/>
          </p:cNvGrpSpPr>
          <p:nvPr/>
        </p:nvGrpSpPr>
        <p:grpSpPr bwMode="auto">
          <a:xfrm>
            <a:off x="5154613" y="3489325"/>
            <a:ext cx="1162050" cy="1812925"/>
            <a:chOff x="4124548" y="3068660"/>
            <a:chExt cx="1161920" cy="1812710"/>
          </a:xfrm>
        </p:grpSpPr>
        <p:sp>
          <p:nvSpPr>
            <p:cNvPr id="13337" name="Rectangle 16"/>
            <p:cNvSpPr>
              <a:spLocks noChangeArrowheads="1"/>
            </p:cNvSpPr>
            <p:nvPr/>
          </p:nvSpPr>
          <p:spPr bwMode="auto">
            <a:xfrm>
              <a:off x="4124548" y="4576158"/>
              <a:ext cx="1161920"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400" b="1">
                  <a:solidFill>
                    <a:srgbClr val="11576A"/>
                  </a:solidFill>
                  <a:latin typeface="微软雅黑" panose="020B0503020204020204" pitchFamily="34" charset="-122"/>
                  <a:ea typeface="微软雅黑" panose="020B0503020204020204" pitchFamily="34" charset="-122"/>
                </a:rPr>
                <a:t>N</a:t>
              </a:r>
              <a:r>
                <a:rPr lang="en-US" altLang="zh-CN" sz="1400" b="1" baseline="-25000">
                  <a:solidFill>
                    <a:srgbClr val="11576A"/>
                  </a:solidFill>
                  <a:latin typeface="微软雅黑" panose="020B0503020204020204" pitchFamily="34" charset="-122"/>
                  <a:ea typeface="微软雅黑" panose="020B0503020204020204" pitchFamily="34" charset="-122"/>
                </a:rPr>
                <a:t>I/O-BALANCE</a:t>
              </a:r>
            </a:p>
          </p:txBody>
        </p:sp>
        <p:sp>
          <p:nvSpPr>
            <p:cNvPr id="13338" name="Line 17"/>
            <p:cNvSpPr>
              <a:spLocks noChangeShapeType="1"/>
            </p:cNvSpPr>
            <p:nvPr/>
          </p:nvSpPr>
          <p:spPr bwMode="auto">
            <a:xfrm flipV="1">
              <a:off x="4451646" y="3068660"/>
              <a:ext cx="0" cy="1484659"/>
            </a:xfrm>
            <a:prstGeom prst="line">
              <a:avLst/>
            </a:prstGeom>
            <a:noFill/>
            <a:ln w="19050">
              <a:solidFill>
                <a:srgbClr val="11576A"/>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3" name="Freeform 18"/>
          <p:cNvSpPr>
            <a:spLocks/>
          </p:cNvSpPr>
          <p:nvPr/>
        </p:nvSpPr>
        <p:spPr bwMode="auto">
          <a:xfrm>
            <a:off x="5205413" y="3238500"/>
            <a:ext cx="1784350" cy="1736725"/>
          </a:xfrm>
          <a:custGeom>
            <a:avLst/>
            <a:gdLst>
              <a:gd name="T0" fmla="*/ 2147483646 w 1161"/>
              <a:gd name="T1" fmla="*/ 2147483646 h 1177"/>
              <a:gd name="T2" fmla="*/ 2147483646 w 1161"/>
              <a:gd name="T3" fmla="*/ 2147483646 h 1177"/>
              <a:gd name="T4" fmla="*/ 2147483646 w 1161"/>
              <a:gd name="T5" fmla="*/ 2147483646 h 1177"/>
              <a:gd name="T6" fmla="*/ 2147483646 w 1161"/>
              <a:gd name="T7" fmla="*/ 2147483646 h 1177"/>
              <a:gd name="T8" fmla="*/ 2147483646 w 1161"/>
              <a:gd name="T9" fmla="*/ 2147483646 h 1177"/>
              <a:gd name="T10" fmla="*/ 2147483646 w 1161"/>
              <a:gd name="T11" fmla="*/ 2147483646 h 1177"/>
              <a:gd name="T12" fmla="*/ 2147483646 w 1161"/>
              <a:gd name="T13" fmla="*/ 2147483646 h 1177"/>
              <a:gd name="T14" fmla="*/ 2147483646 w 1161"/>
              <a:gd name="T15" fmla="*/ 2147483646 h 1177"/>
              <a:gd name="T16" fmla="*/ 2147483646 w 1161"/>
              <a:gd name="T17" fmla="*/ 2147483646 h 1177"/>
              <a:gd name="T18" fmla="*/ 2147483646 w 1161"/>
              <a:gd name="T19" fmla="*/ 2147483646 h 1177"/>
              <a:gd name="T20" fmla="*/ 2147483646 w 1161"/>
              <a:gd name="T21" fmla="*/ 2147483646 h 1177"/>
              <a:gd name="T22" fmla="*/ 2147483646 w 1161"/>
              <a:gd name="T23" fmla="*/ 2147483646 h 1177"/>
              <a:gd name="T24" fmla="*/ 2147483646 w 1161"/>
              <a:gd name="T25" fmla="*/ 2147483646 h 1177"/>
              <a:gd name="T26" fmla="*/ 2147483646 w 1161"/>
              <a:gd name="T27" fmla="*/ 2147483646 h 1177"/>
              <a:gd name="T28" fmla="*/ 2147483646 w 1161"/>
              <a:gd name="T29" fmla="*/ 2147483646 h 1177"/>
              <a:gd name="T30" fmla="*/ 2147483646 w 1161"/>
              <a:gd name="T31" fmla="*/ 2147483646 h 1177"/>
              <a:gd name="T32" fmla="*/ 2147483646 w 1161"/>
              <a:gd name="T33" fmla="*/ 2147483646 h 1177"/>
              <a:gd name="T34" fmla="*/ 2147483646 w 1161"/>
              <a:gd name="T35" fmla="*/ 2147483646 h 1177"/>
              <a:gd name="T36" fmla="*/ 2147483646 w 1161"/>
              <a:gd name="T37" fmla="*/ 2147483646 h 1177"/>
              <a:gd name="T38" fmla="*/ 2147483646 w 1161"/>
              <a:gd name="T39" fmla="*/ 2147483646 h 1177"/>
              <a:gd name="T40" fmla="*/ 2147483646 w 1161"/>
              <a:gd name="T41" fmla="*/ 2147483646 h 1177"/>
              <a:gd name="T42" fmla="*/ 2147483646 w 1161"/>
              <a:gd name="T43" fmla="*/ 2147483646 h 1177"/>
              <a:gd name="T44" fmla="*/ 2147483646 w 1161"/>
              <a:gd name="T45" fmla="*/ 2147483646 h 1177"/>
              <a:gd name="T46" fmla="*/ 2147483646 w 1161"/>
              <a:gd name="T47" fmla="*/ 2147483646 h 1177"/>
              <a:gd name="T48" fmla="*/ 2147483646 w 1161"/>
              <a:gd name="T49" fmla="*/ 2147483646 h 1177"/>
              <a:gd name="T50" fmla="*/ 2147483646 w 1161"/>
              <a:gd name="T51" fmla="*/ 2147483646 h 1177"/>
              <a:gd name="T52" fmla="*/ 2147483646 w 1161"/>
              <a:gd name="T53" fmla="*/ 2147483646 h 1177"/>
              <a:gd name="T54" fmla="*/ 2147483646 w 1161"/>
              <a:gd name="T55" fmla="*/ 2147483646 h 1177"/>
              <a:gd name="T56" fmla="*/ 2147483646 w 1161"/>
              <a:gd name="T57" fmla="*/ 2147483646 h 1177"/>
              <a:gd name="T58" fmla="*/ 2147483646 w 1161"/>
              <a:gd name="T59" fmla="*/ 2147483646 h 1177"/>
              <a:gd name="T60" fmla="*/ 2147483646 w 1161"/>
              <a:gd name="T61" fmla="*/ 2147483646 h 1177"/>
              <a:gd name="T62" fmla="*/ 2147483646 w 1161"/>
              <a:gd name="T63" fmla="*/ 2147483646 h 1177"/>
              <a:gd name="T64" fmla="*/ 2147483646 w 1161"/>
              <a:gd name="T65" fmla="*/ 2147483646 h 1177"/>
              <a:gd name="T66" fmla="*/ 2147483646 w 1161"/>
              <a:gd name="T67" fmla="*/ 2147483646 h 1177"/>
              <a:gd name="T68" fmla="*/ 2147483646 w 1161"/>
              <a:gd name="T69" fmla="*/ 2147483646 h 1177"/>
              <a:gd name="T70" fmla="*/ 2147483646 w 1161"/>
              <a:gd name="T71" fmla="*/ 2147483646 h 1177"/>
              <a:gd name="T72" fmla="*/ 2147483646 w 1161"/>
              <a:gd name="T73" fmla="*/ 2147483646 h 1177"/>
              <a:gd name="T74" fmla="*/ 2147483646 w 1161"/>
              <a:gd name="T75" fmla="*/ 2147483646 h 1177"/>
              <a:gd name="T76" fmla="*/ 2147483646 w 1161"/>
              <a:gd name="T77" fmla="*/ 2147483646 h 1177"/>
              <a:gd name="T78" fmla="*/ 2147483646 w 1161"/>
              <a:gd name="T79" fmla="*/ 2147483646 h 1177"/>
              <a:gd name="T80" fmla="*/ 2147483646 w 1161"/>
              <a:gd name="T81" fmla="*/ 2147483646 h 1177"/>
              <a:gd name="T82" fmla="*/ 2147483646 w 1161"/>
              <a:gd name="T83" fmla="*/ 2147483646 h 1177"/>
              <a:gd name="T84" fmla="*/ 2147483646 w 1161"/>
              <a:gd name="T85" fmla="*/ 2147483646 h 1177"/>
              <a:gd name="T86" fmla="*/ 2147483646 w 1161"/>
              <a:gd name="T87" fmla="*/ 2147483646 h 1177"/>
              <a:gd name="T88" fmla="*/ 2147483646 w 1161"/>
              <a:gd name="T89" fmla="*/ 2147483646 h 117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61"/>
              <a:gd name="T136" fmla="*/ 0 h 1177"/>
              <a:gd name="T137" fmla="*/ 1161 w 1161"/>
              <a:gd name="T138" fmla="*/ 1177 h 117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61" h="1177">
                <a:moveTo>
                  <a:pt x="0" y="0"/>
                </a:moveTo>
                <a:lnTo>
                  <a:pt x="8" y="16"/>
                </a:lnTo>
                <a:lnTo>
                  <a:pt x="16" y="32"/>
                </a:lnTo>
                <a:lnTo>
                  <a:pt x="24" y="48"/>
                </a:lnTo>
                <a:lnTo>
                  <a:pt x="40" y="56"/>
                </a:lnTo>
                <a:lnTo>
                  <a:pt x="48" y="72"/>
                </a:lnTo>
                <a:lnTo>
                  <a:pt x="64" y="80"/>
                </a:lnTo>
                <a:lnTo>
                  <a:pt x="80" y="96"/>
                </a:lnTo>
                <a:lnTo>
                  <a:pt x="96" y="104"/>
                </a:lnTo>
                <a:lnTo>
                  <a:pt x="112" y="112"/>
                </a:lnTo>
                <a:lnTo>
                  <a:pt x="128" y="120"/>
                </a:lnTo>
                <a:lnTo>
                  <a:pt x="144" y="128"/>
                </a:lnTo>
                <a:lnTo>
                  <a:pt x="160" y="136"/>
                </a:lnTo>
                <a:lnTo>
                  <a:pt x="168" y="152"/>
                </a:lnTo>
                <a:lnTo>
                  <a:pt x="184" y="160"/>
                </a:lnTo>
                <a:lnTo>
                  <a:pt x="192" y="176"/>
                </a:lnTo>
                <a:lnTo>
                  <a:pt x="208" y="184"/>
                </a:lnTo>
                <a:lnTo>
                  <a:pt x="216" y="200"/>
                </a:lnTo>
                <a:lnTo>
                  <a:pt x="232" y="208"/>
                </a:lnTo>
                <a:lnTo>
                  <a:pt x="248" y="216"/>
                </a:lnTo>
                <a:lnTo>
                  <a:pt x="264" y="224"/>
                </a:lnTo>
                <a:lnTo>
                  <a:pt x="280" y="240"/>
                </a:lnTo>
                <a:lnTo>
                  <a:pt x="296" y="248"/>
                </a:lnTo>
                <a:lnTo>
                  <a:pt x="304" y="264"/>
                </a:lnTo>
                <a:lnTo>
                  <a:pt x="352" y="312"/>
                </a:lnTo>
                <a:lnTo>
                  <a:pt x="368" y="328"/>
                </a:lnTo>
                <a:lnTo>
                  <a:pt x="376" y="344"/>
                </a:lnTo>
                <a:lnTo>
                  <a:pt x="392" y="360"/>
                </a:lnTo>
                <a:lnTo>
                  <a:pt x="408" y="368"/>
                </a:lnTo>
                <a:lnTo>
                  <a:pt x="408" y="384"/>
                </a:lnTo>
                <a:lnTo>
                  <a:pt x="424" y="392"/>
                </a:lnTo>
                <a:lnTo>
                  <a:pt x="432" y="408"/>
                </a:lnTo>
                <a:lnTo>
                  <a:pt x="440" y="424"/>
                </a:lnTo>
                <a:lnTo>
                  <a:pt x="456" y="440"/>
                </a:lnTo>
                <a:lnTo>
                  <a:pt x="464" y="456"/>
                </a:lnTo>
                <a:lnTo>
                  <a:pt x="480" y="472"/>
                </a:lnTo>
                <a:lnTo>
                  <a:pt x="496" y="480"/>
                </a:lnTo>
                <a:lnTo>
                  <a:pt x="512" y="488"/>
                </a:lnTo>
                <a:lnTo>
                  <a:pt x="528" y="496"/>
                </a:lnTo>
                <a:lnTo>
                  <a:pt x="544" y="512"/>
                </a:lnTo>
                <a:lnTo>
                  <a:pt x="560" y="520"/>
                </a:lnTo>
                <a:lnTo>
                  <a:pt x="576" y="528"/>
                </a:lnTo>
                <a:lnTo>
                  <a:pt x="584" y="544"/>
                </a:lnTo>
                <a:lnTo>
                  <a:pt x="592" y="560"/>
                </a:lnTo>
                <a:lnTo>
                  <a:pt x="600" y="576"/>
                </a:lnTo>
                <a:lnTo>
                  <a:pt x="608" y="592"/>
                </a:lnTo>
                <a:lnTo>
                  <a:pt x="616" y="608"/>
                </a:lnTo>
                <a:lnTo>
                  <a:pt x="624" y="624"/>
                </a:lnTo>
                <a:lnTo>
                  <a:pt x="632" y="640"/>
                </a:lnTo>
                <a:lnTo>
                  <a:pt x="632" y="656"/>
                </a:lnTo>
                <a:lnTo>
                  <a:pt x="640" y="672"/>
                </a:lnTo>
                <a:lnTo>
                  <a:pt x="648" y="688"/>
                </a:lnTo>
                <a:lnTo>
                  <a:pt x="656" y="704"/>
                </a:lnTo>
                <a:lnTo>
                  <a:pt x="664" y="720"/>
                </a:lnTo>
                <a:lnTo>
                  <a:pt x="680" y="728"/>
                </a:lnTo>
                <a:lnTo>
                  <a:pt x="696" y="736"/>
                </a:lnTo>
                <a:lnTo>
                  <a:pt x="712" y="744"/>
                </a:lnTo>
                <a:lnTo>
                  <a:pt x="720" y="760"/>
                </a:lnTo>
                <a:lnTo>
                  <a:pt x="736" y="768"/>
                </a:lnTo>
                <a:lnTo>
                  <a:pt x="752" y="784"/>
                </a:lnTo>
                <a:lnTo>
                  <a:pt x="768" y="792"/>
                </a:lnTo>
                <a:lnTo>
                  <a:pt x="784" y="808"/>
                </a:lnTo>
                <a:lnTo>
                  <a:pt x="792" y="824"/>
                </a:lnTo>
                <a:lnTo>
                  <a:pt x="808" y="832"/>
                </a:lnTo>
                <a:lnTo>
                  <a:pt x="816" y="848"/>
                </a:lnTo>
                <a:lnTo>
                  <a:pt x="824" y="864"/>
                </a:lnTo>
                <a:lnTo>
                  <a:pt x="840" y="880"/>
                </a:lnTo>
                <a:lnTo>
                  <a:pt x="848" y="896"/>
                </a:lnTo>
                <a:lnTo>
                  <a:pt x="864" y="912"/>
                </a:lnTo>
                <a:lnTo>
                  <a:pt x="880" y="920"/>
                </a:lnTo>
                <a:lnTo>
                  <a:pt x="896" y="928"/>
                </a:lnTo>
                <a:lnTo>
                  <a:pt x="912" y="936"/>
                </a:lnTo>
                <a:lnTo>
                  <a:pt x="928" y="944"/>
                </a:lnTo>
                <a:lnTo>
                  <a:pt x="944" y="960"/>
                </a:lnTo>
                <a:lnTo>
                  <a:pt x="960" y="968"/>
                </a:lnTo>
                <a:lnTo>
                  <a:pt x="976" y="992"/>
                </a:lnTo>
                <a:lnTo>
                  <a:pt x="992" y="992"/>
                </a:lnTo>
                <a:lnTo>
                  <a:pt x="1000" y="1008"/>
                </a:lnTo>
                <a:lnTo>
                  <a:pt x="1016" y="1016"/>
                </a:lnTo>
                <a:lnTo>
                  <a:pt x="1024" y="1032"/>
                </a:lnTo>
                <a:lnTo>
                  <a:pt x="1040" y="1048"/>
                </a:lnTo>
                <a:lnTo>
                  <a:pt x="1048" y="1064"/>
                </a:lnTo>
                <a:lnTo>
                  <a:pt x="1064" y="1072"/>
                </a:lnTo>
                <a:lnTo>
                  <a:pt x="1072" y="1088"/>
                </a:lnTo>
                <a:lnTo>
                  <a:pt x="1088" y="1104"/>
                </a:lnTo>
                <a:lnTo>
                  <a:pt x="1104" y="1112"/>
                </a:lnTo>
                <a:lnTo>
                  <a:pt x="1120" y="1120"/>
                </a:lnTo>
                <a:lnTo>
                  <a:pt x="1136" y="1136"/>
                </a:lnTo>
                <a:lnTo>
                  <a:pt x="1152" y="1144"/>
                </a:lnTo>
                <a:lnTo>
                  <a:pt x="1160" y="1160"/>
                </a:lnTo>
                <a:lnTo>
                  <a:pt x="1160" y="1176"/>
                </a:lnTo>
              </a:path>
            </a:pathLst>
          </a:custGeom>
          <a:noFill/>
          <a:ln w="28575" cap="rnd">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3" name="组合 2"/>
          <p:cNvGrpSpPr>
            <a:grpSpLocks/>
          </p:cNvGrpSpPr>
          <p:nvPr/>
        </p:nvGrpSpPr>
        <p:grpSpPr bwMode="auto">
          <a:xfrm>
            <a:off x="2595563" y="3284538"/>
            <a:ext cx="5040312" cy="2314575"/>
            <a:chOff x="1565512" y="2863092"/>
            <a:chExt cx="5039380" cy="2315115"/>
          </a:xfrm>
        </p:grpSpPr>
        <p:sp>
          <p:nvSpPr>
            <p:cNvPr id="13332" name="Line 9"/>
            <p:cNvSpPr>
              <a:spLocks noChangeShapeType="1"/>
            </p:cNvSpPr>
            <p:nvPr/>
          </p:nvSpPr>
          <p:spPr bwMode="auto">
            <a:xfrm>
              <a:off x="2405056" y="4541898"/>
              <a:ext cx="4199836" cy="0"/>
            </a:xfrm>
            <a:prstGeom prst="line">
              <a:avLst/>
            </a:prstGeom>
            <a:noFill/>
            <a:ln w="50800">
              <a:solidFill>
                <a:srgbClr val="11576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3" name="Line 5"/>
            <p:cNvSpPr>
              <a:spLocks noChangeShapeType="1"/>
            </p:cNvSpPr>
            <p:nvPr/>
          </p:nvSpPr>
          <p:spPr bwMode="auto">
            <a:xfrm>
              <a:off x="2416477" y="2863092"/>
              <a:ext cx="0" cy="1701647"/>
            </a:xfrm>
            <a:prstGeom prst="line">
              <a:avLst/>
            </a:prstGeom>
            <a:noFill/>
            <a:ln w="50800">
              <a:solidFill>
                <a:srgbClr val="0E4DC8"/>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4" name="Rectangle 6"/>
            <p:cNvSpPr>
              <a:spLocks noChangeArrowheads="1"/>
            </p:cNvSpPr>
            <p:nvPr/>
          </p:nvSpPr>
          <p:spPr bwMode="auto">
            <a:xfrm>
              <a:off x="1928794" y="2924477"/>
              <a:ext cx="495327"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600" b="1">
                  <a:solidFill>
                    <a:srgbClr val="11576A"/>
                  </a:solidFill>
                  <a:latin typeface="微软雅黑" panose="020B0503020204020204" pitchFamily="34" charset="-122"/>
                  <a:ea typeface="微软雅黑" panose="020B0503020204020204" pitchFamily="34" charset="-122"/>
                </a:rPr>
                <a:t>1.0</a:t>
              </a:r>
            </a:p>
          </p:txBody>
        </p:sp>
        <p:sp>
          <p:nvSpPr>
            <p:cNvPr id="13335" name="Rectangle 7"/>
            <p:cNvSpPr>
              <a:spLocks noChangeArrowheads="1"/>
            </p:cNvSpPr>
            <p:nvPr/>
          </p:nvSpPr>
          <p:spPr bwMode="auto">
            <a:xfrm>
              <a:off x="1565512" y="3216104"/>
              <a:ext cx="798294" cy="582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en-US" altLang="zh-CN" sz="1600" b="1">
                  <a:solidFill>
                    <a:srgbClr val="0E4DC8"/>
                  </a:solidFill>
                  <a:latin typeface="微软雅黑" panose="020B0503020204020204" pitchFamily="34" charset="-122"/>
                  <a:ea typeface="微软雅黑" panose="020B0503020204020204" pitchFamily="34" charset="-122"/>
                </a:rPr>
                <a:t>CPU</a:t>
              </a:r>
            </a:p>
            <a:p>
              <a:pPr algn="ctr"/>
              <a:r>
                <a:rPr lang="zh-CN" altLang="en-US" sz="1600" b="1">
                  <a:solidFill>
                    <a:srgbClr val="0E4DC8"/>
                  </a:solidFill>
                  <a:latin typeface="微软雅黑" panose="020B0503020204020204" pitchFamily="34" charset="-122"/>
                  <a:ea typeface="微软雅黑" panose="020B0503020204020204" pitchFamily="34" charset="-122"/>
                </a:rPr>
                <a:t>利用率</a:t>
              </a:r>
              <a:endParaRPr lang="en-US" altLang="zh-CN" sz="1600" b="1">
                <a:solidFill>
                  <a:srgbClr val="0E4DC8"/>
                </a:solidFill>
                <a:latin typeface="微软雅黑" panose="020B0503020204020204" pitchFamily="34" charset="-122"/>
                <a:ea typeface="微软雅黑" panose="020B0503020204020204" pitchFamily="34" charset="-122"/>
              </a:endParaRPr>
            </a:p>
          </p:txBody>
        </p:sp>
        <p:sp>
          <p:nvSpPr>
            <p:cNvPr id="13336" name="Rectangle 8"/>
            <p:cNvSpPr>
              <a:spLocks noChangeArrowheads="1"/>
            </p:cNvSpPr>
            <p:nvPr/>
          </p:nvSpPr>
          <p:spPr bwMode="auto">
            <a:xfrm>
              <a:off x="3832885" y="4889841"/>
              <a:ext cx="1202002" cy="28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80000"/>
                </a:lnSpc>
              </a:pPr>
              <a:r>
                <a:rPr lang="zh-CN" altLang="en-US" sz="1600" b="1">
                  <a:solidFill>
                    <a:srgbClr val="11576A"/>
                  </a:solidFill>
                  <a:latin typeface="微软雅黑" panose="020B0503020204020204" pitchFamily="34" charset="-122"/>
                  <a:ea typeface="微软雅黑" panose="020B0503020204020204" pitchFamily="34" charset="-122"/>
                </a:rPr>
                <a:t>并发进程数</a:t>
              </a:r>
              <a:endParaRPr lang="en-US" altLang="zh-CN" sz="1600" b="1">
                <a:solidFill>
                  <a:srgbClr val="11576A"/>
                </a:solidFill>
                <a:latin typeface="微软雅黑" panose="020B0503020204020204" pitchFamily="34" charset="-122"/>
                <a:ea typeface="微软雅黑" panose="020B0503020204020204" pitchFamily="34" charset="-122"/>
              </a:endParaRPr>
            </a:p>
          </p:txBody>
        </p:sp>
      </p:grpSp>
      <p:grpSp>
        <p:nvGrpSpPr>
          <p:cNvPr id="5" name="组合 4"/>
          <p:cNvGrpSpPr>
            <a:grpSpLocks/>
          </p:cNvGrpSpPr>
          <p:nvPr/>
        </p:nvGrpSpPr>
        <p:grpSpPr bwMode="auto">
          <a:xfrm>
            <a:off x="7140575" y="3284538"/>
            <a:ext cx="866775" cy="1701800"/>
            <a:chOff x="6109565" y="2863092"/>
            <a:chExt cx="866531" cy="1701647"/>
          </a:xfrm>
        </p:grpSpPr>
        <p:sp>
          <p:nvSpPr>
            <p:cNvPr id="13327" name="Line 19"/>
            <p:cNvSpPr>
              <a:spLocks noChangeShapeType="1"/>
            </p:cNvSpPr>
            <p:nvPr/>
          </p:nvSpPr>
          <p:spPr bwMode="auto">
            <a:xfrm>
              <a:off x="6139543" y="2863092"/>
              <a:ext cx="0" cy="1701647"/>
            </a:xfrm>
            <a:prstGeom prst="line">
              <a:avLst/>
            </a:prstGeom>
            <a:noFill/>
            <a:ln w="50800">
              <a:solidFill>
                <a:srgbClr val="00B05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328" name="Group 20"/>
            <p:cNvGrpSpPr>
              <a:grpSpLocks/>
            </p:cNvGrpSpPr>
            <p:nvPr/>
          </p:nvGrpSpPr>
          <p:grpSpPr bwMode="auto">
            <a:xfrm>
              <a:off x="6198077" y="3248569"/>
              <a:ext cx="778019" cy="582443"/>
              <a:chOff x="4553" y="1094"/>
              <a:chExt cx="545" cy="408"/>
            </a:xfrm>
          </p:grpSpPr>
          <p:sp>
            <p:nvSpPr>
              <p:cNvPr id="13330" name="Rectangle 21"/>
              <p:cNvSpPr>
                <a:spLocks noChangeArrowheads="1"/>
              </p:cNvSpPr>
              <p:nvPr/>
            </p:nvSpPr>
            <p:spPr bwMode="auto">
              <a:xfrm>
                <a:off x="4553" y="1094"/>
                <a:ext cx="545"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600" b="1">
                    <a:solidFill>
                      <a:srgbClr val="00B050"/>
                    </a:solidFill>
                    <a:latin typeface="微软雅黑" panose="020B0503020204020204" pitchFamily="34" charset="-122"/>
                    <a:ea typeface="微软雅黑" panose="020B0503020204020204" pitchFamily="34" charset="-122"/>
                  </a:rPr>
                  <a:t>MTBF</a:t>
                </a:r>
              </a:p>
              <a:p>
                <a:r>
                  <a:rPr lang="en-US" altLang="zh-CN" sz="1600" b="1">
                    <a:solidFill>
                      <a:srgbClr val="00B050"/>
                    </a:solidFill>
                    <a:latin typeface="微软雅黑" panose="020B0503020204020204" pitchFamily="34" charset="-122"/>
                    <a:ea typeface="微软雅黑" panose="020B0503020204020204" pitchFamily="34" charset="-122"/>
                  </a:rPr>
                  <a:t>PFST</a:t>
                </a:r>
              </a:p>
            </p:txBody>
          </p:sp>
          <p:sp>
            <p:nvSpPr>
              <p:cNvPr id="13331" name="Line 22"/>
              <p:cNvSpPr>
                <a:spLocks noChangeShapeType="1"/>
              </p:cNvSpPr>
              <p:nvPr/>
            </p:nvSpPr>
            <p:spPr bwMode="auto">
              <a:xfrm>
                <a:off x="4575" y="1288"/>
                <a:ext cx="448" cy="0"/>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329" name="Rectangle 23"/>
            <p:cNvSpPr>
              <a:spLocks noChangeArrowheads="1"/>
            </p:cNvSpPr>
            <p:nvPr/>
          </p:nvSpPr>
          <p:spPr bwMode="auto">
            <a:xfrm>
              <a:off x="6109565" y="2924477"/>
              <a:ext cx="495327"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600" b="1">
                  <a:solidFill>
                    <a:srgbClr val="11576A"/>
                  </a:solidFill>
                  <a:latin typeface="微软雅黑" panose="020B0503020204020204" pitchFamily="34" charset="-122"/>
                  <a:ea typeface="微软雅黑" panose="020B0503020204020204" pitchFamily="34" charset="-122"/>
                </a:rPr>
                <a:t>1.0</a:t>
              </a:r>
            </a:p>
          </p:txBody>
        </p:sp>
      </p:grpSp>
      <p:sp>
        <p:nvSpPr>
          <p:cNvPr id="35" name="TextBox 8"/>
          <p:cNvSpPr txBox="1">
            <a:spLocks noChangeArrowheads="1"/>
          </p:cNvSpPr>
          <p:nvPr/>
        </p:nvSpPr>
        <p:spPr bwMode="auto">
          <a:xfrm>
            <a:off x="971550" y="5075238"/>
            <a:ext cx="37560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42900" defTabSz="0">
              <a:defRPr>
                <a:solidFill>
                  <a:schemeClr val="tx1"/>
                </a:solidFill>
                <a:latin typeface="Verdana" panose="020B0604030504040204" pitchFamily="34" charset="0"/>
                <a:ea typeface="宋体" panose="02010600030101010101" pitchFamily="2" charset="-122"/>
              </a:defRPr>
            </a:lvl1pPr>
            <a:lvl2pPr marL="742950" indent="-285750" defTabSz="0">
              <a:defRPr>
                <a:solidFill>
                  <a:schemeClr val="tx1"/>
                </a:solidFill>
                <a:latin typeface="Verdana" panose="020B0604030504040204" pitchFamily="34" charset="0"/>
                <a:ea typeface="宋体" panose="02010600030101010101" pitchFamily="2" charset="-122"/>
              </a:defRPr>
            </a:lvl2pPr>
            <a:lvl3pPr marL="1143000" indent="-228600" defTabSz="0">
              <a:defRPr>
                <a:solidFill>
                  <a:schemeClr val="tx1"/>
                </a:solidFill>
                <a:latin typeface="Verdana" panose="020B0604030504040204" pitchFamily="34" charset="0"/>
                <a:ea typeface="宋体" panose="02010600030101010101" pitchFamily="2" charset="-122"/>
              </a:defRPr>
            </a:lvl3pPr>
            <a:lvl4pPr marL="1600200" indent="-228600" defTabSz="0">
              <a:defRPr>
                <a:solidFill>
                  <a:schemeClr val="tx1"/>
                </a:solidFill>
                <a:latin typeface="Verdana" panose="020B0604030504040204" pitchFamily="34" charset="0"/>
                <a:ea typeface="宋体" panose="02010600030101010101" pitchFamily="2" charset="-122"/>
              </a:defRPr>
            </a:lvl4pPr>
            <a:lvl5pPr marL="2057400" indent="-228600" defTabSz="0">
              <a:defRPr>
                <a:solidFill>
                  <a:schemeClr val="tx1"/>
                </a:solidFill>
                <a:latin typeface="Verdana" panose="020B0604030504040204" pitchFamily="34" charset="0"/>
                <a:ea typeface="宋体" panose="02010600030101010101" pitchFamily="2" charset="-122"/>
              </a:defRPr>
            </a:lvl5pPr>
            <a:lvl6pPr marL="2514600" indent="-228600" defTabSz="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spcBef>
                <a:spcPct val="20000"/>
              </a:spcBef>
              <a:buClr>
                <a:schemeClr val="folHlink"/>
              </a:buClr>
              <a:buSzPct val="75000"/>
            </a:pPr>
            <a:r>
              <a:rPr lang="en-US" altLang="zh-CN" sz="1400" b="1">
                <a:solidFill>
                  <a:srgbClr val="11576A"/>
                </a:solidFill>
                <a:latin typeface="微软雅黑" panose="020B0503020204020204" pitchFamily="34" charset="-122"/>
                <a:ea typeface="微软雅黑" panose="020B0503020204020204" pitchFamily="34" charset="-122"/>
              </a:rPr>
              <a:t>MPL-multiprogramming level</a:t>
            </a:r>
          </a:p>
        </p:txBody>
      </p:sp>
      <p:sp>
        <p:nvSpPr>
          <p:cNvPr id="36" name="TextBox 8"/>
          <p:cNvSpPr txBox="1">
            <a:spLocks noChangeArrowheads="1"/>
          </p:cNvSpPr>
          <p:nvPr/>
        </p:nvSpPr>
        <p:spPr bwMode="auto">
          <a:xfrm>
            <a:off x="971550" y="5383213"/>
            <a:ext cx="3756025"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42900" defTabSz="0">
              <a:defRPr>
                <a:solidFill>
                  <a:schemeClr val="tx1"/>
                </a:solidFill>
                <a:latin typeface="Verdana" panose="020B0604030504040204" pitchFamily="34" charset="0"/>
                <a:ea typeface="宋体" panose="02010600030101010101" pitchFamily="2" charset="-122"/>
              </a:defRPr>
            </a:lvl1pPr>
            <a:lvl2pPr marL="742950" indent="-285750" defTabSz="0">
              <a:defRPr>
                <a:solidFill>
                  <a:schemeClr val="tx1"/>
                </a:solidFill>
                <a:latin typeface="Verdana" panose="020B0604030504040204" pitchFamily="34" charset="0"/>
                <a:ea typeface="宋体" panose="02010600030101010101" pitchFamily="2" charset="-122"/>
              </a:defRPr>
            </a:lvl2pPr>
            <a:lvl3pPr marL="1143000" indent="-228600" defTabSz="0">
              <a:defRPr>
                <a:solidFill>
                  <a:schemeClr val="tx1"/>
                </a:solidFill>
                <a:latin typeface="Verdana" panose="020B0604030504040204" pitchFamily="34" charset="0"/>
                <a:ea typeface="宋体" panose="02010600030101010101" pitchFamily="2" charset="-122"/>
              </a:defRPr>
            </a:lvl3pPr>
            <a:lvl4pPr marL="1600200" indent="-228600" defTabSz="0">
              <a:defRPr>
                <a:solidFill>
                  <a:schemeClr val="tx1"/>
                </a:solidFill>
                <a:latin typeface="Verdana" panose="020B0604030504040204" pitchFamily="34" charset="0"/>
                <a:ea typeface="宋体" panose="02010600030101010101" pitchFamily="2" charset="-122"/>
              </a:defRPr>
            </a:lvl4pPr>
            <a:lvl5pPr marL="2057400" indent="-228600" defTabSz="0">
              <a:defRPr>
                <a:solidFill>
                  <a:schemeClr val="tx1"/>
                </a:solidFill>
                <a:latin typeface="Verdana" panose="020B0604030504040204" pitchFamily="34" charset="0"/>
                <a:ea typeface="宋体" panose="02010600030101010101" pitchFamily="2" charset="-122"/>
              </a:defRPr>
            </a:lvl5pPr>
            <a:lvl6pPr marL="2514600" indent="-228600" defTabSz="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spcBef>
                <a:spcPct val="20000"/>
              </a:spcBef>
              <a:buClr>
                <a:schemeClr val="folHlink"/>
              </a:buClr>
              <a:buSzPct val="75000"/>
            </a:pPr>
            <a:r>
              <a:rPr lang="zh-CN" altLang="en-US" sz="1400" b="1">
                <a:solidFill>
                  <a:srgbClr val="11576A"/>
                </a:solidFill>
                <a:latin typeface="微软雅黑" panose="020B0503020204020204" pitchFamily="34" charset="-122"/>
                <a:ea typeface="微软雅黑" panose="020B0503020204020204" pitchFamily="34" charset="-122"/>
              </a:rPr>
              <a:t>MTBF</a:t>
            </a:r>
            <a:r>
              <a:rPr lang="en-US" altLang="zh-CN" sz="1400" b="1">
                <a:solidFill>
                  <a:srgbClr val="11576A"/>
                </a:solidFill>
                <a:latin typeface="微软雅黑" panose="020B0503020204020204" pitchFamily="34" charset="-122"/>
                <a:ea typeface="微软雅黑" panose="020B0503020204020204" pitchFamily="34" charset="-122"/>
              </a:rPr>
              <a:t>-</a:t>
            </a:r>
            <a:r>
              <a:rPr lang="zh-CN" altLang="en-US" sz="1400" b="1">
                <a:solidFill>
                  <a:srgbClr val="11576A"/>
                </a:solidFill>
                <a:latin typeface="微软雅黑" panose="020B0503020204020204" pitchFamily="34" charset="-122"/>
                <a:ea typeface="微软雅黑" panose="020B0503020204020204" pitchFamily="34" charset="-122"/>
              </a:rPr>
              <a:t>mean time between page faults</a:t>
            </a:r>
            <a:endParaRPr lang="en-US" altLang="zh-CN" sz="1400" b="1">
              <a:solidFill>
                <a:srgbClr val="11576A"/>
              </a:solidFill>
              <a:latin typeface="微软雅黑" panose="020B0503020204020204" pitchFamily="34" charset="-122"/>
              <a:ea typeface="微软雅黑" panose="020B0503020204020204" pitchFamily="34" charset="-122"/>
            </a:endParaRPr>
          </a:p>
          <a:p>
            <a:pPr>
              <a:spcBef>
                <a:spcPct val="20000"/>
              </a:spcBef>
              <a:buClr>
                <a:schemeClr val="folHlink"/>
              </a:buClr>
              <a:buSzPct val="75000"/>
            </a:pPr>
            <a:r>
              <a:rPr lang="zh-CN" altLang="en-US" sz="1400" b="1">
                <a:solidFill>
                  <a:srgbClr val="11576A"/>
                </a:solidFill>
                <a:latin typeface="微软雅黑" panose="020B0503020204020204" pitchFamily="34" charset="-122"/>
                <a:ea typeface="微软雅黑" panose="020B0503020204020204" pitchFamily="34" charset="-122"/>
              </a:rPr>
              <a:t>PFST</a:t>
            </a:r>
            <a:r>
              <a:rPr lang="en-US" altLang="zh-CN" sz="1400" b="1">
                <a:solidFill>
                  <a:srgbClr val="11576A"/>
                </a:solidFill>
                <a:latin typeface="微软雅黑" panose="020B0503020204020204" pitchFamily="34" charset="-122"/>
                <a:ea typeface="微软雅黑" panose="020B0503020204020204" pitchFamily="34" charset="-122"/>
              </a:rPr>
              <a:t>-</a:t>
            </a:r>
            <a:r>
              <a:rPr lang="zh-CN" altLang="en-US" sz="1400" b="1">
                <a:solidFill>
                  <a:srgbClr val="11576A"/>
                </a:solidFill>
                <a:latin typeface="微软雅黑" panose="020B0503020204020204" pitchFamily="34" charset="-122"/>
                <a:ea typeface="微软雅黑" panose="020B0503020204020204" pitchFamily="34" charset="-122"/>
              </a:rPr>
              <a:t>page fault service time</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nodeType="afterGroup">
                            <p:stCondLst>
                              <p:cond delay="500"/>
                            </p:stCondLst>
                            <p:childTnLst>
                              <p:par>
                                <p:cTn id="17" presetID="22" presetClass="entr" presetSubtype="8"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nodeType="afterGroup">
                            <p:stCondLst>
                              <p:cond delay="10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up)">
                                      <p:cBhvr>
                                        <p:cTn id="28" dur="500"/>
                                        <p:tgtEl>
                                          <p:spTgt spid="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left)">
                                      <p:cBhvr>
                                        <p:cTn id="36" dur="500"/>
                                        <p:tgtEl>
                                          <p:spTgt spid="36"/>
                                        </p:tgtEl>
                                      </p:cBhvr>
                                    </p:animEffect>
                                  </p:childTnLst>
                                </p:cTn>
                              </p:par>
                            </p:childTnLst>
                          </p:cTn>
                        </p:par>
                        <p:par>
                          <p:cTn id="37" fill="hold" nodeType="afterGroup">
                            <p:stCondLst>
                              <p:cond delay="500"/>
                            </p:stCondLst>
                            <p:childTnLst>
                              <p:par>
                                <p:cTn id="38" presetID="22" presetClass="entr" presetSubtype="4"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down)">
                                      <p:cBhvr>
                                        <p:cTn id="40" dur="500"/>
                                        <p:tgtEl>
                                          <p:spTgt spid="5"/>
                                        </p:tgtEl>
                                      </p:cBhvr>
                                    </p:animEffect>
                                  </p:childTnLst>
                                </p:cTn>
                              </p:par>
                            </p:childTnLst>
                          </p:cTn>
                        </p:par>
                        <p:par>
                          <p:cTn id="41" fill="hold" nodeType="afterGroup">
                            <p:stCondLst>
                              <p:cond delay="1000"/>
                            </p:stCondLst>
                            <p:childTnLst>
                              <p:par>
                                <p:cTn id="42" presetID="22" presetClass="entr" presetSubtype="4" fill="hold"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down)">
                                      <p:cBhvr>
                                        <p:cTn id="44" dur="500"/>
                                        <p:tgtEl>
                                          <p:spTgt spid="23"/>
                                        </p:tgtEl>
                                      </p:cBhvr>
                                    </p:animEffect>
                                  </p:childTnLst>
                                </p:cTn>
                              </p:par>
                            </p:childTnLst>
                          </p:cTn>
                        </p:par>
                        <p:par>
                          <p:cTn id="45" fill="hold" nodeType="afterGroup">
                            <p:stCondLst>
                              <p:cond delay="1500"/>
                            </p:stCondLst>
                            <p:childTnLst>
                              <p:par>
                                <p:cTn id="46" presetID="22" presetClass="entr" presetSubtype="2" fill="hold"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right)">
                                      <p:cBhvr>
                                        <p:cTn id="48" dur="500"/>
                                        <p:tgtEl>
                                          <p:spTgt spid="18"/>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up)">
                                      <p:cBhvr>
                                        <p:cTn id="5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en-US" altLang="zh-CN" sz="3600" smtClean="0">
                <a:ea typeface="宋体" panose="02010600030101010101" pitchFamily="2" charset="-122"/>
              </a:rPr>
              <a:t>Case of MFT</a:t>
            </a:r>
            <a:endParaRPr lang="zh-CN" altLang="en-US" sz="3600" smtClean="0">
              <a:ea typeface="宋体" panose="02010600030101010101" pitchFamily="2" charset="-122"/>
            </a:endParaRPr>
          </a:p>
        </p:txBody>
      </p:sp>
      <p:sp>
        <p:nvSpPr>
          <p:cNvPr id="4" name="日期占位符 3"/>
          <p:cNvSpPr>
            <a:spLocks noGrp="1"/>
          </p:cNvSpPr>
          <p:nvPr>
            <p:ph type="dt" sz="quarter" idx="10"/>
          </p:nvPr>
        </p:nvSpPr>
        <p:spPr/>
        <p:txBody>
          <a:bodyPr/>
          <a:lstStyle/>
          <a:p>
            <a:pPr>
              <a:defRPr/>
            </a:pPr>
            <a:r>
              <a:rPr lang="en-US" altLang="zh-CN" smtClean="0"/>
              <a:t>Operating System</a:t>
            </a:r>
            <a:endParaRPr lang="en-US" altLang="ko-KR"/>
          </a:p>
        </p:txBody>
      </p:sp>
      <p:sp>
        <p:nvSpPr>
          <p:cNvPr id="5" name="页脚占位符 4"/>
          <p:cNvSpPr>
            <a:spLocks noGrp="1"/>
          </p:cNvSpPr>
          <p:nvPr>
            <p:ph type="ftr" sz="quarter" idx="11"/>
          </p:nvPr>
        </p:nvSpPr>
        <p:spPr/>
        <p:txBody>
          <a:bodyPr/>
          <a:lstStyle/>
          <a:p>
            <a:pPr>
              <a:defRPr/>
            </a:pPr>
            <a:r>
              <a:rPr lang="en-US" altLang="zh-CN" smtClean="0"/>
              <a:t>CITS, NanKai University</a:t>
            </a:r>
            <a:endParaRPr lang="en-US" altLang="ko-KR"/>
          </a:p>
        </p:txBody>
      </p:sp>
      <p:sp>
        <p:nvSpPr>
          <p:cNvPr id="2970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SzTx/>
              <a:buFontTx/>
              <a:buNone/>
            </a:pPr>
            <a:fld id="{8B1E83AF-9468-46A4-97A2-8CF78F710283}" type="slidenum">
              <a:rPr lang="en-US" altLang="ko-KR" sz="1200" smtClean="0">
                <a:solidFill>
                  <a:schemeClr val="bg1"/>
                </a:solidFill>
              </a:rPr>
              <a:pPr>
                <a:spcBef>
                  <a:spcPct val="0"/>
                </a:spcBef>
                <a:buClrTx/>
                <a:buSzTx/>
                <a:buFontTx/>
                <a:buNone/>
              </a:pPr>
              <a:t>22</a:t>
            </a:fld>
            <a:endParaRPr lang="en-US" altLang="ko-KR" sz="1200" smtClean="0">
              <a:solidFill>
                <a:schemeClr val="bg1"/>
              </a:solidFill>
            </a:endParaRPr>
          </a:p>
        </p:txBody>
      </p:sp>
      <p:graphicFrame>
        <p:nvGraphicFramePr>
          <p:cNvPr id="27658" name="Object 10"/>
          <p:cNvGraphicFramePr>
            <a:graphicFrameLocks noChangeAspect="1"/>
          </p:cNvGraphicFramePr>
          <p:nvPr/>
        </p:nvGraphicFramePr>
        <p:xfrm>
          <a:off x="1304925" y="931863"/>
          <a:ext cx="7042150" cy="5565775"/>
        </p:xfrm>
        <a:graphic>
          <a:graphicData uri="http://schemas.openxmlformats.org/presentationml/2006/ole">
            <mc:AlternateContent xmlns:mc="http://schemas.openxmlformats.org/markup-compatibility/2006">
              <mc:Choice xmlns:v="urn:schemas-microsoft-com:vml" Requires="v">
                <p:oleObj spid="_x0000_s45075" name="图表" r:id="rId4" imgW="6210275" imgH="4914798" progId="Excel.Chart.8">
                  <p:embed/>
                </p:oleObj>
              </mc:Choice>
              <mc:Fallback>
                <p:oleObj name="图表" r:id="rId4" imgW="6210275" imgH="4914798" progId="Excel.Chart.8">
                  <p:embed/>
                  <p:pic>
                    <p:nvPicPr>
                      <p:cNvPr id="27658" name="Object 10"/>
                      <p:cNvPicPr>
                        <a:picLocks noChangeAspect="1" noChangeArrowheads="1"/>
                      </p:cNvPicPr>
                      <p:nvPr/>
                    </p:nvPicPr>
                    <p:blipFill>
                      <a:blip r:embed="rId5"/>
                      <a:srcRect/>
                      <a:stretch>
                        <a:fillRect/>
                      </a:stretch>
                    </p:blipFill>
                    <p:spPr bwMode="auto">
                      <a:xfrm>
                        <a:off x="1304925" y="931863"/>
                        <a:ext cx="7042150" cy="556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072665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658"/>
                                        </p:tgtEl>
                                        <p:attrNameLst>
                                          <p:attrName>style.visibility</p:attrName>
                                        </p:attrNameLst>
                                      </p:cBhvr>
                                      <p:to>
                                        <p:strVal val="visible"/>
                                      </p:to>
                                    </p:set>
                                    <p:animEffect transition="in" filter="dissolve">
                                      <p:cBhvr>
                                        <p:cTn id="7" dur="500"/>
                                        <p:tgtEl>
                                          <p:spTgt spid="27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7658"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zh-CN" altLang="en-US" smtClean="0">
                <a:ea typeface="宋体" panose="02010600030101010101" pitchFamily="2" charset="-122"/>
              </a:rPr>
              <a:t>进程调度时发生了什么</a:t>
            </a:r>
          </a:p>
        </p:txBody>
      </p:sp>
      <p:sp>
        <p:nvSpPr>
          <p:cNvPr id="3" name="内容占位符 2"/>
          <p:cNvSpPr>
            <a:spLocks noGrp="1"/>
          </p:cNvSpPr>
          <p:nvPr>
            <p:ph idx="1"/>
          </p:nvPr>
        </p:nvSpPr>
        <p:spPr/>
        <p:txBody>
          <a:bodyPr/>
          <a:lstStyle/>
          <a:p>
            <a:r>
              <a:rPr lang="zh-CN" altLang="en-US" smtClean="0">
                <a:ea typeface="宋体" panose="02010600030101010101" pitchFamily="2" charset="-122"/>
              </a:rPr>
              <a:t>占据</a:t>
            </a:r>
            <a:r>
              <a:rPr lang="en-US" altLang="zh-CN" smtClean="0">
                <a:ea typeface="宋体" panose="02010600030101010101" pitchFamily="2" charset="-122"/>
              </a:rPr>
              <a:t>CPU</a:t>
            </a:r>
            <a:r>
              <a:rPr lang="zh-CN" altLang="en-US" smtClean="0">
                <a:ea typeface="宋体" panose="02010600030101010101" pitchFamily="2" charset="-122"/>
              </a:rPr>
              <a:t>的进程</a:t>
            </a:r>
            <a:endParaRPr lang="en-US" altLang="zh-CN" smtClean="0">
              <a:ea typeface="宋体" panose="02010600030101010101" pitchFamily="2" charset="-122"/>
            </a:endParaRPr>
          </a:p>
          <a:p>
            <a:pPr lvl="1"/>
            <a:r>
              <a:rPr lang="zh-CN" altLang="en-US" smtClean="0">
                <a:ea typeface="宋体" panose="02010600030101010101" pitchFamily="2" charset="-122"/>
              </a:rPr>
              <a:t>进程的页目录表载入</a:t>
            </a:r>
            <a:endParaRPr lang="en-US" altLang="zh-CN" smtClean="0">
              <a:ea typeface="宋体" panose="02010600030101010101" pitchFamily="2" charset="-122"/>
            </a:endParaRPr>
          </a:p>
          <a:p>
            <a:pPr lvl="1"/>
            <a:r>
              <a:rPr lang="en-US" altLang="zh-CN" smtClean="0">
                <a:ea typeface="宋体" panose="02010600030101010101" pitchFamily="2" charset="-122"/>
              </a:rPr>
              <a:t>MMU</a:t>
            </a:r>
            <a:r>
              <a:rPr lang="zh-CN" altLang="en-US" smtClean="0">
                <a:ea typeface="宋体" panose="02010600030101010101" pitchFamily="2" charset="-122"/>
              </a:rPr>
              <a:t>重新配置，</a:t>
            </a:r>
            <a:r>
              <a:rPr lang="en-US" altLang="zh-CN" smtClean="0">
                <a:ea typeface="宋体" panose="02010600030101010101" pitchFamily="2" charset="-122"/>
              </a:rPr>
              <a:t>TLB</a:t>
            </a:r>
            <a:r>
              <a:rPr lang="zh-CN" altLang="en-US" smtClean="0">
                <a:ea typeface="宋体" panose="02010600030101010101" pitchFamily="2" charset="-122"/>
              </a:rPr>
              <a:t>失效</a:t>
            </a:r>
            <a:endParaRPr lang="en-US" altLang="zh-CN" smtClean="0">
              <a:ea typeface="宋体" panose="02010600030101010101" pitchFamily="2" charset="-122"/>
            </a:endParaRPr>
          </a:p>
          <a:p>
            <a:pPr lvl="1"/>
            <a:r>
              <a:rPr lang="en-US" altLang="zh-CN" smtClean="0">
                <a:ea typeface="宋体" panose="02010600030101010101" pitchFamily="2" charset="-122"/>
              </a:rPr>
              <a:t>Cache</a:t>
            </a:r>
          </a:p>
          <a:p>
            <a:r>
              <a:rPr lang="zh-CN" altLang="en-US" smtClean="0">
                <a:ea typeface="宋体" panose="02010600030101010101" pitchFamily="2" charset="-122"/>
              </a:rPr>
              <a:t>一个完整的页面失效过程</a:t>
            </a:r>
            <a:endParaRPr lang="en-US" altLang="zh-CN" smtClean="0">
              <a:ea typeface="宋体" panose="02010600030101010101" pitchFamily="2" charset="-122"/>
            </a:endParaRPr>
          </a:p>
          <a:p>
            <a:pPr lvl="1"/>
            <a:r>
              <a:rPr lang="zh-CN" altLang="en-US" smtClean="0">
                <a:ea typeface="宋体" panose="02010600030101010101" pitchFamily="2" charset="-122"/>
              </a:rPr>
              <a:t>访问某个虚拟地址，发现</a:t>
            </a:r>
            <a:r>
              <a:rPr lang="en-US" altLang="zh-CN" smtClean="0">
                <a:ea typeface="宋体" panose="02010600030101010101" pitchFamily="2" charset="-122"/>
              </a:rPr>
              <a:t>cache</a:t>
            </a:r>
            <a:r>
              <a:rPr lang="zh-CN" altLang="en-US" smtClean="0">
                <a:ea typeface="宋体" panose="02010600030101010101" pitchFamily="2" charset="-122"/>
              </a:rPr>
              <a:t>未命中</a:t>
            </a:r>
            <a:endParaRPr lang="en-US" altLang="zh-CN" smtClean="0">
              <a:ea typeface="宋体" panose="02010600030101010101" pitchFamily="2" charset="-122"/>
            </a:endParaRPr>
          </a:p>
          <a:p>
            <a:pPr lvl="1"/>
            <a:r>
              <a:rPr lang="zh-CN" altLang="en-US" smtClean="0">
                <a:ea typeface="宋体" panose="02010600030101010101" pitchFamily="2" charset="-122"/>
              </a:rPr>
              <a:t>试图从内存中直接读取，发现该页面的页表不存在</a:t>
            </a:r>
            <a:endParaRPr lang="en-US" altLang="zh-CN" smtClean="0">
              <a:ea typeface="宋体" panose="02010600030101010101" pitchFamily="2" charset="-122"/>
            </a:endParaRPr>
          </a:p>
          <a:p>
            <a:pPr lvl="1"/>
            <a:r>
              <a:rPr lang="zh-CN" altLang="en-US" smtClean="0">
                <a:ea typeface="宋体" panose="02010600030101010101" pitchFamily="2" charset="-122"/>
              </a:rPr>
              <a:t>从</a:t>
            </a:r>
            <a:r>
              <a:rPr lang="en-US" altLang="zh-CN" smtClean="0">
                <a:ea typeface="宋体" panose="02010600030101010101" pitchFamily="2" charset="-122"/>
              </a:rPr>
              <a:t>OS</a:t>
            </a:r>
            <a:r>
              <a:rPr lang="zh-CN" altLang="en-US" smtClean="0">
                <a:ea typeface="宋体" panose="02010600030101010101" pitchFamily="2" charset="-122"/>
              </a:rPr>
              <a:t>中申请一个新的空白页框，并建立映射</a:t>
            </a:r>
            <a:endParaRPr lang="en-US" altLang="zh-CN" smtClean="0">
              <a:ea typeface="宋体" panose="02010600030101010101" pitchFamily="2" charset="-122"/>
            </a:endParaRPr>
          </a:p>
          <a:p>
            <a:pPr lvl="1"/>
            <a:r>
              <a:rPr lang="zh-CN" altLang="en-US" smtClean="0">
                <a:ea typeface="宋体" panose="02010600030101010101" pitchFamily="2" charset="-122"/>
              </a:rPr>
              <a:t>依照地址映射信息，从辅存中调取内容</a:t>
            </a:r>
            <a:endParaRPr lang="en-US" altLang="zh-CN" smtClean="0">
              <a:ea typeface="宋体" panose="02010600030101010101" pitchFamily="2" charset="-122"/>
            </a:endParaRPr>
          </a:p>
        </p:txBody>
      </p:sp>
      <p:sp>
        <p:nvSpPr>
          <p:cNvPr id="4" name="日期占位符 3"/>
          <p:cNvSpPr>
            <a:spLocks noGrp="1"/>
          </p:cNvSpPr>
          <p:nvPr>
            <p:ph type="dt" sz="quarter" idx="10"/>
          </p:nvPr>
        </p:nvSpPr>
        <p:spPr/>
        <p:txBody>
          <a:bodyPr/>
          <a:lstStyle/>
          <a:p>
            <a:pPr>
              <a:defRPr/>
            </a:pPr>
            <a:r>
              <a:rPr lang="en-US" altLang="zh-CN" smtClean="0"/>
              <a:t>Operating System</a:t>
            </a:r>
            <a:endParaRPr lang="en-US" altLang="ko-KR"/>
          </a:p>
        </p:txBody>
      </p:sp>
      <p:sp>
        <p:nvSpPr>
          <p:cNvPr id="5" name="页脚占位符 4"/>
          <p:cNvSpPr>
            <a:spLocks noGrp="1"/>
          </p:cNvSpPr>
          <p:nvPr>
            <p:ph type="ftr" sz="quarter" idx="11"/>
          </p:nvPr>
        </p:nvSpPr>
        <p:spPr/>
        <p:txBody>
          <a:bodyPr/>
          <a:lstStyle/>
          <a:p>
            <a:pPr>
              <a:defRPr/>
            </a:pPr>
            <a:r>
              <a:rPr lang="en-US" altLang="zh-CN" smtClean="0"/>
              <a:t>CITS, NanKai University</a:t>
            </a:r>
            <a:endParaRPr lang="en-US" altLang="ko-KR"/>
          </a:p>
        </p:txBody>
      </p:sp>
      <p:sp>
        <p:nvSpPr>
          <p:cNvPr id="1536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SzTx/>
              <a:buFontTx/>
              <a:buNone/>
            </a:pPr>
            <a:fld id="{483573FB-2785-467D-A5C2-B64AF6B64473}" type="slidenum">
              <a:rPr lang="en-US" altLang="ko-KR" sz="1200" smtClean="0">
                <a:solidFill>
                  <a:schemeClr val="bg1"/>
                </a:solidFill>
              </a:rPr>
              <a:pPr>
                <a:spcBef>
                  <a:spcPct val="0"/>
                </a:spcBef>
                <a:buClrTx/>
                <a:buSzTx/>
                <a:buFontTx/>
                <a:buNone/>
              </a:pPr>
              <a:t>23</a:t>
            </a:fld>
            <a:endParaRPr lang="en-US" altLang="ko-KR" sz="1200" smtClean="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dissolve">
                                      <p:cBhvr>
                                        <p:cTn id="13" dur="500"/>
                                        <p:tgtEl>
                                          <p:spTgt spid="3">
                                            <p:txEl>
                                              <p:pRg st="1" end="1"/>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500"/>
                                        <p:tgtEl>
                                          <p:spTgt spid="3">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dissolve">
                                      <p:cBhvr>
                                        <p:cTn id="28" dur="500"/>
                                        <p:tgtEl>
                                          <p:spTgt spid="3">
                                            <p:txEl>
                                              <p:pRg st="4" end="4"/>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dissolve">
                                      <p:cBhvr>
                                        <p:cTn id="33" dur="500"/>
                                        <p:tgtEl>
                                          <p:spTgt spid="3">
                                            <p:txEl>
                                              <p:pRg st="5" end="5"/>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dissolve">
                                      <p:cBhvr>
                                        <p:cTn id="38" dur="500"/>
                                        <p:tgtEl>
                                          <p:spTgt spid="3">
                                            <p:txEl>
                                              <p:pRg st="6" end="6"/>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dissolve">
                                      <p:cBhvr>
                                        <p:cTn id="43" dur="500"/>
                                        <p:tgtEl>
                                          <p:spTgt spid="3">
                                            <p:txEl>
                                              <p:pRg st="7" end="7"/>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dissolve">
                                      <p:cBhvr>
                                        <p:cTn id="4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zh-CN" altLang="en-US" smtClean="0">
                <a:ea typeface="宋体" panose="02010600030101010101" pitchFamily="2" charset="-122"/>
              </a:rPr>
              <a:t>进程调度时发生了什么</a:t>
            </a:r>
          </a:p>
        </p:txBody>
      </p:sp>
      <p:sp>
        <p:nvSpPr>
          <p:cNvPr id="3" name="内容占位符 2"/>
          <p:cNvSpPr>
            <a:spLocks noGrp="1"/>
          </p:cNvSpPr>
          <p:nvPr>
            <p:ph idx="1"/>
          </p:nvPr>
        </p:nvSpPr>
        <p:spPr/>
        <p:txBody>
          <a:bodyPr/>
          <a:lstStyle/>
          <a:p>
            <a:r>
              <a:rPr lang="zh-CN" altLang="en-US" smtClean="0">
                <a:ea typeface="宋体" panose="02010600030101010101" pitchFamily="2" charset="-122"/>
              </a:rPr>
              <a:t>未占据</a:t>
            </a:r>
            <a:r>
              <a:rPr lang="en-US" altLang="zh-CN" smtClean="0">
                <a:ea typeface="宋体" panose="02010600030101010101" pitchFamily="2" charset="-122"/>
              </a:rPr>
              <a:t>CPU</a:t>
            </a:r>
            <a:r>
              <a:rPr lang="zh-CN" altLang="en-US" smtClean="0">
                <a:ea typeface="宋体" panose="02010600030101010101" pitchFamily="2" charset="-122"/>
              </a:rPr>
              <a:t>的进程</a:t>
            </a:r>
            <a:endParaRPr lang="en-US" altLang="zh-CN" smtClean="0">
              <a:ea typeface="宋体" panose="02010600030101010101" pitchFamily="2" charset="-122"/>
            </a:endParaRPr>
          </a:p>
          <a:p>
            <a:pPr lvl="1"/>
            <a:r>
              <a:rPr lang="zh-CN" altLang="en-US" smtClean="0">
                <a:ea typeface="宋体" panose="02010600030101010101" pitchFamily="2" charset="-122"/>
              </a:rPr>
              <a:t>释放干净的内存，修改该进程的页表</a:t>
            </a:r>
            <a:endParaRPr lang="en-US" altLang="zh-CN" smtClean="0">
              <a:ea typeface="宋体" panose="02010600030101010101" pitchFamily="2" charset="-122"/>
            </a:endParaRPr>
          </a:p>
          <a:p>
            <a:pPr lvl="1"/>
            <a:r>
              <a:rPr lang="zh-CN" altLang="en-US" smtClean="0">
                <a:ea typeface="宋体" panose="02010600030101010101" pitchFamily="2" charset="-122"/>
              </a:rPr>
              <a:t>释放已修改过的内存，在释放前需将其中的内容写入可靠的区域</a:t>
            </a:r>
            <a:endParaRPr lang="en-US" altLang="zh-CN" smtClean="0">
              <a:ea typeface="宋体" panose="02010600030101010101" pitchFamily="2" charset="-122"/>
            </a:endParaRPr>
          </a:p>
          <a:p>
            <a:pPr lvl="1"/>
            <a:r>
              <a:rPr lang="zh-CN" altLang="en-US" smtClean="0">
                <a:ea typeface="宋体" panose="02010600030101010101" pitchFamily="2" charset="-122"/>
              </a:rPr>
              <a:t>在多级页表中，如果整个二级页表都已失效，也可以释放掉</a:t>
            </a:r>
            <a:endParaRPr lang="en-US" altLang="zh-CN" smtClean="0">
              <a:ea typeface="宋体" panose="02010600030101010101" pitchFamily="2" charset="-122"/>
            </a:endParaRPr>
          </a:p>
          <a:p>
            <a:pPr lvl="1"/>
            <a:r>
              <a:rPr lang="zh-CN" altLang="en-US" smtClean="0">
                <a:ea typeface="宋体" panose="02010600030101010101" pitchFamily="2" charset="-122"/>
              </a:rPr>
              <a:t>意外被杀死</a:t>
            </a:r>
          </a:p>
        </p:txBody>
      </p:sp>
      <p:sp>
        <p:nvSpPr>
          <p:cNvPr id="4" name="日期占位符 3"/>
          <p:cNvSpPr>
            <a:spLocks noGrp="1"/>
          </p:cNvSpPr>
          <p:nvPr>
            <p:ph type="dt" sz="quarter" idx="10"/>
          </p:nvPr>
        </p:nvSpPr>
        <p:spPr/>
        <p:txBody>
          <a:bodyPr/>
          <a:lstStyle/>
          <a:p>
            <a:pPr>
              <a:defRPr/>
            </a:pPr>
            <a:r>
              <a:rPr lang="en-US" altLang="zh-CN" smtClean="0"/>
              <a:t>Operating System</a:t>
            </a:r>
            <a:endParaRPr lang="en-US" altLang="ko-KR"/>
          </a:p>
        </p:txBody>
      </p:sp>
      <p:sp>
        <p:nvSpPr>
          <p:cNvPr id="5" name="页脚占位符 4"/>
          <p:cNvSpPr>
            <a:spLocks noGrp="1"/>
          </p:cNvSpPr>
          <p:nvPr>
            <p:ph type="ftr" sz="quarter" idx="11"/>
          </p:nvPr>
        </p:nvSpPr>
        <p:spPr/>
        <p:txBody>
          <a:bodyPr/>
          <a:lstStyle/>
          <a:p>
            <a:pPr>
              <a:defRPr/>
            </a:pPr>
            <a:r>
              <a:rPr lang="en-US" altLang="zh-CN" smtClean="0"/>
              <a:t>CITS, NanKai University</a:t>
            </a:r>
            <a:endParaRPr lang="en-US" altLang="ko-KR"/>
          </a:p>
        </p:txBody>
      </p:sp>
      <p:sp>
        <p:nvSpPr>
          <p:cNvPr id="1639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SzTx/>
              <a:buFontTx/>
              <a:buNone/>
            </a:pPr>
            <a:fld id="{3E63B0EC-9E27-4FF6-9FFB-50AA14CB4B9B}" type="slidenum">
              <a:rPr lang="en-US" altLang="ko-KR" sz="1200" smtClean="0">
                <a:solidFill>
                  <a:schemeClr val="bg1"/>
                </a:solidFill>
              </a:rPr>
              <a:pPr>
                <a:spcBef>
                  <a:spcPct val="0"/>
                </a:spcBef>
                <a:buClrTx/>
                <a:buSzTx/>
                <a:buFontTx/>
                <a:buNone/>
              </a:pPr>
              <a:t>24</a:t>
            </a:fld>
            <a:endParaRPr lang="en-US" altLang="ko-KR" sz="1200" smtClean="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dissolve">
                                      <p:cBhvr>
                                        <p:cTn id="13" dur="500"/>
                                        <p:tgtEl>
                                          <p:spTgt spid="3">
                                            <p:txEl>
                                              <p:pRg st="1" end="1"/>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500"/>
                                        <p:tgtEl>
                                          <p:spTgt spid="3">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dissolve">
                                      <p:cBhvr>
                                        <p:cTn id="2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ea typeface="宋体" panose="02010600030101010101" pitchFamily="2" charset="-122"/>
              </a:rPr>
              <a:t>再谈一谈</a:t>
            </a:r>
            <a:r>
              <a:rPr lang="en-US" altLang="zh-CN" dirty="0" smtClean="0">
                <a:ea typeface="宋体" panose="02010600030101010101" pitchFamily="2" charset="-122"/>
              </a:rPr>
              <a:t>cache</a:t>
            </a:r>
            <a:endParaRPr lang="zh-CN" altLang="en-US" dirty="0" smtClean="0">
              <a:ea typeface="宋体" panose="02010600030101010101" pitchFamily="2" charset="-122"/>
            </a:endParaRPr>
          </a:p>
        </p:txBody>
      </p:sp>
      <p:sp>
        <p:nvSpPr>
          <p:cNvPr id="3" name="内容占位符 2"/>
          <p:cNvSpPr>
            <a:spLocks noGrp="1"/>
          </p:cNvSpPr>
          <p:nvPr>
            <p:ph idx="1"/>
          </p:nvPr>
        </p:nvSpPr>
        <p:spPr/>
        <p:txBody>
          <a:bodyPr/>
          <a:lstStyle/>
          <a:p>
            <a:r>
              <a:rPr lang="en-US" altLang="zh-CN" smtClean="0">
                <a:ea typeface="宋体" panose="02010600030101010101" pitchFamily="2" charset="-122"/>
              </a:rPr>
              <a:t>Cache</a:t>
            </a:r>
            <a:r>
              <a:rPr lang="zh-CN" altLang="en-US" smtClean="0">
                <a:ea typeface="宋体" panose="02010600030101010101" pitchFamily="2" charset="-122"/>
              </a:rPr>
              <a:t>中是第一个接到内存访问请求的设备</a:t>
            </a:r>
            <a:endParaRPr lang="en-US" altLang="zh-CN" smtClean="0">
              <a:ea typeface="宋体" panose="02010600030101010101" pitchFamily="2" charset="-122"/>
            </a:endParaRPr>
          </a:p>
          <a:p>
            <a:r>
              <a:rPr lang="zh-CN" altLang="en-US" smtClean="0">
                <a:ea typeface="宋体" panose="02010600030101010101" pitchFamily="2" charset="-122"/>
              </a:rPr>
              <a:t>地址查表试图地址匹配并命中</a:t>
            </a:r>
            <a:endParaRPr lang="en-US" altLang="zh-CN" smtClean="0">
              <a:ea typeface="宋体" panose="02010600030101010101" pitchFamily="2" charset="-122"/>
            </a:endParaRPr>
          </a:p>
          <a:p>
            <a:pPr lvl="1"/>
            <a:r>
              <a:rPr lang="zh-CN" altLang="en-US" smtClean="0">
                <a:ea typeface="宋体" panose="02010600030101010101" pitchFamily="2" charset="-122"/>
              </a:rPr>
              <a:t>虚地址 </a:t>
            </a:r>
            <a:r>
              <a:rPr lang="en-US" altLang="zh-CN" smtClean="0">
                <a:ea typeface="宋体" panose="02010600030101010101" pitchFamily="2" charset="-122"/>
              </a:rPr>
              <a:t>or </a:t>
            </a:r>
            <a:r>
              <a:rPr lang="zh-CN" altLang="en-US" smtClean="0">
                <a:ea typeface="宋体" panose="02010600030101010101" pitchFamily="2" charset="-122"/>
              </a:rPr>
              <a:t>实地址？</a:t>
            </a:r>
            <a:endParaRPr lang="en-US" altLang="zh-CN" smtClean="0">
              <a:ea typeface="宋体" panose="02010600030101010101" pitchFamily="2" charset="-122"/>
            </a:endParaRPr>
          </a:p>
          <a:p>
            <a:pPr lvl="1"/>
            <a:r>
              <a:rPr lang="en-US" altLang="zh-CN" smtClean="0">
                <a:ea typeface="宋体" panose="02010600030101010101" pitchFamily="2" charset="-122"/>
              </a:rPr>
              <a:t>MMU </a:t>
            </a:r>
            <a:r>
              <a:rPr lang="zh-CN" altLang="en-US" smtClean="0">
                <a:ea typeface="宋体" panose="02010600030101010101" pitchFamily="2" charset="-122"/>
              </a:rPr>
              <a:t>与 </a:t>
            </a:r>
            <a:r>
              <a:rPr lang="en-US" altLang="zh-CN" smtClean="0">
                <a:ea typeface="宋体" panose="02010600030101010101" pitchFamily="2" charset="-122"/>
              </a:rPr>
              <a:t>Cache</a:t>
            </a:r>
            <a:r>
              <a:rPr lang="zh-CN" altLang="en-US" smtClean="0">
                <a:ea typeface="宋体" panose="02010600030101010101" pitchFamily="2" charset="-122"/>
              </a:rPr>
              <a:t>的关系</a:t>
            </a:r>
            <a:endParaRPr lang="en-US" altLang="zh-CN" smtClean="0">
              <a:ea typeface="宋体" panose="02010600030101010101" pitchFamily="2" charset="-122"/>
            </a:endParaRPr>
          </a:p>
          <a:p>
            <a:r>
              <a:rPr lang="zh-CN" altLang="en-US" smtClean="0">
                <a:ea typeface="宋体" panose="02010600030101010101" pitchFamily="2" charset="-122"/>
              </a:rPr>
              <a:t>程序的局限性原理</a:t>
            </a:r>
            <a:endParaRPr lang="en-US" altLang="zh-CN" smtClean="0">
              <a:ea typeface="宋体" panose="02010600030101010101" pitchFamily="2" charset="-122"/>
            </a:endParaRPr>
          </a:p>
          <a:p>
            <a:pPr lvl="1"/>
            <a:r>
              <a:rPr lang="zh-CN" altLang="en-US" smtClean="0">
                <a:ea typeface="宋体" panose="02010600030101010101" pitchFamily="2" charset="-122"/>
              </a:rPr>
              <a:t>进程间 </a:t>
            </a:r>
            <a:r>
              <a:rPr lang="en-US" altLang="zh-CN" smtClean="0">
                <a:ea typeface="宋体" panose="02010600030101010101" pitchFamily="2" charset="-122"/>
              </a:rPr>
              <a:t>or </a:t>
            </a:r>
            <a:r>
              <a:rPr lang="zh-CN" altLang="en-US" smtClean="0">
                <a:ea typeface="宋体" panose="02010600030101010101" pitchFamily="2" charset="-122"/>
              </a:rPr>
              <a:t>进程内</a:t>
            </a:r>
            <a:endParaRPr lang="en-US" altLang="zh-CN" smtClean="0">
              <a:ea typeface="宋体" panose="02010600030101010101" pitchFamily="2" charset="-122"/>
            </a:endParaRPr>
          </a:p>
          <a:p>
            <a:pPr lvl="1"/>
            <a:r>
              <a:rPr lang="zh-CN" altLang="en-US" smtClean="0">
                <a:ea typeface="宋体" panose="02010600030101010101" pitchFamily="2" charset="-122"/>
              </a:rPr>
              <a:t>进程调度对</a:t>
            </a:r>
            <a:r>
              <a:rPr lang="en-US" altLang="zh-CN" smtClean="0">
                <a:ea typeface="宋体" panose="02010600030101010101" pitchFamily="2" charset="-122"/>
              </a:rPr>
              <a:t>Cache</a:t>
            </a:r>
            <a:r>
              <a:rPr lang="zh-CN" altLang="en-US" smtClean="0">
                <a:ea typeface="宋体" panose="02010600030101010101" pitchFamily="2" charset="-122"/>
              </a:rPr>
              <a:t>的影响</a:t>
            </a:r>
            <a:endParaRPr lang="en-US" altLang="zh-CN" smtClean="0">
              <a:ea typeface="宋体" panose="02010600030101010101" pitchFamily="2" charset="-122"/>
            </a:endParaRPr>
          </a:p>
          <a:p>
            <a:r>
              <a:rPr lang="zh-CN" altLang="en-US" smtClean="0">
                <a:ea typeface="宋体" panose="02010600030101010101" pitchFamily="2" charset="-122"/>
              </a:rPr>
              <a:t>内存访问对齐的意义</a:t>
            </a:r>
            <a:endParaRPr lang="en-US" altLang="zh-CN" smtClean="0">
              <a:ea typeface="宋体" panose="02010600030101010101" pitchFamily="2" charset="-122"/>
            </a:endParaRPr>
          </a:p>
          <a:p>
            <a:pPr lvl="1"/>
            <a:r>
              <a:rPr lang="zh-CN" altLang="en-US" smtClean="0">
                <a:ea typeface="宋体" panose="02010600030101010101" pitchFamily="2" charset="-122"/>
              </a:rPr>
              <a:t>是否存在</a:t>
            </a:r>
            <a:r>
              <a:rPr lang="en-US" altLang="zh-CN" smtClean="0">
                <a:ea typeface="宋体" panose="02010600030101010101" pitchFamily="2" charset="-122"/>
              </a:rPr>
              <a:t>Cache</a:t>
            </a:r>
            <a:r>
              <a:rPr lang="zh-CN" altLang="en-US" smtClean="0">
                <a:ea typeface="宋体" panose="02010600030101010101" pitchFamily="2" charset="-122"/>
              </a:rPr>
              <a:t>局部命中？</a:t>
            </a:r>
            <a:endParaRPr lang="en-US" altLang="zh-CN" smtClean="0">
              <a:ea typeface="宋体" panose="02010600030101010101" pitchFamily="2" charset="-122"/>
            </a:endParaRPr>
          </a:p>
          <a:p>
            <a:pPr lvl="1"/>
            <a:r>
              <a:rPr lang="zh-CN" altLang="en-US" smtClean="0">
                <a:ea typeface="宋体" panose="02010600030101010101" pitchFamily="2" charset="-122"/>
              </a:rPr>
              <a:t>如何处理？</a:t>
            </a:r>
            <a:endParaRPr lang="en-US" altLang="zh-CN" smtClean="0">
              <a:ea typeface="宋体" panose="02010600030101010101" pitchFamily="2" charset="-122"/>
            </a:endParaRPr>
          </a:p>
          <a:p>
            <a:endParaRPr lang="zh-CN" altLang="en-US" smtClean="0">
              <a:ea typeface="宋体" panose="02010600030101010101" pitchFamily="2" charset="-122"/>
            </a:endParaRPr>
          </a:p>
        </p:txBody>
      </p:sp>
      <p:sp>
        <p:nvSpPr>
          <p:cNvPr id="4" name="日期占位符 3"/>
          <p:cNvSpPr>
            <a:spLocks noGrp="1"/>
          </p:cNvSpPr>
          <p:nvPr>
            <p:ph type="dt" sz="quarter" idx="10"/>
          </p:nvPr>
        </p:nvSpPr>
        <p:spPr/>
        <p:txBody>
          <a:bodyPr/>
          <a:lstStyle/>
          <a:p>
            <a:pPr>
              <a:defRPr/>
            </a:pPr>
            <a:r>
              <a:rPr lang="en-US" altLang="zh-CN" smtClean="0"/>
              <a:t>Operating System</a:t>
            </a:r>
            <a:endParaRPr lang="en-US" altLang="ko-KR"/>
          </a:p>
        </p:txBody>
      </p:sp>
      <p:sp>
        <p:nvSpPr>
          <p:cNvPr id="5" name="页脚占位符 4"/>
          <p:cNvSpPr>
            <a:spLocks noGrp="1"/>
          </p:cNvSpPr>
          <p:nvPr>
            <p:ph type="ftr" sz="quarter" idx="11"/>
          </p:nvPr>
        </p:nvSpPr>
        <p:spPr/>
        <p:txBody>
          <a:bodyPr/>
          <a:lstStyle/>
          <a:p>
            <a:pPr>
              <a:defRPr/>
            </a:pPr>
            <a:r>
              <a:rPr lang="en-US" altLang="zh-CN" smtClean="0"/>
              <a:t>CITS, NanKai University</a:t>
            </a:r>
            <a:endParaRPr lang="en-US" altLang="ko-KR"/>
          </a:p>
        </p:txBody>
      </p:sp>
      <p:sp>
        <p:nvSpPr>
          <p:cNvPr id="1741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SzTx/>
              <a:buFontTx/>
              <a:buNone/>
            </a:pPr>
            <a:fld id="{42F017B6-0216-49C8-A025-69A3CC2920E6}" type="slidenum">
              <a:rPr lang="en-US" altLang="ko-KR" sz="1200" smtClean="0">
                <a:solidFill>
                  <a:schemeClr val="bg1"/>
                </a:solidFill>
              </a:rPr>
              <a:pPr>
                <a:spcBef>
                  <a:spcPct val="0"/>
                </a:spcBef>
                <a:buClrTx/>
                <a:buSzTx/>
                <a:buFontTx/>
                <a:buNone/>
              </a:pPr>
              <a:t>25</a:t>
            </a:fld>
            <a:endParaRPr lang="en-US" altLang="ko-KR" sz="1200" smtClean="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dissolve">
                                      <p:cBhvr>
                                        <p:cTn id="19" dur="500"/>
                                        <p:tgtEl>
                                          <p:spTgt spid="3">
                                            <p:txEl>
                                              <p:pRg st="2" end="2"/>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dissolve">
                                      <p:cBhvr>
                                        <p:cTn id="30" dur="500"/>
                                        <p:tgtEl>
                                          <p:spTgt spid="3">
                                            <p:txEl>
                                              <p:pRg st="5" end="5"/>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dissolve">
                                      <p:cBhvr>
                                        <p:cTn id="33" dur="500"/>
                                        <p:tgtEl>
                                          <p:spTgt spid="3">
                                            <p:txEl>
                                              <p:pRg st="6" end="6"/>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dissolve">
                                      <p:cBhvr>
                                        <p:cTn id="38" dur="500"/>
                                        <p:tgtEl>
                                          <p:spTgt spid="3">
                                            <p:txEl>
                                              <p:pRg st="7" end="7"/>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dissolve">
                                      <p:cBhvr>
                                        <p:cTn id="41" dur="500"/>
                                        <p:tgtEl>
                                          <p:spTgt spid="3">
                                            <p:txEl>
                                              <p:pRg st="8" end="8"/>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dissolve">
                                      <p:cBhvr>
                                        <p:cTn id="4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进程之间如何交换信息</a:t>
            </a:r>
            <a:endParaRPr lang="zh-CN" altLang="en-US" dirty="0"/>
          </a:p>
        </p:txBody>
      </p:sp>
      <p:sp>
        <p:nvSpPr>
          <p:cNvPr id="3" name="内容占位符 2"/>
          <p:cNvSpPr>
            <a:spLocks noGrp="1"/>
          </p:cNvSpPr>
          <p:nvPr>
            <p:ph idx="1"/>
          </p:nvPr>
        </p:nvSpPr>
        <p:spPr/>
        <p:txBody>
          <a:bodyPr/>
          <a:lstStyle/>
          <a:p>
            <a:r>
              <a:rPr lang="zh-CN" altLang="en-US" dirty="0" smtClean="0"/>
              <a:t>虚拟地址空间的分布图</a:t>
            </a:r>
            <a:endParaRPr lang="en-US" altLang="zh-CN" dirty="0" smtClean="0"/>
          </a:p>
          <a:p>
            <a:endParaRPr lang="zh-CN" altLang="en-US" dirty="0"/>
          </a:p>
        </p:txBody>
      </p:sp>
      <p:sp>
        <p:nvSpPr>
          <p:cNvPr id="4" name="日期占位符 3"/>
          <p:cNvSpPr>
            <a:spLocks noGrp="1"/>
          </p:cNvSpPr>
          <p:nvPr>
            <p:ph type="dt" sz="half" idx="10"/>
          </p:nvPr>
        </p:nvSpPr>
        <p:spPr/>
        <p:txBody>
          <a:bodyPr/>
          <a:lstStyle/>
          <a:p>
            <a:pPr>
              <a:defRPr/>
            </a:pPr>
            <a:r>
              <a:rPr lang="en-US" altLang="zh-CN" smtClean="0"/>
              <a:t>Operating System</a:t>
            </a:r>
            <a:endParaRPr lang="en-US" altLang="ko-KR"/>
          </a:p>
        </p:txBody>
      </p:sp>
      <p:sp>
        <p:nvSpPr>
          <p:cNvPr id="5" name="页脚占位符 4"/>
          <p:cNvSpPr>
            <a:spLocks noGrp="1"/>
          </p:cNvSpPr>
          <p:nvPr>
            <p:ph type="ftr" sz="quarter" idx="11"/>
          </p:nvPr>
        </p:nvSpPr>
        <p:spPr/>
        <p:txBody>
          <a:bodyPr/>
          <a:lstStyle/>
          <a:p>
            <a:pPr>
              <a:defRPr/>
            </a:pPr>
            <a:r>
              <a:rPr lang="en-US" altLang="zh-CN" smtClean="0"/>
              <a:t>CITS, NanKai University</a:t>
            </a:r>
            <a:endParaRPr lang="en-US" altLang="ko-KR"/>
          </a:p>
        </p:txBody>
      </p:sp>
      <p:sp>
        <p:nvSpPr>
          <p:cNvPr id="6" name="灯片编号占位符 5"/>
          <p:cNvSpPr>
            <a:spLocks noGrp="1"/>
          </p:cNvSpPr>
          <p:nvPr>
            <p:ph type="sldNum" sz="quarter" idx="12"/>
          </p:nvPr>
        </p:nvSpPr>
        <p:spPr/>
        <p:txBody>
          <a:bodyPr/>
          <a:lstStyle/>
          <a:p>
            <a:pPr>
              <a:defRPr/>
            </a:pPr>
            <a:fld id="{32C7C19E-C979-4A8C-991F-EB73B2F94084}" type="slidenum">
              <a:rPr lang="en-US" altLang="ko-KR" smtClean="0"/>
              <a:pPr>
                <a:defRPr/>
              </a:pPr>
              <a:t>26</a:t>
            </a:fld>
            <a:endParaRPr lang="en-US" altLang="ko-KR"/>
          </a:p>
        </p:txBody>
      </p:sp>
      <p:sp>
        <p:nvSpPr>
          <p:cNvPr id="8" name="矩形 7"/>
          <p:cNvSpPr/>
          <p:nvPr/>
        </p:nvSpPr>
        <p:spPr bwMode="auto">
          <a:xfrm>
            <a:off x="3851920" y="2492896"/>
            <a:ext cx="3528392" cy="11521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7" name="矩形 6"/>
          <p:cNvSpPr/>
          <p:nvPr/>
        </p:nvSpPr>
        <p:spPr bwMode="auto">
          <a:xfrm>
            <a:off x="1593205" y="2492896"/>
            <a:ext cx="3528392" cy="115212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9" name="矩形 8"/>
          <p:cNvSpPr/>
          <p:nvPr/>
        </p:nvSpPr>
        <p:spPr bwMode="auto">
          <a:xfrm rot="5400000">
            <a:off x="2781337" y="3681028"/>
            <a:ext cx="3528392" cy="1152128"/>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10" name="矩形 9"/>
          <p:cNvSpPr/>
          <p:nvPr/>
        </p:nvSpPr>
        <p:spPr bwMode="auto">
          <a:xfrm rot="5400000">
            <a:off x="3973661" y="2497088"/>
            <a:ext cx="1143744" cy="1152128"/>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13" name="文本框 12"/>
          <p:cNvSpPr txBox="1"/>
          <p:nvPr/>
        </p:nvSpPr>
        <p:spPr>
          <a:xfrm>
            <a:off x="1881237" y="2852936"/>
            <a:ext cx="1764110" cy="369332"/>
          </a:xfrm>
          <a:prstGeom prst="rect">
            <a:avLst/>
          </a:prstGeom>
          <a:noFill/>
        </p:spPr>
        <p:txBody>
          <a:bodyPr wrap="square" rtlCol="0">
            <a:spAutoFit/>
          </a:bodyPr>
          <a:lstStyle/>
          <a:p>
            <a:r>
              <a:rPr lang="zh-CN" altLang="en-US" dirty="0" smtClean="0"/>
              <a:t>进程</a:t>
            </a:r>
            <a:r>
              <a:rPr lang="en-US" altLang="zh-CN" dirty="0" smtClean="0"/>
              <a:t>A</a:t>
            </a:r>
            <a:r>
              <a:rPr lang="zh-CN" altLang="en-US" dirty="0" smtClean="0"/>
              <a:t>用户空间</a:t>
            </a:r>
            <a:endParaRPr lang="zh-CN" altLang="en-US" dirty="0"/>
          </a:p>
        </p:txBody>
      </p:sp>
      <p:sp>
        <p:nvSpPr>
          <p:cNvPr id="15" name="文本框 14"/>
          <p:cNvSpPr txBox="1"/>
          <p:nvPr/>
        </p:nvSpPr>
        <p:spPr>
          <a:xfrm>
            <a:off x="5373711" y="2843644"/>
            <a:ext cx="1764110" cy="369332"/>
          </a:xfrm>
          <a:prstGeom prst="rect">
            <a:avLst/>
          </a:prstGeom>
          <a:noFill/>
        </p:spPr>
        <p:txBody>
          <a:bodyPr wrap="square" rtlCol="0">
            <a:spAutoFit/>
          </a:bodyPr>
          <a:lstStyle/>
          <a:p>
            <a:r>
              <a:rPr lang="zh-CN" altLang="en-US" dirty="0" smtClean="0"/>
              <a:t>进程</a:t>
            </a:r>
            <a:r>
              <a:rPr lang="en-US" altLang="zh-CN" dirty="0" smtClean="0"/>
              <a:t>B</a:t>
            </a:r>
            <a:r>
              <a:rPr lang="zh-CN" altLang="en-US" dirty="0" smtClean="0"/>
              <a:t>用户空间</a:t>
            </a:r>
            <a:endParaRPr lang="zh-CN" altLang="en-US" dirty="0"/>
          </a:p>
        </p:txBody>
      </p:sp>
      <p:sp>
        <p:nvSpPr>
          <p:cNvPr id="16" name="文本框 15"/>
          <p:cNvSpPr txBox="1"/>
          <p:nvPr/>
        </p:nvSpPr>
        <p:spPr>
          <a:xfrm rot="5400000">
            <a:off x="3663478" y="4542005"/>
            <a:ext cx="1764110" cy="369332"/>
          </a:xfrm>
          <a:prstGeom prst="rect">
            <a:avLst/>
          </a:prstGeom>
          <a:noFill/>
        </p:spPr>
        <p:txBody>
          <a:bodyPr wrap="square" rtlCol="0">
            <a:spAutoFit/>
          </a:bodyPr>
          <a:lstStyle/>
          <a:p>
            <a:r>
              <a:rPr lang="zh-CN" altLang="en-US" dirty="0" smtClean="0"/>
              <a:t>进程</a:t>
            </a:r>
            <a:r>
              <a:rPr lang="en-US" altLang="zh-CN" dirty="0" smtClean="0"/>
              <a:t>C</a:t>
            </a:r>
            <a:r>
              <a:rPr lang="zh-CN" altLang="en-US" dirty="0" smtClean="0"/>
              <a:t>用户空间</a:t>
            </a:r>
            <a:endParaRPr lang="zh-CN" altLang="en-US" dirty="0"/>
          </a:p>
        </p:txBody>
      </p:sp>
      <p:sp>
        <p:nvSpPr>
          <p:cNvPr id="17" name="文本框 16"/>
          <p:cNvSpPr txBox="1"/>
          <p:nvPr/>
        </p:nvSpPr>
        <p:spPr>
          <a:xfrm>
            <a:off x="4240969" y="2769332"/>
            <a:ext cx="924272" cy="646331"/>
          </a:xfrm>
          <a:prstGeom prst="rect">
            <a:avLst/>
          </a:prstGeom>
          <a:noFill/>
        </p:spPr>
        <p:txBody>
          <a:bodyPr wrap="square" rtlCol="0">
            <a:spAutoFit/>
          </a:bodyPr>
          <a:lstStyle/>
          <a:p>
            <a:r>
              <a:rPr lang="zh-CN" altLang="en-US" dirty="0" smtClean="0"/>
              <a:t>内核</a:t>
            </a:r>
            <a:endParaRPr lang="en-US" altLang="zh-CN" dirty="0" smtClean="0"/>
          </a:p>
          <a:p>
            <a:r>
              <a:rPr lang="zh-CN" altLang="en-US" dirty="0" smtClean="0"/>
              <a:t>空间</a:t>
            </a:r>
            <a:endParaRPr lang="zh-CN" altLang="en-US" dirty="0"/>
          </a:p>
        </p:txBody>
      </p:sp>
    </p:spTree>
    <p:extLst>
      <p:ext uri="{BB962C8B-B14F-4D97-AF65-F5344CB8AC3E}">
        <p14:creationId xmlns:p14="http://schemas.microsoft.com/office/powerpoint/2010/main" val="3535994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27584" y="1844824"/>
            <a:ext cx="2088000" cy="3808732"/>
            <a:chOff x="827584" y="987574"/>
            <a:chExt cx="2088000" cy="3808732"/>
          </a:xfrm>
        </p:grpSpPr>
        <p:sp>
          <p:nvSpPr>
            <p:cNvPr id="25" name="矩形 24"/>
            <p:cNvSpPr/>
            <p:nvPr/>
          </p:nvSpPr>
          <p:spPr>
            <a:xfrm>
              <a:off x="827584" y="987574"/>
              <a:ext cx="2088000" cy="785818"/>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矩形 27"/>
            <p:cNvSpPr/>
            <p:nvPr/>
          </p:nvSpPr>
          <p:spPr>
            <a:xfrm>
              <a:off x="827584" y="1773392"/>
              <a:ext cx="2088000" cy="720000"/>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矩形 41"/>
            <p:cNvSpPr/>
            <p:nvPr/>
          </p:nvSpPr>
          <p:spPr>
            <a:xfrm>
              <a:off x="827584" y="2487772"/>
              <a:ext cx="2088000" cy="756000"/>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矩形 42"/>
            <p:cNvSpPr/>
            <p:nvPr/>
          </p:nvSpPr>
          <p:spPr>
            <a:xfrm>
              <a:off x="827584" y="3243110"/>
              <a:ext cx="2088000" cy="576000"/>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矩形 43"/>
            <p:cNvSpPr/>
            <p:nvPr/>
          </p:nvSpPr>
          <p:spPr>
            <a:xfrm>
              <a:off x="827584" y="3819376"/>
              <a:ext cx="2088000" cy="540000"/>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6" name="TextBox 75"/>
            <p:cNvSpPr txBox="1"/>
            <p:nvPr/>
          </p:nvSpPr>
          <p:spPr>
            <a:xfrm>
              <a:off x="1372014" y="1191994"/>
              <a:ext cx="825867" cy="369332"/>
            </a:xfrm>
            <a:prstGeom prst="rect">
              <a:avLst/>
            </a:prstGeom>
            <a:noFill/>
          </p:spPr>
          <p:txBody>
            <a:bodyPr wrap="none" rtlCol="0">
              <a:spAutoFit/>
            </a:bodyPr>
            <a:lstStyle/>
            <a:p>
              <a:r>
                <a:rPr lang="zh-CN" altLang="en-US" b="1" dirty="0" smtClean="0">
                  <a:solidFill>
                    <a:srgbClr val="11576A"/>
                  </a:solidFill>
                  <a:latin typeface="+mj-ea"/>
                  <a:ea typeface="+mj-ea"/>
                </a:rPr>
                <a:t>进程</a:t>
              </a:r>
              <a:r>
                <a:rPr lang="en-US" altLang="zh-CN" b="1" dirty="0" smtClean="0">
                  <a:solidFill>
                    <a:srgbClr val="11576A"/>
                  </a:solidFill>
                  <a:latin typeface="+mj-ea"/>
                  <a:ea typeface="+mj-ea"/>
                </a:rPr>
                <a:t>A</a:t>
              </a:r>
              <a:endParaRPr lang="zh-CN" altLang="en-US" b="1" dirty="0">
                <a:solidFill>
                  <a:srgbClr val="11576A"/>
                </a:solidFill>
                <a:latin typeface="+mj-ea"/>
                <a:ea typeface="+mj-ea"/>
              </a:endParaRPr>
            </a:p>
          </p:txBody>
        </p:sp>
        <p:sp>
          <p:nvSpPr>
            <p:cNvPr id="77" name="TextBox 76"/>
            <p:cNvSpPr txBox="1"/>
            <p:nvPr/>
          </p:nvSpPr>
          <p:spPr>
            <a:xfrm>
              <a:off x="1383548" y="1918135"/>
              <a:ext cx="825867" cy="369332"/>
            </a:xfrm>
            <a:prstGeom prst="rect">
              <a:avLst/>
            </a:prstGeom>
            <a:noFill/>
          </p:spPr>
          <p:txBody>
            <a:bodyPr wrap="none" rtlCol="0">
              <a:spAutoFit/>
            </a:bodyPr>
            <a:lstStyle/>
            <a:p>
              <a:r>
                <a:rPr lang="zh-CN" altLang="en-US" b="1" dirty="0" smtClean="0">
                  <a:solidFill>
                    <a:srgbClr val="11576A"/>
                  </a:solidFill>
                  <a:latin typeface="+mj-ea"/>
                  <a:ea typeface="+mj-ea"/>
                </a:rPr>
                <a:t>进程</a:t>
              </a:r>
              <a:r>
                <a:rPr lang="en-US" altLang="zh-CN" b="1" dirty="0" smtClean="0">
                  <a:solidFill>
                    <a:srgbClr val="11576A"/>
                  </a:solidFill>
                  <a:latin typeface="+mj-ea"/>
                  <a:ea typeface="+mj-ea"/>
                </a:rPr>
                <a:t>B</a:t>
              </a:r>
              <a:endParaRPr lang="zh-CN" altLang="en-US" b="1" dirty="0">
                <a:solidFill>
                  <a:srgbClr val="11576A"/>
                </a:solidFill>
                <a:latin typeface="+mj-ea"/>
                <a:ea typeface="+mj-ea"/>
              </a:endParaRPr>
            </a:p>
          </p:txBody>
        </p:sp>
        <p:sp>
          <p:nvSpPr>
            <p:cNvPr id="78" name="TextBox 77"/>
            <p:cNvSpPr txBox="1"/>
            <p:nvPr/>
          </p:nvSpPr>
          <p:spPr>
            <a:xfrm>
              <a:off x="1460491" y="3902434"/>
              <a:ext cx="646331" cy="369332"/>
            </a:xfrm>
            <a:prstGeom prst="rect">
              <a:avLst/>
            </a:prstGeom>
            <a:noFill/>
          </p:spPr>
          <p:txBody>
            <a:bodyPr wrap="none" rtlCol="0">
              <a:spAutoFit/>
            </a:bodyPr>
            <a:lstStyle/>
            <a:p>
              <a:r>
                <a:rPr lang="zh-CN" altLang="en-US" b="1" dirty="0" smtClean="0">
                  <a:solidFill>
                    <a:srgbClr val="11576A"/>
                  </a:solidFill>
                  <a:latin typeface="+mj-ea"/>
                  <a:ea typeface="+mj-ea"/>
                </a:rPr>
                <a:t>内核</a:t>
              </a:r>
              <a:endParaRPr lang="zh-CN" altLang="en-US" b="1" dirty="0">
                <a:solidFill>
                  <a:srgbClr val="11576A"/>
                </a:solidFill>
                <a:latin typeface="+mj-ea"/>
                <a:ea typeface="+mj-ea"/>
              </a:endParaRPr>
            </a:p>
          </p:txBody>
        </p:sp>
        <p:sp>
          <p:nvSpPr>
            <p:cNvPr id="90" name="TextBox 89"/>
            <p:cNvSpPr txBox="1"/>
            <p:nvPr/>
          </p:nvSpPr>
          <p:spPr>
            <a:xfrm>
              <a:off x="1230562" y="4426974"/>
              <a:ext cx="1107996" cy="369332"/>
            </a:xfrm>
            <a:prstGeom prst="rect">
              <a:avLst/>
            </a:prstGeom>
            <a:noFill/>
          </p:spPr>
          <p:txBody>
            <a:bodyPr wrap="none" rtlCol="0">
              <a:spAutoFit/>
            </a:bodyPr>
            <a:lstStyle/>
            <a:p>
              <a:r>
                <a:rPr lang="zh-CN" altLang="en-US" b="1" dirty="0" smtClean="0">
                  <a:solidFill>
                    <a:srgbClr val="11576A"/>
                  </a:solidFill>
                  <a:latin typeface="+mj-ea"/>
                  <a:ea typeface="+mj-ea"/>
                </a:rPr>
                <a:t>间接通信</a:t>
              </a:r>
              <a:endParaRPr lang="zh-CN" altLang="en-US" b="1" dirty="0">
                <a:solidFill>
                  <a:srgbClr val="11576A"/>
                </a:solidFill>
                <a:latin typeface="+mj-ea"/>
                <a:ea typeface="+mj-ea"/>
              </a:endParaRPr>
            </a:p>
          </p:txBody>
        </p:sp>
      </p:grpSp>
      <p:sp>
        <p:nvSpPr>
          <p:cNvPr id="8" name="标题 1"/>
          <p:cNvSpPr txBox="1">
            <a:spLocks/>
          </p:cNvSpPr>
          <p:nvPr/>
        </p:nvSpPr>
        <p:spPr>
          <a:xfrm>
            <a:off x="428596" y="1084929"/>
            <a:ext cx="8229600" cy="508383"/>
          </a:xfrm>
          <a:prstGeom prst="rect">
            <a:avLst/>
          </a:prstGeom>
        </p:spPr>
        <p:txBody>
          <a:bodyPr/>
          <a:lstStyle>
            <a:lvl1pPr>
              <a:defRPr sz="3000" b="1">
                <a:solidFill>
                  <a:srgbClr val="11576A"/>
                </a:solidFill>
                <a:latin typeface="微软雅黑" pitchFamily="34" charset="-122"/>
                <a:ea typeface="微软雅黑" pitchFamily="34" charset="-122"/>
              </a:defRPr>
            </a:lvl1pPr>
          </a:lstStyle>
          <a:p>
            <a:pPr algn="ctr"/>
            <a:r>
              <a:rPr lang="zh-CN" altLang="en-US" dirty="0"/>
              <a:t>通信方式</a:t>
            </a:r>
            <a:endParaRPr lang="en-US" altLang="zh-CN" dirty="0"/>
          </a:p>
        </p:txBody>
      </p:sp>
      <p:cxnSp>
        <p:nvCxnSpPr>
          <p:cNvPr id="84" name="直接连接符 83"/>
          <p:cNvCxnSpPr/>
          <p:nvPr/>
        </p:nvCxnSpPr>
        <p:spPr>
          <a:xfrm rot="5400000">
            <a:off x="-5929386" y="3500438"/>
            <a:ext cx="8786874" cy="71438"/>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2900418" y="2960051"/>
            <a:ext cx="330540" cy="1908000"/>
            <a:chOff x="2900418" y="2102801"/>
            <a:chExt cx="330540" cy="1908000"/>
          </a:xfrm>
        </p:grpSpPr>
        <p:cxnSp>
          <p:nvCxnSpPr>
            <p:cNvPr id="61" name="直接连接符 60"/>
            <p:cNvCxnSpPr/>
            <p:nvPr/>
          </p:nvCxnSpPr>
          <p:spPr>
            <a:xfrm>
              <a:off x="2923109" y="3965735"/>
              <a:ext cx="266700" cy="0"/>
            </a:xfrm>
            <a:prstGeom prst="line">
              <a:avLst/>
            </a:prstGeom>
            <a:ln w="889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5400000" flipH="1" flipV="1">
              <a:off x="2259613" y="3056007"/>
              <a:ext cx="1908000" cy="1588"/>
            </a:xfrm>
            <a:prstGeom prst="line">
              <a:avLst/>
            </a:prstGeom>
            <a:ln w="889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rot="10800000">
              <a:off x="2917384" y="2149635"/>
              <a:ext cx="258138" cy="0"/>
            </a:xfrm>
            <a:prstGeom prst="straightConnector1">
              <a:avLst/>
            </a:prstGeom>
            <a:ln w="88900">
              <a:solidFill>
                <a:srgbClr val="11576A"/>
              </a:solidFill>
              <a:tailEnd type="triangle" w="sm" len="sm"/>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900418" y="2803007"/>
              <a:ext cx="330540" cy="338554"/>
            </a:xfrm>
            <a:prstGeom prst="rect">
              <a:avLst/>
            </a:prstGeom>
            <a:noFill/>
          </p:spPr>
          <p:txBody>
            <a:bodyPr wrap="none" rtlCol="0">
              <a:spAutoFit/>
            </a:bodyPr>
            <a:lstStyle/>
            <a:p>
              <a:r>
                <a:rPr lang="en-US" altLang="zh-CN" sz="1600" b="1" dirty="0">
                  <a:solidFill>
                    <a:srgbClr val="11576A"/>
                  </a:solidFill>
                  <a:latin typeface="+mj-ea"/>
                  <a:ea typeface="+mj-ea"/>
                </a:rPr>
                <a:t>2</a:t>
              </a:r>
              <a:endParaRPr lang="zh-CN" altLang="en-US" sz="1600" b="1" dirty="0">
                <a:solidFill>
                  <a:srgbClr val="11576A"/>
                </a:solidFill>
                <a:latin typeface="+mj-ea"/>
                <a:ea typeface="+mj-ea"/>
              </a:endParaRPr>
            </a:p>
          </p:txBody>
        </p:sp>
      </p:grpSp>
      <p:grpSp>
        <p:nvGrpSpPr>
          <p:cNvPr id="7" name="组合 6"/>
          <p:cNvGrpSpPr/>
          <p:nvPr/>
        </p:nvGrpSpPr>
        <p:grpSpPr>
          <a:xfrm>
            <a:off x="2912622" y="2232494"/>
            <a:ext cx="858549" cy="2880000"/>
            <a:chOff x="2912621" y="1375244"/>
            <a:chExt cx="858549" cy="2880000"/>
          </a:xfrm>
        </p:grpSpPr>
        <p:cxnSp>
          <p:nvCxnSpPr>
            <p:cNvPr id="55" name="直接连接符 54"/>
            <p:cNvCxnSpPr/>
            <p:nvPr/>
          </p:nvCxnSpPr>
          <p:spPr>
            <a:xfrm flipV="1">
              <a:off x="2912621" y="1420965"/>
              <a:ext cx="481968" cy="1124"/>
            </a:xfrm>
            <a:prstGeom prst="line">
              <a:avLst/>
            </a:prstGeom>
            <a:ln w="88900">
              <a:solidFill>
                <a:srgbClr val="11576A"/>
              </a:solidFill>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5400000">
              <a:off x="1959352" y="2814450"/>
              <a:ext cx="2880000" cy="1588"/>
            </a:xfrm>
            <a:prstGeom prst="line">
              <a:avLst/>
            </a:prstGeom>
            <a:ln w="88900">
              <a:solidFill>
                <a:srgbClr val="11576A"/>
              </a:solidFill>
              <a:tailEnd type="non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rot="10800000" flipV="1">
              <a:off x="2937262" y="4211810"/>
              <a:ext cx="504000" cy="0"/>
            </a:xfrm>
            <a:prstGeom prst="straightConnector1">
              <a:avLst/>
            </a:prstGeom>
            <a:ln w="88900">
              <a:solidFill>
                <a:srgbClr val="11576A"/>
              </a:solidFill>
              <a:tailEnd type="triangle" w="sm" len="sm"/>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3440630" y="2803007"/>
              <a:ext cx="330540" cy="338554"/>
            </a:xfrm>
            <a:prstGeom prst="rect">
              <a:avLst/>
            </a:prstGeom>
            <a:noFill/>
          </p:spPr>
          <p:txBody>
            <a:bodyPr wrap="none" rtlCol="0">
              <a:spAutoFit/>
            </a:bodyPr>
            <a:lstStyle/>
            <a:p>
              <a:r>
                <a:rPr lang="en-US" altLang="zh-CN" sz="1600" b="1" dirty="0">
                  <a:solidFill>
                    <a:srgbClr val="11576A"/>
                  </a:solidFill>
                  <a:latin typeface="+mj-ea"/>
                  <a:ea typeface="+mj-ea"/>
                </a:rPr>
                <a:t>1</a:t>
              </a:r>
              <a:endParaRPr lang="zh-CN" altLang="en-US" sz="1600" b="1" dirty="0">
                <a:solidFill>
                  <a:srgbClr val="11576A"/>
                </a:solidFill>
                <a:latin typeface="+mj-ea"/>
                <a:ea typeface="+mj-ea"/>
              </a:endParaRPr>
            </a:p>
          </p:txBody>
        </p:sp>
      </p:grpSp>
      <p:grpSp>
        <p:nvGrpSpPr>
          <p:cNvPr id="10" name="组合 9"/>
          <p:cNvGrpSpPr/>
          <p:nvPr/>
        </p:nvGrpSpPr>
        <p:grpSpPr>
          <a:xfrm>
            <a:off x="3966867" y="1844824"/>
            <a:ext cx="2088315" cy="3808732"/>
            <a:chOff x="3966866" y="987574"/>
            <a:chExt cx="2088315" cy="3808732"/>
          </a:xfrm>
        </p:grpSpPr>
        <p:sp>
          <p:nvSpPr>
            <p:cNvPr id="45" name="矩形 44"/>
            <p:cNvSpPr/>
            <p:nvPr/>
          </p:nvSpPr>
          <p:spPr>
            <a:xfrm>
              <a:off x="3966866" y="987574"/>
              <a:ext cx="2088000" cy="785818"/>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矩形 46"/>
            <p:cNvSpPr/>
            <p:nvPr/>
          </p:nvSpPr>
          <p:spPr>
            <a:xfrm>
              <a:off x="3967181" y="1773393"/>
              <a:ext cx="2088000" cy="752324"/>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矩形 47"/>
            <p:cNvSpPr/>
            <p:nvPr/>
          </p:nvSpPr>
          <p:spPr>
            <a:xfrm>
              <a:off x="3966866" y="2524500"/>
              <a:ext cx="2088000" cy="1296000"/>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矩形 48"/>
            <p:cNvSpPr/>
            <p:nvPr/>
          </p:nvSpPr>
          <p:spPr>
            <a:xfrm>
              <a:off x="3966866" y="3807526"/>
              <a:ext cx="2088000" cy="540000"/>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9" name="TextBox 78"/>
            <p:cNvSpPr txBox="1"/>
            <p:nvPr/>
          </p:nvSpPr>
          <p:spPr>
            <a:xfrm>
              <a:off x="4687700" y="3892860"/>
              <a:ext cx="646331" cy="369332"/>
            </a:xfrm>
            <a:prstGeom prst="rect">
              <a:avLst/>
            </a:prstGeom>
            <a:noFill/>
          </p:spPr>
          <p:txBody>
            <a:bodyPr wrap="none" rtlCol="0">
              <a:spAutoFit/>
            </a:bodyPr>
            <a:lstStyle/>
            <a:p>
              <a:r>
                <a:rPr lang="zh-CN" altLang="en-US" b="1" dirty="0" smtClean="0">
                  <a:solidFill>
                    <a:srgbClr val="11576A"/>
                  </a:solidFill>
                  <a:latin typeface="+mj-ea"/>
                  <a:ea typeface="+mj-ea"/>
                </a:rPr>
                <a:t>内核</a:t>
              </a:r>
              <a:endParaRPr lang="zh-CN" altLang="en-US" b="1" dirty="0">
                <a:solidFill>
                  <a:srgbClr val="11576A"/>
                </a:solidFill>
                <a:latin typeface="+mj-ea"/>
                <a:ea typeface="+mj-ea"/>
              </a:endParaRPr>
            </a:p>
          </p:txBody>
        </p:sp>
        <p:sp>
          <p:nvSpPr>
            <p:cNvPr id="80" name="TextBox 79"/>
            <p:cNvSpPr txBox="1"/>
            <p:nvPr/>
          </p:nvSpPr>
          <p:spPr>
            <a:xfrm>
              <a:off x="4604988" y="1921461"/>
              <a:ext cx="825867" cy="369332"/>
            </a:xfrm>
            <a:prstGeom prst="rect">
              <a:avLst/>
            </a:prstGeom>
            <a:noFill/>
          </p:spPr>
          <p:txBody>
            <a:bodyPr wrap="none" rtlCol="0">
              <a:spAutoFit/>
            </a:bodyPr>
            <a:lstStyle/>
            <a:p>
              <a:r>
                <a:rPr lang="zh-CN" altLang="en-US" b="1" dirty="0" smtClean="0">
                  <a:solidFill>
                    <a:srgbClr val="11576A"/>
                  </a:solidFill>
                  <a:latin typeface="+mj-ea"/>
                  <a:ea typeface="+mj-ea"/>
                </a:rPr>
                <a:t>进程</a:t>
              </a:r>
              <a:r>
                <a:rPr lang="en-US" altLang="zh-CN" b="1" dirty="0" smtClean="0">
                  <a:solidFill>
                    <a:srgbClr val="11576A"/>
                  </a:solidFill>
                  <a:latin typeface="+mj-ea"/>
                  <a:ea typeface="+mj-ea"/>
                </a:rPr>
                <a:t>B</a:t>
              </a:r>
              <a:endParaRPr lang="zh-CN" altLang="en-US" b="1" dirty="0">
                <a:solidFill>
                  <a:srgbClr val="11576A"/>
                </a:solidFill>
                <a:latin typeface="+mj-ea"/>
                <a:ea typeface="+mj-ea"/>
              </a:endParaRPr>
            </a:p>
          </p:txBody>
        </p:sp>
        <p:sp>
          <p:nvSpPr>
            <p:cNvPr id="81" name="TextBox 80"/>
            <p:cNvSpPr txBox="1"/>
            <p:nvPr/>
          </p:nvSpPr>
          <p:spPr>
            <a:xfrm>
              <a:off x="4592165" y="1200170"/>
              <a:ext cx="825867" cy="369332"/>
            </a:xfrm>
            <a:prstGeom prst="rect">
              <a:avLst/>
            </a:prstGeom>
            <a:noFill/>
          </p:spPr>
          <p:txBody>
            <a:bodyPr wrap="none" rtlCol="0">
              <a:spAutoFit/>
            </a:bodyPr>
            <a:lstStyle/>
            <a:p>
              <a:r>
                <a:rPr lang="zh-CN" altLang="en-US" b="1" dirty="0" smtClean="0">
                  <a:solidFill>
                    <a:srgbClr val="11576A"/>
                  </a:solidFill>
                  <a:latin typeface="+mj-ea"/>
                  <a:ea typeface="+mj-ea"/>
                </a:rPr>
                <a:t>进程</a:t>
              </a:r>
              <a:r>
                <a:rPr lang="en-US" altLang="zh-CN" b="1" dirty="0" smtClean="0">
                  <a:solidFill>
                    <a:srgbClr val="11576A"/>
                  </a:solidFill>
                  <a:latin typeface="+mj-ea"/>
                  <a:ea typeface="+mj-ea"/>
                </a:rPr>
                <a:t>A</a:t>
              </a:r>
              <a:endParaRPr lang="zh-CN" altLang="en-US" b="1" dirty="0">
                <a:solidFill>
                  <a:srgbClr val="11576A"/>
                </a:solidFill>
                <a:latin typeface="+mj-ea"/>
                <a:ea typeface="+mj-ea"/>
              </a:endParaRPr>
            </a:p>
          </p:txBody>
        </p:sp>
        <p:sp>
          <p:nvSpPr>
            <p:cNvPr id="89" name="TextBox 88"/>
            <p:cNvSpPr txBox="1"/>
            <p:nvPr/>
          </p:nvSpPr>
          <p:spPr>
            <a:xfrm>
              <a:off x="4446152" y="4426974"/>
              <a:ext cx="1107996" cy="369332"/>
            </a:xfrm>
            <a:prstGeom prst="rect">
              <a:avLst/>
            </a:prstGeom>
            <a:noFill/>
          </p:spPr>
          <p:txBody>
            <a:bodyPr wrap="none" rtlCol="0">
              <a:spAutoFit/>
            </a:bodyPr>
            <a:lstStyle/>
            <a:p>
              <a:r>
                <a:rPr lang="zh-CN" altLang="en-US" b="1" dirty="0" smtClean="0">
                  <a:solidFill>
                    <a:srgbClr val="11576A"/>
                  </a:solidFill>
                  <a:latin typeface="+mj-ea"/>
                  <a:ea typeface="+mj-ea"/>
                </a:rPr>
                <a:t>直接通信</a:t>
              </a:r>
              <a:endParaRPr lang="zh-CN" altLang="en-US" b="1" dirty="0">
                <a:solidFill>
                  <a:srgbClr val="11576A"/>
                </a:solidFill>
                <a:latin typeface="+mj-ea"/>
                <a:ea typeface="+mj-ea"/>
              </a:endParaRPr>
            </a:p>
          </p:txBody>
        </p:sp>
      </p:grpSp>
      <p:grpSp>
        <p:nvGrpSpPr>
          <p:cNvPr id="6" name="组合 5"/>
          <p:cNvGrpSpPr/>
          <p:nvPr/>
        </p:nvGrpSpPr>
        <p:grpSpPr>
          <a:xfrm>
            <a:off x="2567496" y="2117876"/>
            <a:ext cx="384980" cy="3013096"/>
            <a:chOff x="2567496" y="1260626"/>
            <a:chExt cx="384980" cy="3013096"/>
          </a:xfrm>
        </p:grpSpPr>
        <p:grpSp>
          <p:nvGrpSpPr>
            <p:cNvPr id="3" name="组合 2"/>
            <p:cNvGrpSpPr/>
            <p:nvPr/>
          </p:nvGrpSpPr>
          <p:grpSpPr>
            <a:xfrm>
              <a:off x="2567496" y="1971831"/>
              <a:ext cx="378630" cy="338554"/>
              <a:chOff x="2668574" y="1841495"/>
              <a:chExt cx="378630" cy="338554"/>
            </a:xfrm>
          </p:grpSpPr>
          <p:sp>
            <p:nvSpPr>
              <p:cNvPr id="51" name="矩形 50"/>
              <p:cNvSpPr/>
              <p:nvPr/>
            </p:nvSpPr>
            <p:spPr>
              <a:xfrm>
                <a:off x="2725699" y="1857370"/>
                <a:ext cx="288000" cy="288000"/>
              </a:xfrm>
              <a:prstGeom prst="rect">
                <a:avLst/>
              </a:prstGeom>
              <a:gradFill>
                <a:gsLst>
                  <a:gs pos="100000">
                    <a:srgbClr val="666666"/>
                  </a:gs>
                  <a:gs pos="0">
                    <a:srgbClr val="CCCCCC"/>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4" name="TextBox 73"/>
              <p:cNvSpPr txBox="1"/>
              <p:nvPr/>
            </p:nvSpPr>
            <p:spPr>
              <a:xfrm>
                <a:off x="2668574" y="1841495"/>
                <a:ext cx="378630" cy="338554"/>
              </a:xfrm>
              <a:prstGeom prst="rect">
                <a:avLst/>
              </a:prstGeom>
              <a:noFill/>
            </p:spPr>
            <p:txBody>
              <a:bodyPr wrap="none" rtlCol="0">
                <a:spAutoFit/>
              </a:bodyPr>
              <a:lstStyle/>
              <a:p>
                <a:r>
                  <a:rPr lang="en-US" altLang="zh-CN" sz="1600" b="1" dirty="0">
                    <a:solidFill>
                      <a:schemeClr val="bg1"/>
                    </a:solidFill>
                    <a:latin typeface="+mj-ea"/>
                    <a:ea typeface="+mj-ea"/>
                  </a:rPr>
                  <a:t>M</a:t>
                </a:r>
                <a:endParaRPr lang="zh-CN" altLang="en-US" sz="1600" b="1" dirty="0">
                  <a:solidFill>
                    <a:schemeClr val="bg1"/>
                  </a:solidFill>
                  <a:latin typeface="+mj-ea"/>
                  <a:ea typeface="+mj-ea"/>
                </a:endParaRPr>
              </a:p>
            </p:txBody>
          </p:sp>
        </p:grpSp>
        <p:grpSp>
          <p:nvGrpSpPr>
            <p:cNvPr id="4" name="组合 3"/>
            <p:cNvGrpSpPr/>
            <p:nvPr/>
          </p:nvGrpSpPr>
          <p:grpSpPr>
            <a:xfrm>
              <a:off x="2573846" y="1260626"/>
              <a:ext cx="378630" cy="338554"/>
              <a:chOff x="2674924" y="1130290"/>
              <a:chExt cx="378630" cy="338554"/>
            </a:xfrm>
          </p:grpSpPr>
          <p:sp>
            <p:nvSpPr>
              <p:cNvPr id="50" name="矩形 49"/>
              <p:cNvSpPr/>
              <p:nvPr/>
            </p:nvSpPr>
            <p:spPr>
              <a:xfrm>
                <a:off x="2725699" y="1142990"/>
                <a:ext cx="288000" cy="288000"/>
              </a:xfrm>
              <a:prstGeom prst="rect">
                <a:avLst/>
              </a:prstGeom>
              <a:gradFill>
                <a:gsLst>
                  <a:gs pos="100000">
                    <a:srgbClr val="666666"/>
                  </a:gs>
                  <a:gs pos="0">
                    <a:srgbClr val="CCCCCC"/>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3" name="TextBox 92"/>
              <p:cNvSpPr txBox="1"/>
              <p:nvPr/>
            </p:nvSpPr>
            <p:spPr>
              <a:xfrm>
                <a:off x="2674924" y="1130290"/>
                <a:ext cx="378630" cy="338554"/>
              </a:xfrm>
              <a:prstGeom prst="rect">
                <a:avLst/>
              </a:prstGeom>
              <a:noFill/>
            </p:spPr>
            <p:txBody>
              <a:bodyPr wrap="none" rtlCol="0">
                <a:spAutoFit/>
              </a:bodyPr>
              <a:lstStyle/>
              <a:p>
                <a:r>
                  <a:rPr lang="en-US" altLang="zh-CN" sz="1600" b="1" dirty="0">
                    <a:solidFill>
                      <a:schemeClr val="bg1"/>
                    </a:solidFill>
                    <a:latin typeface="+mj-ea"/>
                    <a:ea typeface="+mj-ea"/>
                  </a:rPr>
                  <a:t>M</a:t>
                </a:r>
                <a:endParaRPr lang="zh-CN" altLang="en-US" sz="1600" b="1" dirty="0">
                  <a:solidFill>
                    <a:schemeClr val="bg1"/>
                  </a:solidFill>
                  <a:latin typeface="+mj-ea"/>
                  <a:ea typeface="+mj-ea"/>
                </a:endParaRPr>
              </a:p>
            </p:txBody>
          </p:sp>
        </p:grpSp>
        <p:grpSp>
          <p:nvGrpSpPr>
            <p:cNvPr id="2" name="组合 1"/>
            <p:cNvGrpSpPr/>
            <p:nvPr/>
          </p:nvGrpSpPr>
          <p:grpSpPr>
            <a:xfrm>
              <a:off x="2573846" y="3935168"/>
              <a:ext cx="378630" cy="338554"/>
              <a:chOff x="2674924" y="3804832"/>
              <a:chExt cx="378630" cy="338554"/>
            </a:xfrm>
          </p:grpSpPr>
          <p:sp>
            <p:nvSpPr>
              <p:cNvPr id="52" name="矩形 51"/>
              <p:cNvSpPr/>
              <p:nvPr/>
            </p:nvSpPr>
            <p:spPr>
              <a:xfrm>
                <a:off x="2725699" y="3824296"/>
                <a:ext cx="288000" cy="288000"/>
              </a:xfrm>
              <a:prstGeom prst="rect">
                <a:avLst/>
              </a:prstGeom>
              <a:gradFill>
                <a:gsLst>
                  <a:gs pos="100000">
                    <a:srgbClr val="666666"/>
                  </a:gs>
                  <a:gs pos="0">
                    <a:srgbClr val="CCCCCC"/>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4" name="TextBox 93"/>
              <p:cNvSpPr txBox="1"/>
              <p:nvPr/>
            </p:nvSpPr>
            <p:spPr>
              <a:xfrm>
                <a:off x="2674924" y="3804832"/>
                <a:ext cx="378630" cy="338554"/>
              </a:xfrm>
              <a:prstGeom prst="rect">
                <a:avLst/>
              </a:prstGeom>
              <a:noFill/>
            </p:spPr>
            <p:txBody>
              <a:bodyPr wrap="none" rtlCol="0">
                <a:spAutoFit/>
              </a:bodyPr>
              <a:lstStyle/>
              <a:p>
                <a:r>
                  <a:rPr lang="en-US" altLang="zh-CN" sz="1600" b="1" dirty="0">
                    <a:solidFill>
                      <a:schemeClr val="bg1"/>
                    </a:solidFill>
                    <a:latin typeface="+mj-ea"/>
                    <a:ea typeface="+mj-ea"/>
                  </a:rPr>
                  <a:t>M</a:t>
                </a:r>
                <a:endParaRPr lang="zh-CN" altLang="en-US" sz="1600" b="1" dirty="0">
                  <a:solidFill>
                    <a:schemeClr val="bg1"/>
                  </a:solidFill>
                  <a:latin typeface="+mj-ea"/>
                  <a:ea typeface="+mj-ea"/>
                </a:endParaRPr>
              </a:p>
            </p:txBody>
          </p:sp>
        </p:grpSp>
      </p:grpSp>
    </p:spTree>
    <p:extLst>
      <p:ext uri="{BB962C8B-B14F-4D97-AF65-F5344CB8AC3E}">
        <p14:creationId xmlns:p14="http://schemas.microsoft.com/office/powerpoint/2010/main" val="368091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27584" y="1844824"/>
            <a:ext cx="2088000" cy="3808732"/>
            <a:chOff x="827584" y="987574"/>
            <a:chExt cx="2088000" cy="3808732"/>
          </a:xfrm>
        </p:grpSpPr>
        <p:sp>
          <p:nvSpPr>
            <p:cNvPr id="25" name="矩形 24"/>
            <p:cNvSpPr/>
            <p:nvPr/>
          </p:nvSpPr>
          <p:spPr>
            <a:xfrm>
              <a:off x="827584" y="987574"/>
              <a:ext cx="2088000" cy="785818"/>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矩形 27"/>
            <p:cNvSpPr/>
            <p:nvPr/>
          </p:nvSpPr>
          <p:spPr>
            <a:xfrm>
              <a:off x="827584" y="1773392"/>
              <a:ext cx="2088000" cy="720000"/>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矩形 41"/>
            <p:cNvSpPr/>
            <p:nvPr/>
          </p:nvSpPr>
          <p:spPr>
            <a:xfrm>
              <a:off x="827584" y="2487772"/>
              <a:ext cx="2088000" cy="756000"/>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矩形 42"/>
            <p:cNvSpPr/>
            <p:nvPr/>
          </p:nvSpPr>
          <p:spPr>
            <a:xfrm>
              <a:off x="827584" y="3243110"/>
              <a:ext cx="2088000" cy="576000"/>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矩形 43"/>
            <p:cNvSpPr/>
            <p:nvPr/>
          </p:nvSpPr>
          <p:spPr>
            <a:xfrm>
              <a:off x="827584" y="3819376"/>
              <a:ext cx="2088000" cy="540000"/>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6" name="TextBox 75"/>
            <p:cNvSpPr txBox="1"/>
            <p:nvPr/>
          </p:nvSpPr>
          <p:spPr>
            <a:xfrm>
              <a:off x="1372014" y="1191994"/>
              <a:ext cx="825867" cy="369332"/>
            </a:xfrm>
            <a:prstGeom prst="rect">
              <a:avLst/>
            </a:prstGeom>
            <a:noFill/>
          </p:spPr>
          <p:txBody>
            <a:bodyPr wrap="none" rtlCol="0">
              <a:spAutoFit/>
            </a:bodyPr>
            <a:lstStyle/>
            <a:p>
              <a:r>
                <a:rPr lang="zh-CN" altLang="en-US" b="1" dirty="0" smtClean="0">
                  <a:solidFill>
                    <a:srgbClr val="11576A"/>
                  </a:solidFill>
                  <a:latin typeface="+mj-ea"/>
                  <a:ea typeface="+mj-ea"/>
                </a:rPr>
                <a:t>进程</a:t>
              </a:r>
              <a:r>
                <a:rPr lang="en-US" altLang="zh-CN" b="1" dirty="0" smtClean="0">
                  <a:solidFill>
                    <a:srgbClr val="11576A"/>
                  </a:solidFill>
                  <a:latin typeface="+mj-ea"/>
                  <a:ea typeface="+mj-ea"/>
                </a:rPr>
                <a:t>A</a:t>
              </a:r>
              <a:endParaRPr lang="zh-CN" altLang="en-US" b="1" dirty="0">
                <a:solidFill>
                  <a:srgbClr val="11576A"/>
                </a:solidFill>
                <a:latin typeface="+mj-ea"/>
                <a:ea typeface="+mj-ea"/>
              </a:endParaRPr>
            </a:p>
          </p:txBody>
        </p:sp>
        <p:sp>
          <p:nvSpPr>
            <p:cNvPr id="77" name="TextBox 76"/>
            <p:cNvSpPr txBox="1"/>
            <p:nvPr/>
          </p:nvSpPr>
          <p:spPr>
            <a:xfrm>
              <a:off x="1383548" y="1918135"/>
              <a:ext cx="825867" cy="369332"/>
            </a:xfrm>
            <a:prstGeom prst="rect">
              <a:avLst/>
            </a:prstGeom>
            <a:noFill/>
          </p:spPr>
          <p:txBody>
            <a:bodyPr wrap="none" rtlCol="0">
              <a:spAutoFit/>
            </a:bodyPr>
            <a:lstStyle/>
            <a:p>
              <a:r>
                <a:rPr lang="zh-CN" altLang="en-US" b="1" dirty="0" smtClean="0">
                  <a:solidFill>
                    <a:srgbClr val="11576A"/>
                  </a:solidFill>
                  <a:latin typeface="+mj-ea"/>
                  <a:ea typeface="+mj-ea"/>
                </a:rPr>
                <a:t>进程</a:t>
              </a:r>
              <a:r>
                <a:rPr lang="en-US" altLang="zh-CN" b="1" dirty="0" smtClean="0">
                  <a:solidFill>
                    <a:srgbClr val="11576A"/>
                  </a:solidFill>
                  <a:latin typeface="+mj-ea"/>
                  <a:ea typeface="+mj-ea"/>
                </a:rPr>
                <a:t>B</a:t>
              </a:r>
              <a:endParaRPr lang="zh-CN" altLang="en-US" b="1" dirty="0">
                <a:solidFill>
                  <a:srgbClr val="11576A"/>
                </a:solidFill>
                <a:latin typeface="+mj-ea"/>
                <a:ea typeface="+mj-ea"/>
              </a:endParaRPr>
            </a:p>
          </p:txBody>
        </p:sp>
        <p:sp>
          <p:nvSpPr>
            <p:cNvPr id="78" name="TextBox 77"/>
            <p:cNvSpPr txBox="1"/>
            <p:nvPr/>
          </p:nvSpPr>
          <p:spPr>
            <a:xfrm>
              <a:off x="1460491" y="3902434"/>
              <a:ext cx="646331" cy="369332"/>
            </a:xfrm>
            <a:prstGeom prst="rect">
              <a:avLst/>
            </a:prstGeom>
            <a:noFill/>
          </p:spPr>
          <p:txBody>
            <a:bodyPr wrap="none" rtlCol="0">
              <a:spAutoFit/>
            </a:bodyPr>
            <a:lstStyle/>
            <a:p>
              <a:r>
                <a:rPr lang="zh-CN" altLang="en-US" b="1" dirty="0" smtClean="0">
                  <a:solidFill>
                    <a:srgbClr val="11576A"/>
                  </a:solidFill>
                  <a:latin typeface="+mj-ea"/>
                  <a:ea typeface="+mj-ea"/>
                </a:rPr>
                <a:t>内核</a:t>
              </a:r>
              <a:endParaRPr lang="zh-CN" altLang="en-US" b="1" dirty="0">
                <a:solidFill>
                  <a:srgbClr val="11576A"/>
                </a:solidFill>
                <a:latin typeface="+mj-ea"/>
                <a:ea typeface="+mj-ea"/>
              </a:endParaRPr>
            </a:p>
          </p:txBody>
        </p:sp>
        <p:sp>
          <p:nvSpPr>
            <p:cNvPr id="90" name="TextBox 89"/>
            <p:cNvSpPr txBox="1"/>
            <p:nvPr/>
          </p:nvSpPr>
          <p:spPr>
            <a:xfrm>
              <a:off x="1230562" y="4426974"/>
              <a:ext cx="1107996" cy="369332"/>
            </a:xfrm>
            <a:prstGeom prst="rect">
              <a:avLst/>
            </a:prstGeom>
            <a:noFill/>
          </p:spPr>
          <p:txBody>
            <a:bodyPr wrap="none" rtlCol="0">
              <a:spAutoFit/>
            </a:bodyPr>
            <a:lstStyle/>
            <a:p>
              <a:r>
                <a:rPr lang="zh-CN" altLang="en-US" b="1" dirty="0" smtClean="0">
                  <a:solidFill>
                    <a:srgbClr val="11576A"/>
                  </a:solidFill>
                  <a:latin typeface="+mj-ea"/>
                  <a:ea typeface="+mj-ea"/>
                </a:rPr>
                <a:t>间接通信</a:t>
              </a:r>
              <a:endParaRPr lang="zh-CN" altLang="en-US" b="1" dirty="0">
                <a:solidFill>
                  <a:srgbClr val="11576A"/>
                </a:solidFill>
                <a:latin typeface="+mj-ea"/>
                <a:ea typeface="+mj-ea"/>
              </a:endParaRPr>
            </a:p>
          </p:txBody>
        </p:sp>
      </p:grpSp>
      <p:sp>
        <p:nvSpPr>
          <p:cNvPr id="8" name="标题 1"/>
          <p:cNvSpPr txBox="1">
            <a:spLocks/>
          </p:cNvSpPr>
          <p:nvPr/>
        </p:nvSpPr>
        <p:spPr>
          <a:xfrm>
            <a:off x="428596" y="1084929"/>
            <a:ext cx="8229600" cy="508383"/>
          </a:xfrm>
          <a:prstGeom prst="rect">
            <a:avLst/>
          </a:prstGeom>
        </p:spPr>
        <p:txBody>
          <a:bodyPr/>
          <a:lstStyle>
            <a:lvl1pPr>
              <a:defRPr sz="3000" b="1">
                <a:solidFill>
                  <a:srgbClr val="11576A"/>
                </a:solidFill>
                <a:latin typeface="微软雅黑" pitchFamily="34" charset="-122"/>
                <a:ea typeface="微软雅黑" pitchFamily="34" charset="-122"/>
              </a:defRPr>
            </a:lvl1pPr>
          </a:lstStyle>
          <a:p>
            <a:pPr algn="ctr"/>
            <a:r>
              <a:rPr lang="zh-CN" altLang="en-US" dirty="0"/>
              <a:t>通信方式</a:t>
            </a:r>
            <a:endParaRPr lang="en-US" altLang="zh-CN" dirty="0"/>
          </a:p>
        </p:txBody>
      </p:sp>
      <p:cxnSp>
        <p:nvCxnSpPr>
          <p:cNvPr id="84" name="直接连接符 83"/>
          <p:cNvCxnSpPr/>
          <p:nvPr/>
        </p:nvCxnSpPr>
        <p:spPr>
          <a:xfrm rot="5400000">
            <a:off x="-5929386" y="3500438"/>
            <a:ext cx="8786874" cy="71438"/>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2900418" y="2960051"/>
            <a:ext cx="330540" cy="1908000"/>
            <a:chOff x="2900418" y="2102801"/>
            <a:chExt cx="330540" cy="1908000"/>
          </a:xfrm>
        </p:grpSpPr>
        <p:cxnSp>
          <p:nvCxnSpPr>
            <p:cNvPr id="61" name="直接连接符 60"/>
            <p:cNvCxnSpPr/>
            <p:nvPr/>
          </p:nvCxnSpPr>
          <p:spPr>
            <a:xfrm>
              <a:off x="2923109" y="3965735"/>
              <a:ext cx="266700" cy="0"/>
            </a:xfrm>
            <a:prstGeom prst="line">
              <a:avLst/>
            </a:prstGeom>
            <a:ln w="889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5400000" flipH="1" flipV="1">
              <a:off x="2259613" y="3056007"/>
              <a:ext cx="1908000" cy="1588"/>
            </a:xfrm>
            <a:prstGeom prst="line">
              <a:avLst/>
            </a:prstGeom>
            <a:ln w="889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rot="10800000">
              <a:off x="2917384" y="2149635"/>
              <a:ext cx="258138" cy="0"/>
            </a:xfrm>
            <a:prstGeom prst="straightConnector1">
              <a:avLst/>
            </a:prstGeom>
            <a:ln w="88900">
              <a:solidFill>
                <a:srgbClr val="11576A"/>
              </a:solidFill>
              <a:tailEnd type="triangle" w="sm" len="sm"/>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900418" y="2803007"/>
              <a:ext cx="330540" cy="338554"/>
            </a:xfrm>
            <a:prstGeom prst="rect">
              <a:avLst/>
            </a:prstGeom>
            <a:noFill/>
          </p:spPr>
          <p:txBody>
            <a:bodyPr wrap="none" rtlCol="0">
              <a:spAutoFit/>
            </a:bodyPr>
            <a:lstStyle/>
            <a:p>
              <a:r>
                <a:rPr lang="en-US" altLang="zh-CN" sz="1600" b="1" dirty="0">
                  <a:solidFill>
                    <a:srgbClr val="11576A"/>
                  </a:solidFill>
                  <a:latin typeface="+mj-ea"/>
                  <a:ea typeface="+mj-ea"/>
                </a:rPr>
                <a:t>2</a:t>
              </a:r>
              <a:endParaRPr lang="zh-CN" altLang="en-US" sz="1600" b="1" dirty="0">
                <a:solidFill>
                  <a:srgbClr val="11576A"/>
                </a:solidFill>
                <a:latin typeface="+mj-ea"/>
                <a:ea typeface="+mj-ea"/>
              </a:endParaRPr>
            </a:p>
          </p:txBody>
        </p:sp>
      </p:grpSp>
      <p:grpSp>
        <p:nvGrpSpPr>
          <p:cNvPr id="7" name="组合 6"/>
          <p:cNvGrpSpPr/>
          <p:nvPr/>
        </p:nvGrpSpPr>
        <p:grpSpPr>
          <a:xfrm>
            <a:off x="2912622" y="2232494"/>
            <a:ext cx="858549" cy="2880000"/>
            <a:chOff x="2912621" y="1375244"/>
            <a:chExt cx="858549" cy="2880000"/>
          </a:xfrm>
        </p:grpSpPr>
        <p:cxnSp>
          <p:nvCxnSpPr>
            <p:cNvPr id="55" name="直接连接符 54"/>
            <p:cNvCxnSpPr/>
            <p:nvPr/>
          </p:nvCxnSpPr>
          <p:spPr>
            <a:xfrm flipV="1">
              <a:off x="2912621" y="1420965"/>
              <a:ext cx="481968" cy="1124"/>
            </a:xfrm>
            <a:prstGeom prst="line">
              <a:avLst/>
            </a:prstGeom>
            <a:ln w="88900">
              <a:solidFill>
                <a:srgbClr val="11576A"/>
              </a:solidFill>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5400000">
              <a:off x="1959352" y="2814450"/>
              <a:ext cx="2880000" cy="1588"/>
            </a:xfrm>
            <a:prstGeom prst="line">
              <a:avLst/>
            </a:prstGeom>
            <a:ln w="88900">
              <a:solidFill>
                <a:srgbClr val="11576A"/>
              </a:solidFill>
              <a:tailEnd type="non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rot="10800000" flipV="1">
              <a:off x="2937262" y="4211810"/>
              <a:ext cx="504000" cy="0"/>
            </a:xfrm>
            <a:prstGeom prst="straightConnector1">
              <a:avLst/>
            </a:prstGeom>
            <a:ln w="88900">
              <a:solidFill>
                <a:srgbClr val="11576A"/>
              </a:solidFill>
              <a:tailEnd type="triangle" w="sm" len="sm"/>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3440630" y="2803007"/>
              <a:ext cx="330540" cy="338554"/>
            </a:xfrm>
            <a:prstGeom prst="rect">
              <a:avLst/>
            </a:prstGeom>
            <a:noFill/>
          </p:spPr>
          <p:txBody>
            <a:bodyPr wrap="none" rtlCol="0">
              <a:spAutoFit/>
            </a:bodyPr>
            <a:lstStyle/>
            <a:p>
              <a:r>
                <a:rPr lang="en-US" altLang="zh-CN" sz="1600" b="1" dirty="0">
                  <a:solidFill>
                    <a:srgbClr val="11576A"/>
                  </a:solidFill>
                  <a:latin typeface="+mj-ea"/>
                  <a:ea typeface="+mj-ea"/>
                </a:rPr>
                <a:t>1</a:t>
              </a:r>
              <a:endParaRPr lang="zh-CN" altLang="en-US" sz="1600" b="1" dirty="0">
                <a:solidFill>
                  <a:srgbClr val="11576A"/>
                </a:solidFill>
                <a:latin typeface="+mj-ea"/>
                <a:ea typeface="+mj-ea"/>
              </a:endParaRPr>
            </a:p>
          </p:txBody>
        </p:sp>
      </p:grpSp>
      <p:grpSp>
        <p:nvGrpSpPr>
          <p:cNvPr id="10" name="组合 9"/>
          <p:cNvGrpSpPr/>
          <p:nvPr/>
        </p:nvGrpSpPr>
        <p:grpSpPr>
          <a:xfrm>
            <a:off x="3966867" y="1844824"/>
            <a:ext cx="2088315" cy="3808732"/>
            <a:chOff x="3966866" y="987574"/>
            <a:chExt cx="2088315" cy="3808732"/>
          </a:xfrm>
        </p:grpSpPr>
        <p:sp>
          <p:nvSpPr>
            <p:cNvPr id="45" name="矩形 44"/>
            <p:cNvSpPr/>
            <p:nvPr/>
          </p:nvSpPr>
          <p:spPr>
            <a:xfrm>
              <a:off x="3966866" y="987574"/>
              <a:ext cx="2088000" cy="785818"/>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矩形 45"/>
            <p:cNvSpPr/>
            <p:nvPr/>
          </p:nvSpPr>
          <p:spPr>
            <a:xfrm>
              <a:off x="3966866" y="1773391"/>
              <a:ext cx="2088000" cy="240241"/>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矩形 46"/>
            <p:cNvSpPr/>
            <p:nvPr/>
          </p:nvSpPr>
          <p:spPr>
            <a:xfrm>
              <a:off x="3967181" y="2013633"/>
              <a:ext cx="2088000" cy="512083"/>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矩形 47"/>
            <p:cNvSpPr/>
            <p:nvPr/>
          </p:nvSpPr>
          <p:spPr>
            <a:xfrm>
              <a:off x="3966866" y="2524500"/>
              <a:ext cx="2088000" cy="1296000"/>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矩形 48"/>
            <p:cNvSpPr/>
            <p:nvPr/>
          </p:nvSpPr>
          <p:spPr>
            <a:xfrm>
              <a:off x="3966866" y="3807526"/>
              <a:ext cx="2088000" cy="540000"/>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9" name="TextBox 78"/>
            <p:cNvSpPr txBox="1"/>
            <p:nvPr/>
          </p:nvSpPr>
          <p:spPr>
            <a:xfrm>
              <a:off x="4687700" y="3892860"/>
              <a:ext cx="646331" cy="369332"/>
            </a:xfrm>
            <a:prstGeom prst="rect">
              <a:avLst/>
            </a:prstGeom>
            <a:noFill/>
          </p:spPr>
          <p:txBody>
            <a:bodyPr wrap="none" rtlCol="0">
              <a:spAutoFit/>
            </a:bodyPr>
            <a:lstStyle/>
            <a:p>
              <a:r>
                <a:rPr lang="zh-CN" altLang="en-US" b="1" dirty="0" smtClean="0">
                  <a:solidFill>
                    <a:srgbClr val="11576A"/>
                  </a:solidFill>
                  <a:latin typeface="+mj-ea"/>
                  <a:ea typeface="+mj-ea"/>
                </a:rPr>
                <a:t>内核</a:t>
              </a:r>
              <a:endParaRPr lang="zh-CN" altLang="en-US" b="1" dirty="0">
                <a:solidFill>
                  <a:srgbClr val="11576A"/>
                </a:solidFill>
                <a:latin typeface="+mj-ea"/>
                <a:ea typeface="+mj-ea"/>
              </a:endParaRPr>
            </a:p>
          </p:txBody>
        </p:sp>
        <p:sp>
          <p:nvSpPr>
            <p:cNvPr id="80" name="TextBox 79"/>
            <p:cNvSpPr txBox="1"/>
            <p:nvPr/>
          </p:nvSpPr>
          <p:spPr>
            <a:xfrm>
              <a:off x="4604988" y="2080369"/>
              <a:ext cx="825867" cy="369332"/>
            </a:xfrm>
            <a:prstGeom prst="rect">
              <a:avLst/>
            </a:prstGeom>
            <a:noFill/>
          </p:spPr>
          <p:txBody>
            <a:bodyPr wrap="none" rtlCol="0">
              <a:spAutoFit/>
            </a:bodyPr>
            <a:lstStyle/>
            <a:p>
              <a:r>
                <a:rPr lang="zh-CN" altLang="en-US" b="1" dirty="0" smtClean="0">
                  <a:solidFill>
                    <a:srgbClr val="11576A"/>
                  </a:solidFill>
                  <a:latin typeface="+mj-ea"/>
                  <a:ea typeface="+mj-ea"/>
                </a:rPr>
                <a:t>进程</a:t>
              </a:r>
              <a:r>
                <a:rPr lang="en-US" altLang="zh-CN" b="1" dirty="0" smtClean="0">
                  <a:solidFill>
                    <a:srgbClr val="11576A"/>
                  </a:solidFill>
                  <a:latin typeface="+mj-ea"/>
                  <a:ea typeface="+mj-ea"/>
                </a:rPr>
                <a:t>B</a:t>
              </a:r>
              <a:endParaRPr lang="zh-CN" altLang="en-US" b="1" dirty="0">
                <a:solidFill>
                  <a:srgbClr val="11576A"/>
                </a:solidFill>
                <a:latin typeface="+mj-ea"/>
                <a:ea typeface="+mj-ea"/>
              </a:endParaRPr>
            </a:p>
          </p:txBody>
        </p:sp>
        <p:sp>
          <p:nvSpPr>
            <p:cNvPr id="81" name="TextBox 80"/>
            <p:cNvSpPr txBox="1"/>
            <p:nvPr/>
          </p:nvSpPr>
          <p:spPr>
            <a:xfrm>
              <a:off x="4592165" y="1200170"/>
              <a:ext cx="825867" cy="369332"/>
            </a:xfrm>
            <a:prstGeom prst="rect">
              <a:avLst/>
            </a:prstGeom>
            <a:noFill/>
          </p:spPr>
          <p:txBody>
            <a:bodyPr wrap="none" rtlCol="0">
              <a:spAutoFit/>
            </a:bodyPr>
            <a:lstStyle/>
            <a:p>
              <a:r>
                <a:rPr lang="zh-CN" altLang="en-US" b="1" dirty="0" smtClean="0">
                  <a:solidFill>
                    <a:srgbClr val="11576A"/>
                  </a:solidFill>
                  <a:latin typeface="+mj-ea"/>
                  <a:ea typeface="+mj-ea"/>
                </a:rPr>
                <a:t>进程</a:t>
              </a:r>
              <a:r>
                <a:rPr lang="en-US" altLang="zh-CN" b="1" dirty="0" smtClean="0">
                  <a:solidFill>
                    <a:srgbClr val="11576A"/>
                  </a:solidFill>
                  <a:latin typeface="+mj-ea"/>
                  <a:ea typeface="+mj-ea"/>
                </a:rPr>
                <a:t>A</a:t>
              </a:r>
              <a:endParaRPr lang="zh-CN" altLang="en-US" b="1" dirty="0">
                <a:solidFill>
                  <a:srgbClr val="11576A"/>
                </a:solidFill>
                <a:latin typeface="+mj-ea"/>
                <a:ea typeface="+mj-ea"/>
              </a:endParaRPr>
            </a:p>
          </p:txBody>
        </p:sp>
        <p:sp>
          <p:nvSpPr>
            <p:cNvPr id="82" name="TextBox 81"/>
            <p:cNvSpPr txBox="1"/>
            <p:nvPr/>
          </p:nvSpPr>
          <p:spPr>
            <a:xfrm>
              <a:off x="4542332" y="1736081"/>
              <a:ext cx="963725" cy="307777"/>
            </a:xfrm>
            <a:prstGeom prst="rect">
              <a:avLst/>
            </a:prstGeom>
            <a:noFill/>
          </p:spPr>
          <p:txBody>
            <a:bodyPr wrap="none" rtlCol="0">
              <a:spAutoFit/>
            </a:bodyPr>
            <a:lstStyle/>
            <a:p>
              <a:r>
                <a:rPr lang="zh-CN" altLang="en-US" sz="1400" b="1" dirty="0">
                  <a:solidFill>
                    <a:srgbClr val="11576A"/>
                  </a:solidFill>
                  <a:latin typeface="+mj-ea"/>
                  <a:ea typeface="+mj-ea"/>
                </a:rPr>
                <a:t>共享信道 </a:t>
              </a:r>
            </a:p>
          </p:txBody>
        </p:sp>
        <p:sp>
          <p:nvSpPr>
            <p:cNvPr id="89" name="TextBox 88"/>
            <p:cNvSpPr txBox="1"/>
            <p:nvPr/>
          </p:nvSpPr>
          <p:spPr>
            <a:xfrm>
              <a:off x="4446152" y="4426974"/>
              <a:ext cx="1107996" cy="369332"/>
            </a:xfrm>
            <a:prstGeom prst="rect">
              <a:avLst/>
            </a:prstGeom>
            <a:noFill/>
          </p:spPr>
          <p:txBody>
            <a:bodyPr wrap="none" rtlCol="0">
              <a:spAutoFit/>
            </a:bodyPr>
            <a:lstStyle/>
            <a:p>
              <a:r>
                <a:rPr lang="zh-CN" altLang="en-US" b="1" dirty="0" smtClean="0">
                  <a:solidFill>
                    <a:srgbClr val="11576A"/>
                  </a:solidFill>
                  <a:latin typeface="+mj-ea"/>
                  <a:ea typeface="+mj-ea"/>
                </a:rPr>
                <a:t>直接通信</a:t>
              </a:r>
              <a:endParaRPr lang="zh-CN" altLang="en-US" b="1" dirty="0">
                <a:solidFill>
                  <a:srgbClr val="11576A"/>
                </a:solidFill>
                <a:latin typeface="+mj-ea"/>
                <a:ea typeface="+mj-ea"/>
              </a:endParaRPr>
            </a:p>
          </p:txBody>
        </p:sp>
      </p:grpSp>
      <p:grpSp>
        <p:nvGrpSpPr>
          <p:cNvPr id="12" name="组合 11"/>
          <p:cNvGrpSpPr/>
          <p:nvPr/>
        </p:nvGrpSpPr>
        <p:grpSpPr>
          <a:xfrm>
            <a:off x="6038568" y="2761385"/>
            <a:ext cx="662098" cy="432000"/>
            <a:chOff x="6038568" y="1875783"/>
            <a:chExt cx="662098" cy="432000"/>
          </a:xfrm>
        </p:grpSpPr>
        <p:cxnSp>
          <p:nvCxnSpPr>
            <p:cNvPr id="67" name="直接连接符 66"/>
            <p:cNvCxnSpPr/>
            <p:nvPr/>
          </p:nvCxnSpPr>
          <p:spPr>
            <a:xfrm>
              <a:off x="6043330" y="1921030"/>
              <a:ext cx="266700" cy="0"/>
            </a:xfrm>
            <a:prstGeom prst="line">
              <a:avLst/>
            </a:prstGeom>
            <a:ln w="889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rot="10800000">
              <a:off x="6038568" y="2263933"/>
              <a:ext cx="258138" cy="0"/>
            </a:xfrm>
            <a:prstGeom prst="straightConnector1">
              <a:avLst/>
            </a:prstGeom>
            <a:ln w="88900">
              <a:solidFill>
                <a:srgbClr val="11576A"/>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rot="5400000" flipH="1" flipV="1">
              <a:off x="6109114" y="2090989"/>
              <a:ext cx="432000" cy="1588"/>
            </a:xfrm>
            <a:prstGeom prst="line">
              <a:avLst/>
            </a:prstGeom>
            <a:ln w="88900">
              <a:solidFill>
                <a:srgbClr val="11576A"/>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6370126" y="1934904"/>
              <a:ext cx="330540" cy="338554"/>
            </a:xfrm>
            <a:prstGeom prst="rect">
              <a:avLst/>
            </a:prstGeom>
            <a:noFill/>
          </p:spPr>
          <p:txBody>
            <a:bodyPr wrap="none" rtlCol="0">
              <a:spAutoFit/>
            </a:bodyPr>
            <a:lstStyle/>
            <a:p>
              <a:r>
                <a:rPr lang="en-US" altLang="zh-CN" sz="1600" b="1" dirty="0">
                  <a:solidFill>
                    <a:srgbClr val="11576A"/>
                  </a:solidFill>
                  <a:latin typeface="+mj-ea"/>
                  <a:ea typeface="+mj-ea"/>
                </a:rPr>
                <a:t>2</a:t>
              </a:r>
              <a:endParaRPr lang="zh-CN" altLang="en-US" sz="1600" b="1" dirty="0">
                <a:solidFill>
                  <a:srgbClr val="11576A"/>
                </a:solidFill>
                <a:latin typeface="+mj-ea"/>
                <a:ea typeface="+mj-ea"/>
              </a:endParaRPr>
            </a:p>
          </p:txBody>
        </p:sp>
      </p:grpSp>
      <p:grpSp>
        <p:nvGrpSpPr>
          <p:cNvPr id="11" name="组合 10"/>
          <p:cNvGrpSpPr/>
          <p:nvPr/>
        </p:nvGrpSpPr>
        <p:grpSpPr>
          <a:xfrm>
            <a:off x="6038568" y="2282754"/>
            <a:ext cx="658702" cy="432000"/>
            <a:chOff x="6038568" y="1397152"/>
            <a:chExt cx="658702" cy="432000"/>
          </a:xfrm>
        </p:grpSpPr>
        <p:cxnSp>
          <p:nvCxnSpPr>
            <p:cNvPr id="66" name="直接箭头连接符 65"/>
            <p:cNvCxnSpPr/>
            <p:nvPr/>
          </p:nvCxnSpPr>
          <p:spPr>
            <a:xfrm rot="10800000">
              <a:off x="6038568" y="1782917"/>
              <a:ext cx="258138" cy="0"/>
            </a:xfrm>
            <a:prstGeom prst="straightConnector1">
              <a:avLst/>
            </a:prstGeom>
            <a:ln w="88900">
              <a:solidFill>
                <a:srgbClr val="11576A"/>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5400000" flipH="1" flipV="1">
              <a:off x="6109114" y="1612358"/>
              <a:ext cx="432000" cy="1588"/>
            </a:xfrm>
            <a:prstGeom prst="line">
              <a:avLst/>
            </a:prstGeom>
            <a:ln w="889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6043330" y="1440015"/>
              <a:ext cx="266700" cy="0"/>
            </a:xfrm>
            <a:prstGeom prst="line">
              <a:avLst/>
            </a:prstGeom>
            <a:ln w="88900">
              <a:solidFill>
                <a:srgbClr val="11576A"/>
              </a:solidFill>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6366730" y="1417334"/>
              <a:ext cx="330540" cy="338554"/>
            </a:xfrm>
            <a:prstGeom prst="rect">
              <a:avLst/>
            </a:prstGeom>
            <a:noFill/>
          </p:spPr>
          <p:txBody>
            <a:bodyPr wrap="none" rtlCol="0">
              <a:spAutoFit/>
            </a:bodyPr>
            <a:lstStyle/>
            <a:p>
              <a:r>
                <a:rPr lang="en-US" altLang="zh-CN" sz="1600" b="1" dirty="0">
                  <a:solidFill>
                    <a:srgbClr val="11576A"/>
                  </a:solidFill>
                  <a:latin typeface="+mj-ea"/>
                  <a:ea typeface="+mj-ea"/>
                </a:rPr>
                <a:t>1</a:t>
              </a:r>
              <a:endParaRPr lang="zh-CN" altLang="en-US" sz="1600" b="1" dirty="0">
                <a:solidFill>
                  <a:srgbClr val="11576A"/>
                </a:solidFill>
                <a:latin typeface="+mj-ea"/>
                <a:ea typeface="+mj-ea"/>
              </a:endParaRPr>
            </a:p>
          </p:txBody>
        </p:sp>
      </p:grpSp>
      <p:grpSp>
        <p:nvGrpSpPr>
          <p:cNvPr id="6" name="组合 5"/>
          <p:cNvGrpSpPr/>
          <p:nvPr/>
        </p:nvGrpSpPr>
        <p:grpSpPr>
          <a:xfrm>
            <a:off x="2567496" y="2117876"/>
            <a:ext cx="384980" cy="3013096"/>
            <a:chOff x="2567496" y="1260626"/>
            <a:chExt cx="384980" cy="3013096"/>
          </a:xfrm>
        </p:grpSpPr>
        <p:grpSp>
          <p:nvGrpSpPr>
            <p:cNvPr id="3" name="组合 2"/>
            <p:cNvGrpSpPr/>
            <p:nvPr/>
          </p:nvGrpSpPr>
          <p:grpSpPr>
            <a:xfrm>
              <a:off x="2567496" y="1971831"/>
              <a:ext cx="378630" cy="338554"/>
              <a:chOff x="2668574" y="1841495"/>
              <a:chExt cx="378630" cy="338554"/>
            </a:xfrm>
          </p:grpSpPr>
          <p:sp>
            <p:nvSpPr>
              <p:cNvPr id="51" name="矩形 50"/>
              <p:cNvSpPr/>
              <p:nvPr/>
            </p:nvSpPr>
            <p:spPr>
              <a:xfrm>
                <a:off x="2725699" y="1857370"/>
                <a:ext cx="288000" cy="288000"/>
              </a:xfrm>
              <a:prstGeom prst="rect">
                <a:avLst/>
              </a:prstGeom>
              <a:gradFill>
                <a:gsLst>
                  <a:gs pos="100000">
                    <a:srgbClr val="666666"/>
                  </a:gs>
                  <a:gs pos="0">
                    <a:srgbClr val="CCCCCC"/>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4" name="TextBox 73"/>
              <p:cNvSpPr txBox="1"/>
              <p:nvPr/>
            </p:nvSpPr>
            <p:spPr>
              <a:xfrm>
                <a:off x="2668574" y="1841495"/>
                <a:ext cx="378630" cy="338554"/>
              </a:xfrm>
              <a:prstGeom prst="rect">
                <a:avLst/>
              </a:prstGeom>
              <a:noFill/>
            </p:spPr>
            <p:txBody>
              <a:bodyPr wrap="none" rtlCol="0">
                <a:spAutoFit/>
              </a:bodyPr>
              <a:lstStyle/>
              <a:p>
                <a:r>
                  <a:rPr lang="en-US" altLang="zh-CN" sz="1600" b="1" dirty="0">
                    <a:solidFill>
                      <a:schemeClr val="bg1"/>
                    </a:solidFill>
                    <a:latin typeface="+mj-ea"/>
                    <a:ea typeface="+mj-ea"/>
                  </a:rPr>
                  <a:t>M</a:t>
                </a:r>
                <a:endParaRPr lang="zh-CN" altLang="en-US" sz="1600" b="1" dirty="0">
                  <a:solidFill>
                    <a:schemeClr val="bg1"/>
                  </a:solidFill>
                  <a:latin typeface="+mj-ea"/>
                  <a:ea typeface="+mj-ea"/>
                </a:endParaRPr>
              </a:p>
            </p:txBody>
          </p:sp>
        </p:grpSp>
        <p:grpSp>
          <p:nvGrpSpPr>
            <p:cNvPr id="4" name="组合 3"/>
            <p:cNvGrpSpPr/>
            <p:nvPr/>
          </p:nvGrpSpPr>
          <p:grpSpPr>
            <a:xfrm>
              <a:off x="2573846" y="1260626"/>
              <a:ext cx="378630" cy="338554"/>
              <a:chOff x="2674924" y="1130290"/>
              <a:chExt cx="378630" cy="338554"/>
            </a:xfrm>
          </p:grpSpPr>
          <p:sp>
            <p:nvSpPr>
              <p:cNvPr id="50" name="矩形 49"/>
              <p:cNvSpPr/>
              <p:nvPr/>
            </p:nvSpPr>
            <p:spPr>
              <a:xfrm>
                <a:off x="2725699" y="1142990"/>
                <a:ext cx="288000" cy="288000"/>
              </a:xfrm>
              <a:prstGeom prst="rect">
                <a:avLst/>
              </a:prstGeom>
              <a:gradFill>
                <a:gsLst>
                  <a:gs pos="100000">
                    <a:srgbClr val="666666"/>
                  </a:gs>
                  <a:gs pos="0">
                    <a:srgbClr val="CCCCCC"/>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3" name="TextBox 92"/>
              <p:cNvSpPr txBox="1"/>
              <p:nvPr/>
            </p:nvSpPr>
            <p:spPr>
              <a:xfrm>
                <a:off x="2674924" y="1130290"/>
                <a:ext cx="378630" cy="338554"/>
              </a:xfrm>
              <a:prstGeom prst="rect">
                <a:avLst/>
              </a:prstGeom>
              <a:noFill/>
            </p:spPr>
            <p:txBody>
              <a:bodyPr wrap="none" rtlCol="0">
                <a:spAutoFit/>
              </a:bodyPr>
              <a:lstStyle/>
              <a:p>
                <a:r>
                  <a:rPr lang="en-US" altLang="zh-CN" sz="1600" b="1" dirty="0">
                    <a:solidFill>
                      <a:schemeClr val="bg1"/>
                    </a:solidFill>
                    <a:latin typeface="+mj-ea"/>
                    <a:ea typeface="+mj-ea"/>
                  </a:rPr>
                  <a:t>M</a:t>
                </a:r>
                <a:endParaRPr lang="zh-CN" altLang="en-US" sz="1600" b="1" dirty="0">
                  <a:solidFill>
                    <a:schemeClr val="bg1"/>
                  </a:solidFill>
                  <a:latin typeface="+mj-ea"/>
                  <a:ea typeface="+mj-ea"/>
                </a:endParaRPr>
              </a:p>
            </p:txBody>
          </p:sp>
        </p:grpSp>
        <p:grpSp>
          <p:nvGrpSpPr>
            <p:cNvPr id="2" name="组合 1"/>
            <p:cNvGrpSpPr/>
            <p:nvPr/>
          </p:nvGrpSpPr>
          <p:grpSpPr>
            <a:xfrm>
              <a:off x="2573846" y="3935168"/>
              <a:ext cx="378630" cy="338554"/>
              <a:chOff x="2674924" y="3804832"/>
              <a:chExt cx="378630" cy="338554"/>
            </a:xfrm>
          </p:grpSpPr>
          <p:sp>
            <p:nvSpPr>
              <p:cNvPr id="52" name="矩形 51"/>
              <p:cNvSpPr/>
              <p:nvPr/>
            </p:nvSpPr>
            <p:spPr>
              <a:xfrm>
                <a:off x="2725699" y="3824296"/>
                <a:ext cx="288000" cy="288000"/>
              </a:xfrm>
              <a:prstGeom prst="rect">
                <a:avLst/>
              </a:prstGeom>
              <a:gradFill>
                <a:gsLst>
                  <a:gs pos="100000">
                    <a:srgbClr val="666666"/>
                  </a:gs>
                  <a:gs pos="0">
                    <a:srgbClr val="CCCCCC"/>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4" name="TextBox 93"/>
              <p:cNvSpPr txBox="1"/>
              <p:nvPr/>
            </p:nvSpPr>
            <p:spPr>
              <a:xfrm>
                <a:off x="2674924" y="3804832"/>
                <a:ext cx="378630" cy="338554"/>
              </a:xfrm>
              <a:prstGeom prst="rect">
                <a:avLst/>
              </a:prstGeom>
              <a:noFill/>
            </p:spPr>
            <p:txBody>
              <a:bodyPr wrap="none" rtlCol="0">
                <a:spAutoFit/>
              </a:bodyPr>
              <a:lstStyle/>
              <a:p>
                <a:r>
                  <a:rPr lang="en-US" altLang="zh-CN" sz="1600" b="1" dirty="0">
                    <a:solidFill>
                      <a:schemeClr val="bg1"/>
                    </a:solidFill>
                    <a:latin typeface="+mj-ea"/>
                    <a:ea typeface="+mj-ea"/>
                  </a:rPr>
                  <a:t>M</a:t>
                </a:r>
                <a:endParaRPr lang="zh-CN" altLang="en-US" sz="1600" b="1" dirty="0">
                  <a:solidFill>
                    <a:schemeClr val="bg1"/>
                  </a:solidFill>
                  <a:latin typeface="+mj-ea"/>
                  <a:ea typeface="+mj-ea"/>
                </a:endParaRPr>
              </a:p>
            </p:txBody>
          </p:sp>
        </p:grpSp>
      </p:grpSp>
    </p:spTree>
    <p:extLst>
      <p:ext uri="{BB962C8B-B14F-4D97-AF65-F5344CB8AC3E}">
        <p14:creationId xmlns:p14="http://schemas.microsoft.com/office/powerpoint/2010/main" val="134563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用户空间和内核如何交换信息</a:t>
            </a:r>
            <a:endParaRPr lang="zh-CN" altLang="en-US" dirty="0"/>
          </a:p>
        </p:txBody>
      </p:sp>
      <p:sp>
        <p:nvSpPr>
          <p:cNvPr id="3" name="内容占位符 2"/>
          <p:cNvSpPr>
            <a:spLocks noGrp="1"/>
          </p:cNvSpPr>
          <p:nvPr>
            <p:ph idx="1"/>
          </p:nvPr>
        </p:nvSpPr>
        <p:spPr/>
        <p:txBody>
          <a:bodyPr/>
          <a:lstStyle/>
          <a:p>
            <a:r>
              <a:rPr lang="zh-CN" altLang="en-US" dirty="0" smtClean="0"/>
              <a:t>系统调用</a:t>
            </a:r>
            <a:endParaRPr lang="en-US" altLang="zh-CN" dirty="0" smtClean="0"/>
          </a:p>
          <a:p>
            <a:r>
              <a:rPr lang="zh-CN" altLang="en-US" dirty="0" smtClean="0"/>
              <a:t>中断</a:t>
            </a:r>
            <a:endParaRPr lang="en-US" altLang="zh-CN" dirty="0" smtClean="0"/>
          </a:p>
          <a:p>
            <a:r>
              <a:rPr lang="zh-CN" altLang="en-US" dirty="0" smtClean="0"/>
              <a:t>异常</a:t>
            </a:r>
            <a:endParaRPr lang="zh-CN" altLang="en-US" dirty="0"/>
          </a:p>
        </p:txBody>
      </p:sp>
      <p:sp>
        <p:nvSpPr>
          <p:cNvPr id="4" name="日期占位符 3"/>
          <p:cNvSpPr>
            <a:spLocks noGrp="1"/>
          </p:cNvSpPr>
          <p:nvPr>
            <p:ph type="dt" sz="half" idx="10"/>
          </p:nvPr>
        </p:nvSpPr>
        <p:spPr/>
        <p:txBody>
          <a:bodyPr/>
          <a:lstStyle/>
          <a:p>
            <a:pPr>
              <a:defRPr/>
            </a:pPr>
            <a:r>
              <a:rPr lang="en-US" altLang="zh-CN" smtClean="0"/>
              <a:t>Operating System</a:t>
            </a:r>
            <a:endParaRPr lang="en-US" altLang="ko-KR"/>
          </a:p>
        </p:txBody>
      </p:sp>
      <p:sp>
        <p:nvSpPr>
          <p:cNvPr id="5" name="页脚占位符 4"/>
          <p:cNvSpPr>
            <a:spLocks noGrp="1"/>
          </p:cNvSpPr>
          <p:nvPr>
            <p:ph type="ftr" sz="quarter" idx="11"/>
          </p:nvPr>
        </p:nvSpPr>
        <p:spPr/>
        <p:txBody>
          <a:bodyPr/>
          <a:lstStyle/>
          <a:p>
            <a:pPr>
              <a:defRPr/>
            </a:pPr>
            <a:r>
              <a:rPr lang="en-US" altLang="zh-CN" smtClean="0"/>
              <a:t>CITS, NanKai University</a:t>
            </a:r>
            <a:endParaRPr lang="en-US" altLang="ko-KR"/>
          </a:p>
        </p:txBody>
      </p:sp>
      <p:sp>
        <p:nvSpPr>
          <p:cNvPr id="6" name="灯片编号占位符 5"/>
          <p:cNvSpPr>
            <a:spLocks noGrp="1"/>
          </p:cNvSpPr>
          <p:nvPr>
            <p:ph type="sldNum" sz="quarter" idx="12"/>
          </p:nvPr>
        </p:nvSpPr>
        <p:spPr/>
        <p:txBody>
          <a:bodyPr/>
          <a:lstStyle/>
          <a:p>
            <a:pPr>
              <a:defRPr/>
            </a:pPr>
            <a:fld id="{32C7C19E-C979-4A8C-991F-EB73B2F94084}" type="slidenum">
              <a:rPr lang="en-US" altLang="ko-KR" smtClean="0"/>
              <a:pPr>
                <a:defRPr/>
              </a:pPr>
              <a:t>29</a:t>
            </a:fld>
            <a:endParaRPr lang="en-US" altLang="ko-KR"/>
          </a:p>
        </p:txBody>
      </p:sp>
    </p:spTree>
    <p:extLst>
      <p:ext uri="{BB962C8B-B14F-4D97-AF65-F5344CB8AC3E}">
        <p14:creationId xmlns:p14="http://schemas.microsoft.com/office/powerpoint/2010/main" val="3318520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lstStyle/>
          <a:p>
            <a:r>
              <a:rPr lang="zh-CN" altLang="en-US" smtClean="0">
                <a:ea typeface="宋体" panose="02010600030101010101" pitchFamily="2" charset="-122"/>
              </a:rPr>
              <a:t>当页表遇上多进程</a:t>
            </a:r>
          </a:p>
        </p:txBody>
      </p:sp>
      <p:sp>
        <p:nvSpPr>
          <p:cNvPr id="7171" name="内容占位符 2"/>
          <p:cNvSpPr>
            <a:spLocks noGrp="1"/>
          </p:cNvSpPr>
          <p:nvPr>
            <p:ph idx="1"/>
          </p:nvPr>
        </p:nvSpPr>
        <p:spPr/>
        <p:txBody>
          <a:bodyPr/>
          <a:lstStyle/>
          <a:p>
            <a:r>
              <a:rPr lang="zh-CN" altLang="en-US" smtClean="0">
                <a:ea typeface="宋体" panose="02010600030101010101" pitchFamily="2" charset="-122"/>
              </a:rPr>
              <a:t>当有某个进程需要更多的页框时</a:t>
            </a:r>
            <a:endParaRPr lang="en-US" altLang="zh-CN" smtClean="0">
              <a:ea typeface="宋体" panose="02010600030101010101" pitchFamily="2" charset="-122"/>
            </a:endParaRPr>
          </a:p>
          <a:p>
            <a:pPr lvl="1"/>
            <a:r>
              <a:rPr lang="en-US" altLang="zh-CN" smtClean="0">
                <a:ea typeface="宋体" panose="02010600030101010101" pitchFamily="2" charset="-122"/>
              </a:rPr>
              <a:t>OS</a:t>
            </a:r>
            <a:r>
              <a:rPr lang="zh-CN" altLang="en-US" smtClean="0">
                <a:ea typeface="宋体" panose="02010600030101010101" pitchFamily="2" charset="-122"/>
              </a:rPr>
              <a:t>负责找到一个空白的页框</a:t>
            </a:r>
            <a:endParaRPr lang="en-US" altLang="zh-CN" smtClean="0">
              <a:ea typeface="宋体" panose="02010600030101010101" pitchFamily="2" charset="-122"/>
            </a:endParaRPr>
          </a:p>
          <a:p>
            <a:pPr lvl="1"/>
            <a:r>
              <a:rPr lang="zh-CN" altLang="en-US" smtClean="0">
                <a:ea typeface="宋体" panose="02010600030101010101" pitchFamily="2" charset="-122"/>
              </a:rPr>
              <a:t>将这个页框交给目标进程，并修改该进程的页表</a:t>
            </a:r>
            <a:endParaRPr lang="en-US" altLang="zh-CN" smtClean="0">
              <a:ea typeface="宋体" panose="02010600030101010101" pitchFamily="2" charset="-122"/>
            </a:endParaRPr>
          </a:p>
          <a:p>
            <a:r>
              <a:rPr lang="zh-CN" altLang="en-US" smtClean="0">
                <a:ea typeface="宋体" panose="02010600030101010101" pitchFamily="2" charset="-122"/>
              </a:rPr>
              <a:t>为了高效定位空白页框，系统需要维护一张表</a:t>
            </a:r>
            <a:endParaRPr lang="en-US" altLang="zh-CN" smtClean="0">
              <a:ea typeface="宋体" panose="02010600030101010101" pitchFamily="2" charset="-122"/>
            </a:endParaRPr>
          </a:p>
          <a:p>
            <a:pPr lvl="1"/>
            <a:r>
              <a:rPr lang="zh-CN" altLang="en-US" smtClean="0">
                <a:ea typeface="宋体" panose="02010600030101010101" pitchFamily="2" charset="-122"/>
              </a:rPr>
              <a:t>该页表中记录了每个页框的使用情况</a:t>
            </a:r>
            <a:endParaRPr lang="en-US" altLang="zh-CN" smtClean="0">
              <a:ea typeface="宋体" panose="02010600030101010101" pitchFamily="2" charset="-122"/>
            </a:endParaRPr>
          </a:p>
          <a:p>
            <a:pPr lvl="1"/>
            <a:r>
              <a:rPr lang="zh-CN" altLang="en-US" smtClean="0">
                <a:ea typeface="宋体" panose="02010600030101010101" pitchFamily="2" charset="-122"/>
              </a:rPr>
              <a:t>每次内存页的申请与释放，进程的销毁都会修改这张表</a:t>
            </a:r>
            <a:endParaRPr lang="en-US" altLang="zh-CN" smtClean="0">
              <a:ea typeface="宋体" panose="02010600030101010101" pitchFamily="2" charset="-122"/>
            </a:endParaRPr>
          </a:p>
          <a:p>
            <a:pPr lvl="1"/>
            <a:r>
              <a:rPr lang="zh-CN" altLang="en-US" smtClean="0">
                <a:ea typeface="宋体" panose="02010600030101010101" pitchFamily="2" charset="-122"/>
              </a:rPr>
              <a:t>这张页表管理的是物理地址</a:t>
            </a:r>
            <a:endParaRPr lang="en-US" altLang="zh-CN" smtClean="0">
              <a:ea typeface="宋体" panose="02010600030101010101" pitchFamily="2" charset="-122"/>
            </a:endParaRPr>
          </a:p>
          <a:p>
            <a:r>
              <a:rPr lang="zh-CN" altLang="en-US" smtClean="0">
                <a:ea typeface="宋体" panose="02010600030101010101" pitchFamily="2" charset="-122"/>
              </a:rPr>
              <a:t>因此，系统中存在两级页表，一个为每个进程使用，另一个供系统整体使用</a:t>
            </a:r>
          </a:p>
        </p:txBody>
      </p:sp>
      <p:sp>
        <p:nvSpPr>
          <p:cNvPr id="4" name="日期占位符 3"/>
          <p:cNvSpPr>
            <a:spLocks noGrp="1"/>
          </p:cNvSpPr>
          <p:nvPr>
            <p:ph type="dt" sz="quarter" idx="10"/>
          </p:nvPr>
        </p:nvSpPr>
        <p:spPr/>
        <p:txBody>
          <a:bodyPr/>
          <a:lstStyle/>
          <a:p>
            <a:pPr>
              <a:defRPr/>
            </a:pPr>
            <a:r>
              <a:rPr lang="en-US" altLang="zh-CN" smtClean="0"/>
              <a:t>Operating System</a:t>
            </a:r>
            <a:endParaRPr lang="en-US" altLang="ko-KR"/>
          </a:p>
        </p:txBody>
      </p:sp>
      <p:sp>
        <p:nvSpPr>
          <p:cNvPr id="5" name="页脚占位符 4"/>
          <p:cNvSpPr>
            <a:spLocks noGrp="1"/>
          </p:cNvSpPr>
          <p:nvPr>
            <p:ph type="ftr" sz="quarter" idx="11"/>
          </p:nvPr>
        </p:nvSpPr>
        <p:spPr/>
        <p:txBody>
          <a:bodyPr/>
          <a:lstStyle/>
          <a:p>
            <a:pPr>
              <a:defRPr/>
            </a:pPr>
            <a:r>
              <a:rPr lang="en-US" altLang="zh-CN" smtClean="0"/>
              <a:t>CITS, NanKai University</a:t>
            </a:r>
            <a:endParaRPr lang="en-US" altLang="ko-KR"/>
          </a:p>
        </p:txBody>
      </p:sp>
      <p:sp>
        <p:nvSpPr>
          <p:cNvPr id="717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SzTx/>
              <a:buFontTx/>
              <a:buNone/>
            </a:pPr>
            <a:fld id="{CA3A8B57-CE03-479E-90F5-E52CD0499B5F}" type="slidenum">
              <a:rPr lang="en-US" altLang="ko-KR" sz="1200" smtClean="0">
                <a:solidFill>
                  <a:schemeClr val="bg1"/>
                </a:solidFill>
              </a:rPr>
              <a:pPr>
                <a:spcBef>
                  <a:spcPct val="0"/>
                </a:spcBef>
                <a:buClrTx/>
                <a:buSzTx/>
                <a:buFontTx/>
                <a:buNone/>
              </a:pPr>
              <a:t>3</a:t>
            </a:fld>
            <a:endParaRPr lang="en-US" altLang="ko-KR" sz="1200" smtClean="0">
              <a:solidFill>
                <a:schemeClr val="bg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a:spLocks noChangeArrowheads="1"/>
          </p:cNvSpPr>
          <p:nvPr/>
        </p:nvSpPr>
        <p:spPr bwMode="auto">
          <a:xfrm>
            <a:off x="4071938" y="1071564"/>
            <a:ext cx="1071562" cy="554037"/>
          </a:xfrm>
          <a:prstGeom prst="rect">
            <a:avLst/>
          </a:prstGeom>
          <a:noFill/>
          <a:ln w="9525">
            <a:noFill/>
            <a:miter lim="800000"/>
            <a:headEnd/>
            <a:tailEnd/>
          </a:ln>
        </p:spPr>
        <p:txBody>
          <a:bodyPr>
            <a:spAutoFit/>
          </a:bodyPr>
          <a:lstStyle/>
          <a:p>
            <a:r>
              <a:rPr lang="zh-CN" altLang="en-US" sz="3000" b="1">
                <a:solidFill>
                  <a:srgbClr val="11576A"/>
                </a:solidFill>
                <a:latin typeface="微软雅黑" pitchFamily="34" charset="-122"/>
                <a:ea typeface="微软雅黑" pitchFamily="34" charset="-122"/>
              </a:rPr>
              <a:t>背景</a:t>
            </a:r>
          </a:p>
        </p:txBody>
      </p:sp>
      <p:grpSp>
        <p:nvGrpSpPr>
          <p:cNvPr id="2" name="组合 1"/>
          <p:cNvGrpSpPr/>
          <p:nvPr/>
        </p:nvGrpSpPr>
        <p:grpSpPr>
          <a:xfrm>
            <a:off x="785813" y="1643063"/>
            <a:ext cx="8215312" cy="1471612"/>
            <a:chOff x="785813" y="785813"/>
            <a:chExt cx="8215312" cy="1471612"/>
          </a:xfrm>
        </p:grpSpPr>
        <p:sp>
          <p:nvSpPr>
            <p:cNvPr id="22530" name="TextBox 43"/>
            <p:cNvSpPr txBox="1">
              <a:spLocks noChangeArrowheads="1"/>
            </p:cNvSpPr>
            <p:nvPr/>
          </p:nvSpPr>
          <p:spPr bwMode="auto">
            <a:xfrm>
              <a:off x="1143000" y="785813"/>
              <a:ext cx="6858000" cy="400050"/>
            </a:xfrm>
            <a:prstGeom prst="rect">
              <a:avLst/>
            </a:prstGeom>
            <a:noFill/>
            <a:ln w="9525">
              <a:noFill/>
              <a:miter lim="800000"/>
              <a:headEnd/>
              <a:tailEnd/>
            </a:ln>
          </p:spPr>
          <p:txBody>
            <a:bodyPr>
              <a:spAutoFit/>
            </a:bodyPr>
            <a:lstStyle/>
            <a:p>
              <a:r>
                <a:rPr lang="zh-CN" altLang="en-US" sz="2000" b="1" dirty="0">
                  <a:solidFill>
                    <a:srgbClr val="11576A"/>
                  </a:solidFill>
                  <a:latin typeface="微软雅黑" pitchFamily="34" charset="-122"/>
                  <a:ea typeface="微软雅黑" pitchFamily="34" charset="-122"/>
                </a:rPr>
                <a:t>为什么需要中断、异常和系统调用</a:t>
              </a:r>
            </a:p>
          </p:txBody>
        </p:sp>
        <p:sp>
          <p:nvSpPr>
            <p:cNvPr id="22531" name="矩形 44"/>
            <p:cNvSpPr>
              <a:spLocks noChangeArrowheads="1"/>
            </p:cNvSpPr>
            <p:nvPr/>
          </p:nvSpPr>
          <p:spPr bwMode="auto">
            <a:xfrm>
              <a:off x="785813" y="793750"/>
              <a:ext cx="415925" cy="369888"/>
            </a:xfrm>
            <a:prstGeom prst="rect">
              <a:avLst/>
            </a:prstGeom>
            <a:noFill/>
            <a:ln w="9525">
              <a:noFill/>
              <a:miter lim="800000"/>
              <a:headEnd/>
              <a:tailEnd/>
            </a:ln>
          </p:spPr>
          <p:txBody>
            <a:bodyPr wrap="none">
              <a:spAutoFit/>
            </a:bodyPr>
            <a:lstStyle/>
            <a:p>
              <a:r>
                <a:rPr lang="zh-CN" altLang="en-US" b="1">
                  <a:solidFill>
                    <a:srgbClr val="11576A"/>
                  </a:solidFill>
                  <a:latin typeface="张海山锐谐体2.0-授权联系：Samtype@QQ.com" pitchFamily="2" charset="-122"/>
                  <a:ea typeface="张海山锐谐体2.0-授权联系：Samtype@QQ.com" pitchFamily="2" charset="-122"/>
                </a:rPr>
                <a:t>■</a:t>
              </a:r>
              <a:endParaRPr lang="zh-CN" altLang="en-US" b="1">
                <a:latin typeface="Calibri" pitchFamily="34" charset="0"/>
              </a:endParaRPr>
            </a:p>
          </p:txBody>
        </p:sp>
        <p:sp>
          <p:nvSpPr>
            <p:cNvPr id="22532" name="TextBox 45"/>
            <p:cNvSpPr txBox="1">
              <a:spLocks noChangeArrowheads="1"/>
            </p:cNvSpPr>
            <p:nvPr/>
          </p:nvSpPr>
          <p:spPr bwMode="auto">
            <a:xfrm>
              <a:off x="1428750" y="1138238"/>
              <a:ext cx="7572375" cy="400050"/>
            </a:xfrm>
            <a:prstGeom prst="rect">
              <a:avLst/>
            </a:prstGeom>
            <a:noFill/>
            <a:ln w="9525">
              <a:noFill/>
              <a:miter lim="800000"/>
              <a:headEnd/>
              <a:tailEnd/>
            </a:ln>
          </p:spPr>
          <p:txBody>
            <a:bodyPr>
              <a:spAutoFit/>
            </a:bodyPr>
            <a:lstStyle/>
            <a:p>
              <a:r>
                <a:rPr lang="zh-CN" altLang="en-US" sz="2000" b="1" dirty="0">
                  <a:solidFill>
                    <a:srgbClr val="11576A"/>
                  </a:solidFill>
                  <a:latin typeface="微软雅黑" pitchFamily="34" charset="-122"/>
                  <a:ea typeface="微软雅黑" pitchFamily="34" charset="-122"/>
                </a:rPr>
                <a:t>在计算机运行中，内核是被信任的第三方</a:t>
              </a:r>
            </a:p>
          </p:txBody>
        </p:sp>
        <p:pic>
          <p:nvPicPr>
            <p:cNvPr id="22533" name="图片 46" descr="小点1.png"/>
            <p:cNvPicPr>
              <a:picLocks noChangeAspect="1"/>
            </p:cNvPicPr>
            <p:nvPr/>
          </p:nvPicPr>
          <p:blipFill>
            <a:blip r:embed="rId2"/>
            <a:srcRect/>
            <a:stretch>
              <a:fillRect/>
            </a:stretch>
          </p:blipFill>
          <p:spPr bwMode="auto">
            <a:xfrm>
              <a:off x="1292225" y="1279525"/>
              <a:ext cx="149225" cy="149225"/>
            </a:xfrm>
            <a:prstGeom prst="rect">
              <a:avLst/>
            </a:prstGeom>
            <a:noFill/>
            <a:ln w="9525">
              <a:noFill/>
              <a:miter lim="800000"/>
              <a:headEnd/>
              <a:tailEnd/>
            </a:ln>
          </p:spPr>
        </p:pic>
        <p:sp>
          <p:nvSpPr>
            <p:cNvPr id="22534" name="TextBox 47"/>
            <p:cNvSpPr txBox="1">
              <a:spLocks noChangeArrowheads="1"/>
            </p:cNvSpPr>
            <p:nvPr/>
          </p:nvSpPr>
          <p:spPr bwMode="auto">
            <a:xfrm>
              <a:off x="1428750" y="1500188"/>
              <a:ext cx="7572375" cy="400050"/>
            </a:xfrm>
            <a:prstGeom prst="rect">
              <a:avLst/>
            </a:prstGeom>
            <a:noFill/>
            <a:ln w="9525">
              <a:noFill/>
              <a:miter lim="800000"/>
              <a:headEnd/>
              <a:tailEnd/>
            </a:ln>
          </p:spPr>
          <p:txBody>
            <a:bodyPr>
              <a:spAutoFit/>
            </a:bodyPr>
            <a:lstStyle/>
            <a:p>
              <a:r>
                <a:rPr lang="zh-CN" altLang="en-US" sz="2000" b="1">
                  <a:solidFill>
                    <a:srgbClr val="11576A"/>
                  </a:solidFill>
                  <a:latin typeface="微软雅黑" pitchFamily="34" charset="-122"/>
                  <a:ea typeface="微软雅黑" pitchFamily="34" charset="-122"/>
                </a:rPr>
                <a:t>只有内核可以执行特权指令</a:t>
              </a:r>
            </a:p>
          </p:txBody>
        </p:sp>
        <p:pic>
          <p:nvPicPr>
            <p:cNvPr id="22535" name="图片 48" descr="小点1.png"/>
            <p:cNvPicPr>
              <a:picLocks noChangeAspect="1"/>
            </p:cNvPicPr>
            <p:nvPr/>
          </p:nvPicPr>
          <p:blipFill>
            <a:blip r:embed="rId2"/>
            <a:srcRect/>
            <a:stretch>
              <a:fillRect/>
            </a:stretch>
          </p:blipFill>
          <p:spPr bwMode="auto">
            <a:xfrm>
              <a:off x="1292225" y="1641475"/>
              <a:ext cx="149225" cy="149225"/>
            </a:xfrm>
            <a:prstGeom prst="rect">
              <a:avLst/>
            </a:prstGeom>
            <a:noFill/>
            <a:ln w="9525">
              <a:noFill/>
              <a:miter lim="800000"/>
              <a:headEnd/>
              <a:tailEnd/>
            </a:ln>
          </p:spPr>
        </p:pic>
        <p:sp>
          <p:nvSpPr>
            <p:cNvPr id="22536" name="TextBox 49"/>
            <p:cNvSpPr txBox="1">
              <a:spLocks noChangeArrowheads="1"/>
            </p:cNvSpPr>
            <p:nvPr/>
          </p:nvSpPr>
          <p:spPr bwMode="auto">
            <a:xfrm>
              <a:off x="1428750" y="1857375"/>
              <a:ext cx="7572375" cy="400050"/>
            </a:xfrm>
            <a:prstGeom prst="rect">
              <a:avLst/>
            </a:prstGeom>
            <a:noFill/>
            <a:ln w="9525">
              <a:noFill/>
              <a:miter lim="800000"/>
              <a:headEnd/>
              <a:tailEnd/>
            </a:ln>
          </p:spPr>
          <p:txBody>
            <a:bodyPr>
              <a:spAutoFit/>
            </a:bodyPr>
            <a:lstStyle/>
            <a:p>
              <a:r>
                <a:rPr lang="zh-CN" altLang="en-US" sz="2000" b="1" dirty="0">
                  <a:solidFill>
                    <a:srgbClr val="11576A"/>
                  </a:solidFill>
                  <a:latin typeface="微软雅黑" pitchFamily="34" charset="-122"/>
                  <a:ea typeface="微软雅黑" pitchFamily="34" charset="-122"/>
                </a:rPr>
                <a:t>方便应用程序</a:t>
              </a:r>
            </a:p>
          </p:txBody>
        </p:sp>
        <p:pic>
          <p:nvPicPr>
            <p:cNvPr id="22537" name="图片 50" descr="小点1.png"/>
            <p:cNvPicPr>
              <a:picLocks noChangeAspect="1"/>
            </p:cNvPicPr>
            <p:nvPr/>
          </p:nvPicPr>
          <p:blipFill>
            <a:blip r:embed="rId2"/>
            <a:srcRect/>
            <a:stretch>
              <a:fillRect/>
            </a:stretch>
          </p:blipFill>
          <p:spPr bwMode="auto">
            <a:xfrm>
              <a:off x="1292225" y="1998663"/>
              <a:ext cx="149225" cy="149225"/>
            </a:xfrm>
            <a:prstGeom prst="rect">
              <a:avLst/>
            </a:prstGeom>
            <a:noFill/>
            <a:ln w="9525">
              <a:noFill/>
              <a:miter lim="800000"/>
              <a:headEnd/>
              <a:tailEnd/>
            </a:ln>
          </p:spPr>
        </p:pic>
      </p:grpSp>
      <p:grpSp>
        <p:nvGrpSpPr>
          <p:cNvPr id="3" name="组合 2"/>
          <p:cNvGrpSpPr/>
          <p:nvPr/>
        </p:nvGrpSpPr>
        <p:grpSpPr>
          <a:xfrm>
            <a:off x="785813" y="3071814"/>
            <a:ext cx="8215312" cy="1114425"/>
            <a:chOff x="785813" y="2214563"/>
            <a:chExt cx="8215312" cy="1114425"/>
          </a:xfrm>
        </p:grpSpPr>
        <p:sp>
          <p:nvSpPr>
            <p:cNvPr id="22538" name="TextBox 51"/>
            <p:cNvSpPr txBox="1">
              <a:spLocks noChangeArrowheads="1"/>
            </p:cNvSpPr>
            <p:nvPr/>
          </p:nvSpPr>
          <p:spPr bwMode="auto">
            <a:xfrm>
              <a:off x="1143000" y="2214563"/>
              <a:ext cx="6858000" cy="400050"/>
            </a:xfrm>
            <a:prstGeom prst="rect">
              <a:avLst/>
            </a:prstGeom>
            <a:noFill/>
            <a:ln w="9525">
              <a:noFill/>
              <a:miter lim="800000"/>
              <a:headEnd/>
              <a:tailEnd/>
            </a:ln>
          </p:spPr>
          <p:txBody>
            <a:bodyPr>
              <a:spAutoFit/>
            </a:bodyPr>
            <a:lstStyle/>
            <a:p>
              <a:r>
                <a:rPr lang="zh-CN" altLang="en-US" sz="2000" b="1" dirty="0">
                  <a:solidFill>
                    <a:srgbClr val="11576A"/>
                  </a:solidFill>
                  <a:latin typeface="微软雅黑" pitchFamily="34" charset="-122"/>
                  <a:ea typeface="微软雅黑" pitchFamily="34" charset="-122"/>
                </a:rPr>
                <a:t>中断和异常希望解决的问题</a:t>
              </a:r>
            </a:p>
          </p:txBody>
        </p:sp>
        <p:sp>
          <p:nvSpPr>
            <p:cNvPr id="22539" name="矩形 52"/>
            <p:cNvSpPr>
              <a:spLocks noChangeArrowheads="1"/>
            </p:cNvSpPr>
            <p:nvPr/>
          </p:nvSpPr>
          <p:spPr bwMode="auto">
            <a:xfrm>
              <a:off x="785813" y="2222500"/>
              <a:ext cx="415925" cy="369888"/>
            </a:xfrm>
            <a:prstGeom prst="rect">
              <a:avLst/>
            </a:prstGeom>
            <a:noFill/>
            <a:ln w="9525">
              <a:noFill/>
              <a:miter lim="800000"/>
              <a:headEnd/>
              <a:tailEnd/>
            </a:ln>
          </p:spPr>
          <p:txBody>
            <a:bodyPr wrap="none">
              <a:spAutoFit/>
            </a:bodyPr>
            <a:lstStyle/>
            <a:p>
              <a:r>
                <a:rPr lang="zh-CN" altLang="en-US" b="1">
                  <a:solidFill>
                    <a:srgbClr val="11576A"/>
                  </a:solidFill>
                  <a:latin typeface="张海山锐谐体2.0-授权联系：Samtype@QQ.com" pitchFamily="2" charset="-122"/>
                  <a:ea typeface="张海山锐谐体2.0-授权联系：Samtype@QQ.com" pitchFamily="2" charset="-122"/>
                </a:rPr>
                <a:t>■</a:t>
              </a:r>
              <a:endParaRPr lang="zh-CN" altLang="en-US" b="1">
                <a:latin typeface="Calibri" pitchFamily="34" charset="0"/>
              </a:endParaRPr>
            </a:p>
          </p:txBody>
        </p:sp>
        <p:sp>
          <p:nvSpPr>
            <p:cNvPr id="22540" name="TextBox 53"/>
            <p:cNvSpPr txBox="1">
              <a:spLocks noChangeArrowheads="1"/>
            </p:cNvSpPr>
            <p:nvPr/>
          </p:nvSpPr>
          <p:spPr bwMode="auto">
            <a:xfrm>
              <a:off x="1428750" y="2566988"/>
              <a:ext cx="7572375" cy="400050"/>
            </a:xfrm>
            <a:prstGeom prst="rect">
              <a:avLst/>
            </a:prstGeom>
            <a:noFill/>
            <a:ln w="9525">
              <a:noFill/>
              <a:miter lim="800000"/>
              <a:headEnd/>
              <a:tailEnd/>
            </a:ln>
          </p:spPr>
          <p:txBody>
            <a:bodyPr>
              <a:spAutoFit/>
            </a:bodyPr>
            <a:lstStyle/>
            <a:p>
              <a:r>
                <a:rPr lang="zh-CN" altLang="en-US" sz="2000" b="1" dirty="0">
                  <a:solidFill>
                    <a:srgbClr val="11576A"/>
                  </a:solidFill>
                  <a:latin typeface="微软雅黑" pitchFamily="34" charset="-122"/>
                  <a:ea typeface="微软雅黑" pitchFamily="34" charset="-122"/>
                </a:rPr>
                <a:t>当外设连接计算机时</a:t>
              </a:r>
              <a:r>
                <a:rPr lang="zh-CN" altLang="en-US" sz="2000" b="1" dirty="0" smtClean="0">
                  <a:solidFill>
                    <a:srgbClr val="11576A"/>
                  </a:solidFill>
                  <a:latin typeface="微软雅黑" pitchFamily="34" charset="-122"/>
                  <a:ea typeface="微软雅黑" pitchFamily="34" charset="-122"/>
                </a:rPr>
                <a:t>，如何让操作系统知道？</a:t>
              </a:r>
              <a:endParaRPr lang="zh-CN" altLang="en-US" sz="2000" b="1" dirty="0">
                <a:solidFill>
                  <a:srgbClr val="11576A"/>
                </a:solidFill>
                <a:latin typeface="微软雅黑" pitchFamily="34" charset="-122"/>
                <a:ea typeface="微软雅黑" pitchFamily="34" charset="-122"/>
              </a:endParaRPr>
            </a:p>
          </p:txBody>
        </p:sp>
        <p:pic>
          <p:nvPicPr>
            <p:cNvPr id="22541" name="图片 54" descr="小点1.png"/>
            <p:cNvPicPr>
              <a:picLocks noChangeAspect="1"/>
            </p:cNvPicPr>
            <p:nvPr/>
          </p:nvPicPr>
          <p:blipFill>
            <a:blip r:embed="rId2"/>
            <a:srcRect/>
            <a:stretch>
              <a:fillRect/>
            </a:stretch>
          </p:blipFill>
          <p:spPr bwMode="auto">
            <a:xfrm>
              <a:off x="1292225" y="2708275"/>
              <a:ext cx="149225" cy="149225"/>
            </a:xfrm>
            <a:prstGeom prst="rect">
              <a:avLst/>
            </a:prstGeom>
            <a:noFill/>
            <a:ln w="9525">
              <a:noFill/>
              <a:miter lim="800000"/>
              <a:headEnd/>
              <a:tailEnd/>
            </a:ln>
          </p:spPr>
        </p:pic>
        <p:sp>
          <p:nvSpPr>
            <p:cNvPr id="22542" name="TextBox 55"/>
            <p:cNvSpPr txBox="1">
              <a:spLocks noChangeArrowheads="1"/>
            </p:cNvSpPr>
            <p:nvPr/>
          </p:nvSpPr>
          <p:spPr bwMode="auto">
            <a:xfrm>
              <a:off x="1428750" y="2928938"/>
              <a:ext cx="7572375" cy="400050"/>
            </a:xfrm>
            <a:prstGeom prst="rect">
              <a:avLst/>
            </a:prstGeom>
            <a:noFill/>
            <a:ln w="9525">
              <a:noFill/>
              <a:miter lim="800000"/>
              <a:headEnd/>
              <a:tailEnd/>
            </a:ln>
          </p:spPr>
          <p:txBody>
            <a:bodyPr>
              <a:spAutoFit/>
            </a:bodyPr>
            <a:lstStyle/>
            <a:p>
              <a:r>
                <a:rPr lang="zh-CN" altLang="en-US" sz="2000" b="1" dirty="0">
                  <a:solidFill>
                    <a:srgbClr val="11576A"/>
                  </a:solidFill>
                  <a:latin typeface="微软雅黑" pitchFamily="34" charset="-122"/>
                  <a:ea typeface="微软雅黑" pitchFamily="34" charset="-122"/>
                </a:rPr>
                <a:t>当应用程序处理意想不到的行为时</a:t>
              </a:r>
              <a:r>
                <a:rPr lang="zh-CN" altLang="en-US" sz="2000" b="1" dirty="0" smtClean="0">
                  <a:solidFill>
                    <a:srgbClr val="11576A"/>
                  </a:solidFill>
                  <a:latin typeface="微软雅黑" pitchFamily="34" charset="-122"/>
                  <a:ea typeface="微软雅黑" pitchFamily="34" charset="-122"/>
                </a:rPr>
                <a:t>，如何处理错误？</a:t>
              </a:r>
              <a:endParaRPr lang="zh-CN" altLang="en-US" sz="2000" b="1" dirty="0">
                <a:solidFill>
                  <a:srgbClr val="11576A"/>
                </a:solidFill>
                <a:latin typeface="微软雅黑" pitchFamily="34" charset="-122"/>
                <a:ea typeface="微软雅黑" pitchFamily="34" charset="-122"/>
              </a:endParaRPr>
            </a:p>
          </p:txBody>
        </p:sp>
        <p:pic>
          <p:nvPicPr>
            <p:cNvPr id="22543" name="图片 56" descr="小点1.png"/>
            <p:cNvPicPr>
              <a:picLocks noChangeAspect="1"/>
            </p:cNvPicPr>
            <p:nvPr/>
          </p:nvPicPr>
          <p:blipFill>
            <a:blip r:embed="rId2"/>
            <a:srcRect/>
            <a:stretch>
              <a:fillRect/>
            </a:stretch>
          </p:blipFill>
          <p:spPr bwMode="auto">
            <a:xfrm>
              <a:off x="1292225" y="3070225"/>
              <a:ext cx="149225" cy="149225"/>
            </a:xfrm>
            <a:prstGeom prst="rect">
              <a:avLst/>
            </a:prstGeom>
            <a:noFill/>
            <a:ln w="9525">
              <a:noFill/>
              <a:miter lim="800000"/>
              <a:headEnd/>
              <a:tailEnd/>
            </a:ln>
          </p:spPr>
        </p:pic>
      </p:grpSp>
      <p:grpSp>
        <p:nvGrpSpPr>
          <p:cNvPr id="4" name="组合 3"/>
          <p:cNvGrpSpPr/>
          <p:nvPr/>
        </p:nvGrpSpPr>
        <p:grpSpPr>
          <a:xfrm>
            <a:off x="785813" y="4143376"/>
            <a:ext cx="8215312" cy="1114425"/>
            <a:chOff x="785813" y="3286125"/>
            <a:chExt cx="8215312" cy="1114425"/>
          </a:xfrm>
        </p:grpSpPr>
        <p:sp>
          <p:nvSpPr>
            <p:cNvPr id="22544" name="TextBox 57"/>
            <p:cNvSpPr txBox="1">
              <a:spLocks noChangeArrowheads="1"/>
            </p:cNvSpPr>
            <p:nvPr/>
          </p:nvSpPr>
          <p:spPr bwMode="auto">
            <a:xfrm>
              <a:off x="1143000" y="3286125"/>
              <a:ext cx="6858000" cy="400050"/>
            </a:xfrm>
            <a:prstGeom prst="rect">
              <a:avLst/>
            </a:prstGeom>
            <a:noFill/>
            <a:ln w="9525">
              <a:noFill/>
              <a:miter lim="800000"/>
              <a:headEnd/>
              <a:tailEnd/>
            </a:ln>
          </p:spPr>
          <p:txBody>
            <a:bodyPr>
              <a:spAutoFit/>
            </a:bodyPr>
            <a:lstStyle/>
            <a:p>
              <a:r>
                <a:rPr lang="zh-CN" altLang="en-US" sz="2000" b="1" dirty="0">
                  <a:solidFill>
                    <a:srgbClr val="11576A"/>
                  </a:solidFill>
                  <a:latin typeface="微软雅黑" pitchFamily="34" charset="-122"/>
                  <a:ea typeface="微软雅黑" pitchFamily="34" charset="-122"/>
                </a:rPr>
                <a:t>系统调用希望解决的问题</a:t>
              </a:r>
            </a:p>
          </p:txBody>
        </p:sp>
        <p:sp>
          <p:nvSpPr>
            <p:cNvPr id="22545" name="矩形 58"/>
            <p:cNvSpPr>
              <a:spLocks noChangeArrowheads="1"/>
            </p:cNvSpPr>
            <p:nvPr/>
          </p:nvSpPr>
          <p:spPr bwMode="auto">
            <a:xfrm>
              <a:off x="785813" y="3294063"/>
              <a:ext cx="415925" cy="369887"/>
            </a:xfrm>
            <a:prstGeom prst="rect">
              <a:avLst/>
            </a:prstGeom>
            <a:noFill/>
            <a:ln w="9525">
              <a:noFill/>
              <a:miter lim="800000"/>
              <a:headEnd/>
              <a:tailEnd/>
            </a:ln>
          </p:spPr>
          <p:txBody>
            <a:bodyPr wrap="none">
              <a:spAutoFit/>
            </a:bodyPr>
            <a:lstStyle/>
            <a:p>
              <a:r>
                <a:rPr lang="zh-CN" altLang="en-US" b="1">
                  <a:solidFill>
                    <a:srgbClr val="11576A"/>
                  </a:solidFill>
                  <a:latin typeface="张海山锐谐体2.0-授权联系：Samtype@QQ.com" pitchFamily="2" charset="-122"/>
                  <a:ea typeface="张海山锐谐体2.0-授权联系：Samtype@QQ.com" pitchFamily="2" charset="-122"/>
                </a:rPr>
                <a:t>■</a:t>
              </a:r>
              <a:endParaRPr lang="zh-CN" altLang="en-US" b="1">
                <a:latin typeface="Calibri" pitchFamily="34" charset="0"/>
              </a:endParaRPr>
            </a:p>
          </p:txBody>
        </p:sp>
        <p:sp>
          <p:nvSpPr>
            <p:cNvPr id="22546" name="TextBox 59"/>
            <p:cNvSpPr txBox="1">
              <a:spLocks noChangeArrowheads="1"/>
            </p:cNvSpPr>
            <p:nvPr/>
          </p:nvSpPr>
          <p:spPr bwMode="auto">
            <a:xfrm>
              <a:off x="1428750" y="3638550"/>
              <a:ext cx="7572375" cy="400050"/>
            </a:xfrm>
            <a:prstGeom prst="rect">
              <a:avLst/>
            </a:prstGeom>
            <a:noFill/>
            <a:ln w="9525">
              <a:noFill/>
              <a:miter lim="800000"/>
              <a:headEnd/>
              <a:tailEnd/>
            </a:ln>
          </p:spPr>
          <p:txBody>
            <a:bodyPr>
              <a:spAutoFit/>
            </a:bodyPr>
            <a:lstStyle/>
            <a:p>
              <a:r>
                <a:rPr lang="zh-CN" altLang="en-US" sz="2000" b="1" dirty="0">
                  <a:solidFill>
                    <a:srgbClr val="11576A"/>
                  </a:solidFill>
                  <a:latin typeface="微软雅黑" pitchFamily="34" charset="-122"/>
                  <a:ea typeface="微软雅黑" pitchFamily="34" charset="-122"/>
                </a:rPr>
                <a:t>用户应用程序是如何得到系统服务？</a:t>
              </a:r>
            </a:p>
          </p:txBody>
        </p:sp>
        <p:pic>
          <p:nvPicPr>
            <p:cNvPr id="22547" name="图片 60" descr="小点1.png"/>
            <p:cNvPicPr>
              <a:picLocks noChangeAspect="1"/>
            </p:cNvPicPr>
            <p:nvPr/>
          </p:nvPicPr>
          <p:blipFill>
            <a:blip r:embed="rId2"/>
            <a:srcRect/>
            <a:stretch>
              <a:fillRect/>
            </a:stretch>
          </p:blipFill>
          <p:spPr bwMode="auto">
            <a:xfrm>
              <a:off x="1292225" y="3779838"/>
              <a:ext cx="149225" cy="149225"/>
            </a:xfrm>
            <a:prstGeom prst="rect">
              <a:avLst/>
            </a:prstGeom>
            <a:noFill/>
            <a:ln w="9525">
              <a:noFill/>
              <a:miter lim="800000"/>
              <a:headEnd/>
              <a:tailEnd/>
            </a:ln>
          </p:spPr>
        </p:pic>
        <p:sp>
          <p:nvSpPr>
            <p:cNvPr id="22548" name="TextBox 61"/>
            <p:cNvSpPr txBox="1">
              <a:spLocks noChangeArrowheads="1"/>
            </p:cNvSpPr>
            <p:nvPr/>
          </p:nvSpPr>
          <p:spPr bwMode="auto">
            <a:xfrm>
              <a:off x="1428750" y="4000500"/>
              <a:ext cx="7572375" cy="400050"/>
            </a:xfrm>
            <a:prstGeom prst="rect">
              <a:avLst/>
            </a:prstGeom>
            <a:noFill/>
            <a:ln w="9525">
              <a:noFill/>
              <a:miter lim="800000"/>
              <a:headEnd/>
              <a:tailEnd/>
            </a:ln>
          </p:spPr>
          <p:txBody>
            <a:bodyPr>
              <a:spAutoFit/>
            </a:bodyPr>
            <a:lstStyle/>
            <a:p>
              <a:r>
                <a:rPr lang="zh-CN" altLang="en-US" sz="2000" b="1">
                  <a:solidFill>
                    <a:srgbClr val="11576A"/>
                  </a:solidFill>
                  <a:latin typeface="微软雅黑" pitchFamily="34" charset="-122"/>
                  <a:ea typeface="微软雅黑" pitchFamily="34" charset="-122"/>
                </a:rPr>
                <a:t>系统调用和功能调用的不同之处是什么？</a:t>
              </a:r>
            </a:p>
          </p:txBody>
        </p:sp>
        <p:pic>
          <p:nvPicPr>
            <p:cNvPr id="22549" name="图片 62" descr="小点1.png"/>
            <p:cNvPicPr>
              <a:picLocks noChangeAspect="1"/>
            </p:cNvPicPr>
            <p:nvPr/>
          </p:nvPicPr>
          <p:blipFill>
            <a:blip r:embed="rId2"/>
            <a:srcRect/>
            <a:stretch>
              <a:fillRect/>
            </a:stretch>
          </p:blipFill>
          <p:spPr bwMode="auto">
            <a:xfrm>
              <a:off x="1292225" y="4141788"/>
              <a:ext cx="149225" cy="149225"/>
            </a:xfrm>
            <a:prstGeom prst="rect">
              <a:avLst/>
            </a:prstGeom>
            <a:noFill/>
            <a:ln w="9525">
              <a:noFill/>
              <a:miter lim="800000"/>
              <a:headEnd/>
              <a:tailEnd/>
            </a:ln>
          </p:spPr>
        </p:pic>
      </p:grpSp>
    </p:spTree>
    <p:extLst>
      <p:ext uri="{BB962C8B-B14F-4D97-AF65-F5344CB8AC3E}">
        <p14:creationId xmlns:p14="http://schemas.microsoft.com/office/powerpoint/2010/main" val="2515712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p:cNvSpPr txBox="1">
            <a:spLocks noChangeArrowheads="1"/>
          </p:cNvSpPr>
          <p:nvPr/>
        </p:nvSpPr>
        <p:spPr bwMode="auto">
          <a:xfrm>
            <a:off x="3071844" y="1071564"/>
            <a:ext cx="4071925" cy="554037"/>
          </a:xfrm>
          <a:prstGeom prst="rect">
            <a:avLst/>
          </a:prstGeom>
          <a:noFill/>
          <a:ln w="9525">
            <a:noFill/>
            <a:miter lim="800000"/>
            <a:headEnd/>
            <a:tailEnd/>
          </a:ln>
        </p:spPr>
        <p:txBody>
          <a:bodyPr wrap="square">
            <a:spAutoFit/>
          </a:bodyPr>
          <a:lstStyle/>
          <a:p>
            <a:r>
              <a:rPr lang="zh-CN" altLang="en-US" sz="3000" b="1" dirty="0">
                <a:solidFill>
                  <a:srgbClr val="11576A"/>
                </a:solidFill>
                <a:latin typeface="微软雅黑" pitchFamily="34" charset="-122"/>
                <a:ea typeface="微软雅黑" pitchFamily="34" charset="-122"/>
              </a:rPr>
              <a:t>内核的进入与退出</a:t>
            </a:r>
          </a:p>
        </p:txBody>
      </p:sp>
      <p:sp>
        <p:nvSpPr>
          <p:cNvPr id="31" name="矩形 30"/>
          <p:cNvSpPr/>
          <p:nvPr/>
        </p:nvSpPr>
        <p:spPr>
          <a:xfrm>
            <a:off x="1295912" y="2770708"/>
            <a:ext cx="1764132" cy="523220"/>
          </a:xfrm>
          <a:prstGeom prst="rect">
            <a:avLst/>
          </a:prstGeom>
        </p:spPr>
        <p:txBody>
          <a:bodyPr wrap="square">
            <a:spAutoFit/>
          </a:bodyPr>
          <a:lstStyle/>
          <a:p>
            <a:pPr algn="ctr"/>
            <a:r>
              <a:rPr lang="zh-CN" altLang="en-US" sz="1400" b="1" dirty="0">
                <a:latin typeface="微软雅黑" pitchFamily="34" charset="-122"/>
                <a:ea typeface="微软雅黑" pitchFamily="34" charset="-122"/>
              </a:rPr>
              <a:t>异常</a:t>
            </a:r>
            <a:endParaRPr lang="en-US" altLang="zh-CN" sz="1400" b="1" dirty="0">
              <a:latin typeface="微软雅黑" pitchFamily="34" charset="-122"/>
              <a:ea typeface="微软雅黑" pitchFamily="34" charset="-122"/>
            </a:endParaRPr>
          </a:p>
          <a:p>
            <a:pPr algn="ctr"/>
            <a:r>
              <a:rPr lang="en-US" altLang="zh-CN" sz="1400" b="1" dirty="0">
                <a:latin typeface="微软雅黑" pitchFamily="34" charset="-122"/>
                <a:ea typeface="微软雅黑" pitchFamily="34" charset="-122"/>
              </a:rPr>
              <a:t>(</a:t>
            </a:r>
            <a:r>
              <a:rPr lang="zh-CN" altLang="en-US" sz="1400" b="1" dirty="0">
                <a:latin typeface="微软雅黑" pitchFamily="34" charset="-122"/>
                <a:ea typeface="微软雅黑" pitchFamily="34" charset="-122"/>
              </a:rPr>
              <a:t>代码执行出错</a:t>
            </a:r>
            <a:r>
              <a:rPr lang="en-US" altLang="zh-CN" sz="1400" b="1" dirty="0">
                <a:latin typeface="微软雅黑" pitchFamily="34" charset="-122"/>
                <a:ea typeface="微软雅黑" pitchFamily="34" charset="-122"/>
              </a:rPr>
              <a:t>)</a:t>
            </a:r>
            <a:endParaRPr lang="zh-CN" altLang="en-US" sz="1400" b="1" dirty="0">
              <a:latin typeface="微软雅黑" pitchFamily="34" charset="-122"/>
              <a:ea typeface="微软雅黑" pitchFamily="34" charset="-122"/>
            </a:endParaRPr>
          </a:p>
        </p:txBody>
      </p:sp>
      <p:grpSp>
        <p:nvGrpSpPr>
          <p:cNvPr id="11" name="组合 10"/>
          <p:cNvGrpSpPr/>
          <p:nvPr/>
        </p:nvGrpSpPr>
        <p:grpSpPr>
          <a:xfrm>
            <a:off x="2048073" y="3374474"/>
            <a:ext cx="4612159" cy="1484183"/>
            <a:chOff x="4332267" y="2301450"/>
            <a:chExt cx="4612159" cy="1484183"/>
          </a:xfrm>
        </p:grpSpPr>
        <p:grpSp>
          <p:nvGrpSpPr>
            <p:cNvPr id="4" name="组合 3"/>
            <p:cNvGrpSpPr/>
            <p:nvPr/>
          </p:nvGrpSpPr>
          <p:grpSpPr>
            <a:xfrm>
              <a:off x="4332267" y="2301450"/>
              <a:ext cx="4612159" cy="1484183"/>
              <a:chOff x="4332267" y="2301450"/>
              <a:chExt cx="4612159" cy="1484183"/>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2267" y="2301450"/>
                <a:ext cx="4612159" cy="1484183"/>
              </a:xfrm>
              <a:prstGeom prst="rect">
                <a:avLst/>
              </a:prstGeom>
            </p:spPr>
          </p:pic>
          <p:sp>
            <p:nvSpPr>
              <p:cNvPr id="35" name="矩形 34"/>
              <p:cNvSpPr/>
              <p:nvPr/>
            </p:nvSpPr>
            <p:spPr>
              <a:xfrm>
                <a:off x="4527889" y="2443801"/>
                <a:ext cx="851515" cy="492443"/>
              </a:xfrm>
              <a:prstGeom prst="rect">
                <a:avLst/>
              </a:prstGeom>
            </p:spPr>
            <p:txBody>
              <a:bodyPr wrap="none">
                <a:spAutoFit/>
              </a:bodyPr>
              <a:lstStyle/>
              <a:p>
                <a:pPr algn="ctr"/>
                <a:r>
                  <a:rPr lang="zh-CN" altLang="en-US" sz="1300" b="1" dirty="0">
                    <a:solidFill>
                      <a:schemeClr val="bg1"/>
                    </a:solidFill>
                    <a:latin typeface="微软雅黑" pitchFamily="34" charset="-122"/>
                    <a:ea typeface="微软雅黑" pitchFamily="34" charset="-122"/>
                  </a:rPr>
                  <a:t>异常服务</a:t>
                </a:r>
                <a:endParaRPr lang="en-US" altLang="zh-CN" sz="1300" b="1" dirty="0">
                  <a:solidFill>
                    <a:schemeClr val="bg1"/>
                  </a:solidFill>
                  <a:latin typeface="微软雅黑" pitchFamily="34" charset="-122"/>
                  <a:ea typeface="微软雅黑" pitchFamily="34" charset="-122"/>
                </a:endParaRPr>
              </a:p>
              <a:p>
                <a:pPr algn="ctr"/>
                <a:r>
                  <a:rPr lang="zh-CN" altLang="en-US" sz="1300" b="1" dirty="0">
                    <a:solidFill>
                      <a:schemeClr val="bg1"/>
                    </a:solidFill>
                    <a:latin typeface="微软雅黑" pitchFamily="34" charset="-122"/>
                    <a:ea typeface="微软雅黑" pitchFamily="34" charset="-122"/>
                  </a:rPr>
                  <a:t>例程</a:t>
                </a:r>
              </a:p>
            </p:txBody>
          </p:sp>
          <p:sp>
            <p:nvSpPr>
              <p:cNvPr id="36" name="矩形 35"/>
              <p:cNvSpPr/>
              <p:nvPr/>
            </p:nvSpPr>
            <p:spPr>
              <a:xfrm>
                <a:off x="5508104" y="2981289"/>
                <a:ext cx="1031051" cy="292388"/>
              </a:xfrm>
              <a:prstGeom prst="rect">
                <a:avLst/>
              </a:prstGeom>
            </p:spPr>
            <p:txBody>
              <a:bodyPr wrap="none">
                <a:spAutoFit/>
              </a:bodyPr>
              <a:lstStyle/>
              <a:p>
                <a:r>
                  <a:rPr lang="zh-CN" altLang="en-US" sz="1300" b="1" dirty="0">
                    <a:solidFill>
                      <a:schemeClr val="bg1"/>
                    </a:solidFill>
                    <a:latin typeface="微软雅黑" pitchFamily="34" charset="-122"/>
                    <a:ea typeface="微软雅黑" pitchFamily="34" charset="-122"/>
                  </a:rPr>
                  <a:t>中断向量表</a:t>
                </a:r>
              </a:p>
            </p:txBody>
          </p:sp>
          <p:sp>
            <p:nvSpPr>
              <p:cNvPr id="37" name="矩形 36"/>
              <p:cNvSpPr/>
              <p:nvPr/>
            </p:nvSpPr>
            <p:spPr>
              <a:xfrm>
                <a:off x="6818474" y="2661856"/>
                <a:ext cx="684803" cy="492443"/>
              </a:xfrm>
              <a:prstGeom prst="rect">
                <a:avLst/>
              </a:prstGeom>
            </p:spPr>
            <p:txBody>
              <a:bodyPr wrap="none">
                <a:spAutoFit/>
              </a:bodyPr>
              <a:lstStyle/>
              <a:p>
                <a:pPr algn="ctr"/>
                <a:r>
                  <a:rPr lang="zh-CN" altLang="en-US" sz="1300" b="1" dirty="0">
                    <a:solidFill>
                      <a:schemeClr val="bg1"/>
                    </a:solidFill>
                    <a:latin typeface="微软雅黑" pitchFamily="34" charset="-122"/>
                    <a:ea typeface="微软雅黑" pitchFamily="34" charset="-122"/>
                  </a:rPr>
                  <a:t>系统</a:t>
                </a:r>
                <a:endParaRPr lang="en-US" altLang="zh-CN" sz="1300" b="1" dirty="0">
                  <a:solidFill>
                    <a:schemeClr val="bg1"/>
                  </a:solidFill>
                  <a:latin typeface="微软雅黑" pitchFamily="34" charset="-122"/>
                  <a:ea typeface="微软雅黑" pitchFamily="34" charset="-122"/>
                </a:endParaRPr>
              </a:p>
              <a:p>
                <a:pPr algn="ctr"/>
                <a:r>
                  <a:rPr lang="zh-CN" altLang="en-US" sz="1300" b="1" dirty="0">
                    <a:solidFill>
                      <a:schemeClr val="bg1"/>
                    </a:solidFill>
                    <a:latin typeface="微软雅黑" pitchFamily="34" charset="-122"/>
                    <a:ea typeface="微软雅黑" pitchFamily="34" charset="-122"/>
                  </a:rPr>
                  <a:t>调用表</a:t>
                </a:r>
              </a:p>
            </p:txBody>
          </p:sp>
          <p:sp>
            <p:nvSpPr>
              <p:cNvPr id="38" name="矩形 37"/>
              <p:cNvSpPr/>
              <p:nvPr/>
            </p:nvSpPr>
            <p:spPr>
              <a:xfrm>
                <a:off x="7768846" y="2401884"/>
                <a:ext cx="864339" cy="492443"/>
              </a:xfrm>
              <a:prstGeom prst="rect">
                <a:avLst/>
              </a:prstGeom>
            </p:spPr>
            <p:txBody>
              <a:bodyPr wrap="none">
                <a:spAutoFit/>
              </a:bodyPr>
              <a:lstStyle/>
              <a:p>
                <a:pPr algn="ctr"/>
                <a:r>
                  <a:rPr lang="zh-CN" altLang="en-US" sz="1300" b="1" dirty="0">
                    <a:solidFill>
                      <a:schemeClr val="bg1"/>
                    </a:solidFill>
                    <a:latin typeface="微软雅黑" pitchFamily="34" charset="-122"/>
                    <a:ea typeface="微软雅黑" pitchFamily="34" charset="-122"/>
                  </a:rPr>
                  <a:t>系统调用</a:t>
                </a:r>
                <a:endParaRPr lang="en-US" altLang="zh-CN" sz="1300" b="1" dirty="0">
                  <a:solidFill>
                    <a:schemeClr val="bg1"/>
                  </a:solidFill>
                  <a:latin typeface="微软雅黑" pitchFamily="34" charset="-122"/>
                  <a:ea typeface="微软雅黑" pitchFamily="34" charset="-122"/>
                </a:endParaRPr>
              </a:p>
              <a:p>
                <a:pPr algn="ctr"/>
                <a:r>
                  <a:rPr lang="zh-CN" altLang="en-US" sz="1300" b="1" dirty="0">
                    <a:solidFill>
                      <a:schemeClr val="bg1"/>
                    </a:solidFill>
                    <a:latin typeface="微软雅黑" pitchFamily="34" charset="-122"/>
                    <a:ea typeface="微软雅黑" pitchFamily="34" charset="-122"/>
                  </a:rPr>
                  <a:t>实现</a:t>
                </a:r>
              </a:p>
            </p:txBody>
          </p:sp>
          <p:sp>
            <p:nvSpPr>
              <p:cNvPr id="39" name="矩形 38"/>
              <p:cNvSpPr/>
              <p:nvPr/>
            </p:nvSpPr>
            <p:spPr>
              <a:xfrm>
                <a:off x="7951033" y="2936244"/>
                <a:ext cx="864339" cy="292388"/>
              </a:xfrm>
              <a:prstGeom prst="rect">
                <a:avLst/>
              </a:prstGeom>
            </p:spPr>
            <p:txBody>
              <a:bodyPr wrap="none">
                <a:spAutoFit/>
              </a:bodyPr>
              <a:lstStyle/>
              <a:p>
                <a:r>
                  <a:rPr lang="zh-CN" altLang="en-US" sz="1300" b="1" dirty="0">
                    <a:solidFill>
                      <a:schemeClr val="bg1"/>
                    </a:solidFill>
                    <a:latin typeface="微软雅黑" pitchFamily="34" charset="-122"/>
                    <a:ea typeface="微软雅黑" pitchFamily="34" charset="-122"/>
                  </a:rPr>
                  <a:t>设备驱动</a:t>
                </a:r>
              </a:p>
            </p:txBody>
          </p:sp>
        </p:grpSp>
        <p:sp>
          <p:nvSpPr>
            <p:cNvPr id="40" name="矩形 39"/>
            <p:cNvSpPr/>
            <p:nvPr/>
          </p:nvSpPr>
          <p:spPr>
            <a:xfrm>
              <a:off x="4447948" y="3372270"/>
              <a:ext cx="646331" cy="369332"/>
            </a:xfrm>
            <a:prstGeom prst="rect">
              <a:avLst/>
            </a:prstGeom>
          </p:spPr>
          <p:txBody>
            <a:bodyPr wrap="none">
              <a:spAutoFit/>
            </a:bodyPr>
            <a:lstStyle/>
            <a:p>
              <a:r>
                <a:rPr lang="zh-CN" altLang="en-US" b="1" dirty="0" smtClean="0">
                  <a:solidFill>
                    <a:srgbClr val="FFFF00"/>
                  </a:solidFill>
                  <a:latin typeface="微软雅黑" pitchFamily="34" charset="-122"/>
                  <a:ea typeface="微软雅黑" pitchFamily="34" charset="-122"/>
                </a:rPr>
                <a:t>内核</a:t>
              </a:r>
              <a:endParaRPr lang="zh-CN" altLang="en-US" b="1" dirty="0">
                <a:solidFill>
                  <a:srgbClr val="FFFF00"/>
                </a:solidFill>
                <a:latin typeface="微软雅黑" pitchFamily="34" charset="-122"/>
                <a:ea typeface="微软雅黑" pitchFamily="34" charset="-122"/>
              </a:endParaRPr>
            </a:p>
          </p:txBody>
        </p:sp>
      </p:grpSp>
      <p:grpSp>
        <p:nvGrpSpPr>
          <p:cNvPr id="65" name="组合 64"/>
          <p:cNvGrpSpPr/>
          <p:nvPr/>
        </p:nvGrpSpPr>
        <p:grpSpPr>
          <a:xfrm>
            <a:off x="2810085" y="1915010"/>
            <a:ext cx="3536220" cy="352591"/>
            <a:chOff x="1835696" y="1057759"/>
            <a:chExt cx="3536220" cy="352591"/>
          </a:xfrm>
        </p:grpSpPr>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5696" y="1059582"/>
              <a:ext cx="3536220" cy="350768"/>
            </a:xfrm>
            <a:prstGeom prst="rect">
              <a:avLst/>
            </a:prstGeom>
          </p:spPr>
        </p:pic>
        <p:sp>
          <p:nvSpPr>
            <p:cNvPr id="21" name="矩形 20"/>
            <p:cNvSpPr/>
            <p:nvPr/>
          </p:nvSpPr>
          <p:spPr>
            <a:xfrm>
              <a:off x="3110056" y="1057759"/>
              <a:ext cx="1091023" cy="338554"/>
            </a:xfrm>
            <a:prstGeom prst="rect">
              <a:avLst/>
            </a:prstGeom>
          </p:spPr>
          <p:txBody>
            <a:bodyPr wrap="square">
              <a:spAutoFit/>
            </a:bodyPr>
            <a:lstStyle/>
            <a:p>
              <a:r>
                <a:rPr lang="zh-CN" altLang="en-US" sz="1600" b="1" dirty="0">
                  <a:solidFill>
                    <a:schemeClr val="bg1"/>
                  </a:solidFill>
                  <a:latin typeface="微软雅黑" pitchFamily="34" charset="-122"/>
                  <a:ea typeface="微软雅黑" pitchFamily="34" charset="-122"/>
                </a:rPr>
                <a:t>应用程序</a:t>
              </a:r>
            </a:p>
          </p:txBody>
        </p:sp>
      </p:grpSp>
      <p:grpSp>
        <p:nvGrpSpPr>
          <p:cNvPr id="64" name="组合 63"/>
          <p:cNvGrpSpPr/>
          <p:nvPr/>
        </p:nvGrpSpPr>
        <p:grpSpPr>
          <a:xfrm>
            <a:off x="2906162" y="4445293"/>
            <a:ext cx="3586659" cy="1225596"/>
            <a:chOff x="1931772" y="3588043"/>
            <a:chExt cx="3586659" cy="1225596"/>
          </a:xfrm>
        </p:grpSpPr>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2047" y="4458760"/>
              <a:ext cx="3456384" cy="354879"/>
            </a:xfrm>
            <a:prstGeom prst="rect">
              <a:avLst/>
            </a:prstGeom>
          </p:spPr>
        </p:pic>
        <p:sp>
          <p:nvSpPr>
            <p:cNvPr id="41" name="矩形 40"/>
            <p:cNvSpPr/>
            <p:nvPr/>
          </p:nvSpPr>
          <p:spPr>
            <a:xfrm>
              <a:off x="3229829" y="4458760"/>
              <a:ext cx="1005403" cy="338554"/>
            </a:xfrm>
            <a:prstGeom prst="rect">
              <a:avLst/>
            </a:prstGeom>
          </p:spPr>
          <p:txBody>
            <a:bodyPr wrap="none">
              <a:spAutoFit/>
            </a:bodyPr>
            <a:lstStyle/>
            <a:p>
              <a:r>
                <a:rPr lang="zh-CN" altLang="en-US" sz="1600" b="1" dirty="0">
                  <a:solidFill>
                    <a:schemeClr val="bg1"/>
                  </a:solidFill>
                  <a:latin typeface="微软雅黑" pitchFamily="34" charset="-122"/>
                  <a:ea typeface="微软雅黑" pitchFamily="34" charset="-122"/>
                </a:rPr>
                <a:t>外部设备</a:t>
              </a:r>
            </a:p>
          </p:txBody>
        </p:sp>
        <p:sp>
          <p:nvSpPr>
            <p:cNvPr id="42" name="矩形 41"/>
            <p:cNvSpPr/>
            <p:nvPr/>
          </p:nvSpPr>
          <p:spPr>
            <a:xfrm>
              <a:off x="1931772" y="4039661"/>
              <a:ext cx="670109" cy="338554"/>
            </a:xfrm>
            <a:prstGeom prst="rect">
              <a:avLst/>
            </a:prstGeom>
          </p:spPr>
          <p:txBody>
            <a:bodyPr wrap="square">
              <a:spAutoFit/>
            </a:bodyPr>
            <a:lstStyle/>
            <a:p>
              <a:r>
                <a:rPr lang="zh-CN" altLang="en-US" sz="1600" b="1" dirty="0">
                  <a:latin typeface="微软雅黑" pitchFamily="34" charset="-122"/>
                  <a:ea typeface="微软雅黑" pitchFamily="34" charset="-122"/>
                </a:rPr>
                <a:t>中断</a:t>
              </a:r>
            </a:p>
          </p:txBody>
        </p:sp>
        <p:sp>
          <p:nvSpPr>
            <p:cNvPr id="43" name="矩形 42"/>
            <p:cNvSpPr/>
            <p:nvPr/>
          </p:nvSpPr>
          <p:spPr>
            <a:xfrm>
              <a:off x="2745836" y="3968473"/>
              <a:ext cx="1071570" cy="523220"/>
            </a:xfrm>
            <a:prstGeom prst="rect">
              <a:avLst/>
            </a:prstGeom>
          </p:spPr>
          <p:txBody>
            <a:bodyPr wrap="square">
              <a:spAutoFit/>
            </a:bodyPr>
            <a:lstStyle/>
            <a:p>
              <a:pPr algn="ctr"/>
              <a:r>
                <a:rPr lang="zh-CN" altLang="en-US" sz="1400" b="1" dirty="0">
                  <a:latin typeface="微软雅黑" pitchFamily="34" charset="-122"/>
                  <a:ea typeface="微软雅黑" pitchFamily="34" charset="-122"/>
                </a:rPr>
                <a:t>设备访问数据流</a:t>
              </a:r>
            </a:p>
          </p:txBody>
        </p:sp>
        <p:cxnSp>
          <p:nvCxnSpPr>
            <p:cNvPr id="7" name="直接箭头连接符 6"/>
            <p:cNvCxnSpPr/>
            <p:nvPr/>
          </p:nvCxnSpPr>
          <p:spPr>
            <a:xfrm flipV="1">
              <a:off x="2537552" y="3816740"/>
              <a:ext cx="0" cy="57966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4913816" y="4027071"/>
              <a:ext cx="0" cy="38940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5201848" y="3588043"/>
              <a:ext cx="0" cy="82842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2825584" y="4001406"/>
              <a:ext cx="0" cy="394998"/>
            </a:xfrm>
            <a:prstGeom prst="straightConnector1">
              <a:avLst/>
            </a:prstGeom>
            <a:ln w="19050">
              <a:solidFill>
                <a:srgbClr val="C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49" name="直接箭头连接符 48"/>
          <p:cNvCxnSpPr/>
          <p:nvPr/>
        </p:nvCxnSpPr>
        <p:spPr>
          <a:xfrm>
            <a:off x="3339014" y="2302177"/>
            <a:ext cx="0" cy="146302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2765147" y="2302177"/>
            <a:ext cx="386754" cy="117273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2" name="组合 71"/>
          <p:cNvGrpSpPr/>
          <p:nvPr/>
        </p:nvGrpSpPr>
        <p:grpSpPr>
          <a:xfrm>
            <a:off x="3576271" y="2310107"/>
            <a:ext cx="2770035" cy="1468917"/>
            <a:chOff x="2601881" y="1452856"/>
            <a:chExt cx="2770035" cy="1468917"/>
          </a:xfrm>
        </p:grpSpPr>
        <p:grpSp>
          <p:nvGrpSpPr>
            <p:cNvPr id="68" name="组合 67"/>
            <p:cNvGrpSpPr/>
            <p:nvPr/>
          </p:nvGrpSpPr>
          <p:grpSpPr>
            <a:xfrm>
              <a:off x="2601881" y="2070911"/>
              <a:ext cx="2770035" cy="850862"/>
              <a:chOff x="2601881" y="2070911"/>
              <a:chExt cx="2770035" cy="850862"/>
            </a:xfrm>
          </p:grpSpPr>
          <p:grpSp>
            <p:nvGrpSpPr>
              <p:cNvPr id="67" name="组合 66"/>
              <p:cNvGrpSpPr/>
              <p:nvPr/>
            </p:nvGrpSpPr>
            <p:grpSpPr>
              <a:xfrm>
                <a:off x="2601881" y="2070911"/>
                <a:ext cx="2770035" cy="350768"/>
                <a:chOff x="2601881" y="2070911"/>
                <a:chExt cx="2770035" cy="350768"/>
              </a:xfrm>
            </p:grpSpPr>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01881" y="2070911"/>
                  <a:ext cx="2770035" cy="350768"/>
                </a:xfrm>
                <a:prstGeom prst="rect">
                  <a:avLst/>
                </a:prstGeom>
              </p:spPr>
            </p:pic>
            <p:sp>
              <p:nvSpPr>
                <p:cNvPr id="34" name="矩形 33"/>
                <p:cNvSpPr/>
                <p:nvPr/>
              </p:nvSpPr>
              <p:spPr>
                <a:xfrm>
                  <a:off x="3229829" y="2074821"/>
                  <a:ext cx="1415772" cy="338554"/>
                </a:xfrm>
                <a:prstGeom prst="rect">
                  <a:avLst/>
                </a:prstGeom>
              </p:spPr>
              <p:txBody>
                <a:bodyPr wrap="none">
                  <a:spAutoFit/>
                </a:bodyPr>
                <a:lstStyle/>
                <a:p>
                  <a:r>
                    <a:rPr lang="zh-CN" altLang="en-US" sz="1600" b="1" dirty="0">
                      <a:solidFill>
                        <a:schemeClr val="bg1"/>
                      </a:solidFill>
                      <a:latin typeface="微软雅黑" pitchFamily="34" charset="-122"/>
                      <a:ea typeface="微软雅黑" pitchFamily="34" charset="-122"/>
                    </a:rPr>
                    <a:t>系统调用接口</a:t>
                  </a:r>
                </a:p>
              </p:txBody>
            </p:sp>
          </p:grpSp>
          <p:cxnSp>
            <p:nvCxnSpPr>
              <p:cNvPr id="15" name="直接箭头连接符 14"/>
              <p:cNvCxnSpPr/>
              <p:nvPr/>
            </p:nvCxnSpPr>
            <p:spPr>
              <a:xfrm flipH="1">
                <a:off x="2765045" y="2448438"/>
                <a:ext cx="2080" cy="47333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4687096" y="2401043"/>
                <a:ext cx="10706" cy="22068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3" name="直接箭头连接符 52"/>
            <p:cNvCxnSpPr/>
            <p:nvPr/>
          </p:nvCxnSpPr>
          <p:spPr>
            <a:xfrm>
              <a:off x="2787957" y="1452856"/>
              <a:ext cx="6180" cy="57843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2888407" y="1452856"/>
              <a:ext cx="6180" cy="578436"/>
            </a:xfrm>
            <a:prstGeom prst="straightConnector1">
              <a:avLst/>
            </a:prstGeom>
            <a:ln w="190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3655568" y="1899639"/>
              <a:ext cx="1545" cy="154435"/>
            </a:xfrm>
            <a:prstGeom prst="straightConnector1">
              <a:avLst/>
            </a:prstGeom>
            <a:ln w="190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3551286" y="1899639"/>
              <a:ext cx="1545" cy="154435"/>
            </a:xfrm>
            <a:prstGeom prst="straightConnector1">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1" name="组合 70"/>
          <p:cNvGrpSpPr/>
          <p:nvPr/>
        </p:nvGrpSpPr>
        <p:grpSpPr>
          <a:xfrm>
            <a:off x="4204218" y="2262372"/>
            <a:ext cx="1642812" cy="499973"/>
            <a:chOff x="3229829" y="1405121"/>
            <a:chExt cx="1642812" cy="499973"/>
          </a:xfrm>
        </p:grpSpPr>
        <p:grpSp>
          <p:nvGrpSpPr>
            <p:cNvPr id="66" name="组合 65"/>
            <p:cNvGrpSpPr/>
            <p:nvPr/>
          </p:nvGrpSpPr>
          <p:grpSpPr>
            <a:xfrm>
              <a:off x="3229829" y="1554326"/>
              <a:ext cx="1642812" cy="350768"/>
              <a:chOff x="3229829" y="1554326"/>
              <a:chExt cx="1642812" cy="350768"/>
            </a:xfrm>
          </p:grpSpPr>
          <p:pic>
            <p:nvPicPr>
              <p:cNvPr id="50" name="图片 4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29829" y="1554326"/>
                <a:ext cx="1642812" cy="350768"/>
              </a:xfrm>
              <a:prstGeom prst="rect">
                <a:avLst/>
              </a:prstGeom>
            </p:spPr>
          </p:pic>
          <p:sp>
            <p:nvSpPr>
              <p:cNvPr id="33" name="矩形 32"/>
              <p:cNvSpPr/>
              <p:nvPr/>
            </p:nvSpPr>
            <p:spPr>
              <a:xfrm>
                <a:off x="3541684" y="1560433"/>
                <a:ext cx="800219" cy="338554"/>
              </a:xfrm>
              <a:prstGeom prst="rect">
                <a:avLst/>
              </a:prstGeom>
            </p:spPr>
            <p:txBody>
              <a:bodyPr wrap="none">
                <a:spAutoFit/>
              </a:bodyPr>
              <a:lstStyle/>
              <a:p>
                <a:r>
                  <a:rPr lang="zh-CN" altLang="en-US" sz="1600" b="1" dirty="0">
                    <a:solidFill>
                      <a:schemeClr val="bg1"/>
                    </a:solidFill>
                    <a:latin typeface="微软雅黑" pitchFamily="34" charset="-122"/>
                    <a:ea typeface="微软雅黑" pitchFamily="34" charset="-122"/>
                  </a:rPr>
                  <a:t>函数库</a:t>
                </a:r>
              </a:p>
            </p:txBody>
          </p:sp>
        </p:grpSp>
        <p:cxnSp>
          <p:nvCxnSpPr>
            <p:cNvPr id="60" name="直接箭头连接符 59"/>
            <p:cNvCxnSpPr/>
            <p:nvPr/>
          </p:nvCxnSpPr>
          <p:spPr>
            <a:xfrm>
              <a:off x="4481768" y="1405121"/>
              <a:ext cx="1545" cy="154435"/>
            </a:xfrm>
            <a:prstGeom prst="straightConnector1">
              <a:avLst/>
            </a:prstGeom>
            <a:ln w="190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4377486" y="1405121"/>
              <a:ext cx="1545" cy="154435"/>
            </a:xfrm>
            <a:prstGeom prst="straightConnector1">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任意多边形 57"/>
            <p:cNvSpPr/>
            <p:nvPr/>
          </p:nvSpPr>
          <p:spPr>
            <a:xfrm>
              <a:off x="4370611" y="1577137"/>
              <a:ext cx="132776" cy="201563"/>
            </a:xfrm>
            <a:custGeom>
              <a:avLst/>
              <a:gdLst>
                <a:gd name="connsiteX0" fmla="*/ 0 w 199747"/>
                <a:gd name="connsiteY0" fmla="*/ 0 h 127328"/>
                <a:gd name="connsiteX1" fmla="*/ 41251 w 199747"/>
                <a:gd name="connsiteY1" fmla="*/ 116878 h 127328"/>
                <a:gd name="connsiteX2" fmla="*/ 178755 w 199747"/>
                <a:gd name="connsiteY2" fmla="*/ 110003 h 127328"/>
                <a:gd name="connsiteX3" fmla="*/ 199380 w 199747"/>
                <a:gd name="connsiteY3" fmla="*/ 13750 h 127328"/>
                <a:gd name="connsiteX4" fmla="*/ 192505 w 199747"/>
                <a:gd name="connsiteY4" fmla="*/ 20626 h 127328"/>
                <a:gd name="connsiteX5" fmla="*/ 199380 w 199747"/>
                <a:gd name="connsiteY5" fmla="*/ 13750 h 12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747" h="127328">
                  <a:moveTo>
                    <a:pt x="0" y="0"/>
                  </a:moveTo>
                  <a:cubicBezTo>
                    <a:pt x="5729" y="49272"/>
                    <a:pt x="11459" y="98544"/>
                    <a:pt x="41251" y="116878"/>
                  </a:cubicBezTo>
                  <a:cubicBezTo>
                    <a:pt x="71043" y="135212"/>
                    <a:pt x="152400" y="127191"/>
                    <a:pt x="178755" y="110003"/>
                  </a:cubicBezTo>
                  <a:cubicBezTo>
                    <a:pt x="205110" y="92815"/>
                    <a:pt x="197088" y="28646"/>
                    <a:pt x="199380" y="13750"/>
                  </a:cubicBezTo>
                  <a:cubicBezTo>
                    <a:pt x="201672" y="-1146"/>
                    <a:pt x="192505" y="20626"/>
                    <a:pt x="192505" y="20626"/>
                  </a:cubicBezTo>
                  <a:lnTo>
                    <a:pt x="199380" y="13750"/>
                  </a:lnTo>
                </a:path>
              </a:pathLst>
            </a:custGeom>
            <a:noFill/>
            <a:ln w="190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90246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wipe(down)">
                                      <p:cBhvr>
                                        <p:cTn id="15" dur="500"/>
                                        <p:tgtEl>
                                          <p:spTgt spid="6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wipe(down)">
                                      <p:cBhvr>
                                        <p:cTn id="20" dur="500"/>
                                        <p:tgtEl>
                                          <p:spTgt spid="52"/>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par>
                                <p:cTn id="24" presetID="22" presetClass="entr" presetSubtype="8" fill="hold" nodeType="with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wipe(left)">
                                      <p:cBhvr>
                                        <p:cTn id="26" dur="500"/>
                                        <p:tgtEl>
                                          <p:spTgt spid="65"/>
                                        </p:tgtEl>
                                      </p:cBhvr>
                                    </p:animEffect>
                                  </p:childTnLst>
                                </p:cTn>
                              </p:par>
                              <p:par>
                                <p:cTn id="27" presetID="22" presetClass="entr" presetSubtype="1"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wipe(up)">
                                      <p:cBhvr>
                                        <p:cTn id="29" dur="500"/>
                                        <p:tgtEl>
                                          <p:spTgt spid="4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wipe(up)">
                                      <p:cBhvr>
                                        <p:cTn id="34" dur="500"/>
                                        <p:tgtEl>
                                          <p:spTgt spid="7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wipe(up)">
                                      <p:cBhvr>
                                        <p:cTn id="3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3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p:cNvSpPr txBox="1">
            <a:spLocks noChangeArrowheads="1"/>
          </p:cNvSpPr>
          <p:nvPr/>
        </p:nvSpPr>
        <p:spPr bwMode="auto">
          <a:xfrm>
            <a:off x="2428880" y="1071564"/>
            <a:ext cx="4500574" cy="554037"/>
          </a:xfrm>
          <a:prstGeom prst="rect">
            <a:avLst/>
          </a:prstGeom>
          <a:noFill/>
          <a:ln w="9525">
            <a:noFill/>
            <a:miter lim="800000"/>
            <a:headEnd/>
            <a:tailEnd/>
          </a:ln>
        </p:spPr>
        <p:txBody>
          <a:bodyPr wrap="square">
            <a:spAutoFit/>
          </a:bodyPr>
          <a:lstStyle/>
          <a:p>
            <a:r>
              <a:rPr lang="zh-CN" altLang="en-US" sz="3000" b="1" dirty="0">
                <a:solidFill>
                  <a:srgbClr val="11576A"/>
                </a:solidFill>
                <a:latin typeface="微软雅黑" pitchFamily="34" charset="-122"/>
                <a:ea typeface="微软雅黑" pitchFamily="34" charset="-122"/>
              </a:rPr>
              <a:t>中断、异常和系统调用</a:t>
            </a:r>
          </a:p>
        </p:txBody>
      </p:sp>
      <p:grpSp>
        <p:nvGrpSpPr>
          <p:cNvPr id="3" name="组合 2"/>
          <p:cNvGrpSpPr/>
          <p:nvPr/>
        </p:nvGrpSpPr>
        <p:grpSpPr>
          <a:xfrm>
            <a:off x="785813" y="1701097"/>
            <a:ext cx="8215312" cy="752535"/>
            <a:chOff x="785813" y="843846"/>
            <a:chExt cx="8215312" cy="752535"/>
          </a:xfrm>
        </p:grpSpPr>
        <p:sp>
          <p:nvSpPr>
            <p:cNvPr id="29" name="TextBox 43"/>
            <p:cNvSpPr txBox="1">
              <a:spLocks noChangeArrowheads="1"/>
            </p:cNvSpPr>
            <p:nvPr/>
          </p:nvSpPr>
          <p:spPr bwMode="auto">
            <a:xfrm>
              <a:off x="1143000" y="843846"/>
              <a:ext cx="6858000" cy="400050"/>
            </a:xfrm>
            <a:prstGeom prst="rect">
              <a:avLst/>
            </a:prstGeom>
            <a:noFill/>
            <a:ln w="9525">
              <a:noFill/>
              <a:miter lim="800000"/>
              <a:headEnd/>
              <a:tailEnd/>
            </a:ln>
          </p:spPr>
          <p:txBody>
            <a:bodyPr>
              <a:spAutoFit/>
            </a:bodyPr>
            <a:lstStyle/>
            <a:p>
              <a:pPr marL="342900" lvl="1" indent="-342900">
                <a:buSzPct val="100000"/>
              </a:pPr>
              <a:r>
                <a:rPr lang="zh-CN" altLang="en-US" sz="2000" b="1" dirty="0">
                  <a:solidFill>
                    <a:srgbClr val="11576A"/>
                  </a:solidFill>
                  <a:latin typeface="微软雅黑" pitchFamily="34" charset="-122"/>
                  <a:ea typeface="微软雅黑" pitchFamily="34" charset="-122"/>
                  <a:cs typeface="宋体" charset="0"/>
                </a:rPr>
                <a:t>系统调用（</a:t>
              </a:r>
              <a:r>
                <a:rPr lang="en-US" altLang="zh-CN" sz="2000" b="1" dirty="0">
                  <a:solidFill>
                    <a:srgbClr val="11576A"/>
                  </a:solidFill>
                  <a:latin typeface="微软雅黑" pitchFamily="34" charset="-122"/>
                  <a:ea typeface="微软雅黑" pitchFamily="34" charset="-122"/>
                  <a:cs typeface="宋体" charset="0"/>
                </a:rPr>
                <a:t>system call</a:t>
              </a:r>
              <a:r>
                <a:rPr lang="zh-CN" altLang="en-US" sz="2000" b="1" dirty="0">
                  <a:solidFill>
                    <a:srgbClr val="11576A"/>
                  </a:solidFill>
                  <a:latin typeface="微软雅黑" pitchFamily="34" charset="-122"/>
                  <a:ea typeface="微软雅黑" pitchFamily="34" charset="-122"/>
                  <a:cs typeface="宋体" charset="0"/>
                </a:rPr>
                <a:t>）</a:t>
              </a:r>
              <a:endParaRPr lang="en-US" altLang="zh-CN" sz="2000" b="1" dirty="0">
                <a:solidFill>
                  <a:srgbClr val="11576A"/>
                </a:solidFill>
                <a:latin typeface="微软雅黑" pitchFamily="34" charset="-122"/>
                <a:ea typeface="微软雅黑" pitchFamily="34" charset="-122"/>
                <a:cs typeface="宋体" charset="0"/>
              </a:endParaRPr>
            </a:p>
          </p:txBody>
        </p:sp>
        <p:sp>
          <p:nvSpPr>
            <p:cNvPr id="30" name="矩形 44"/>
            <p:cNvSpPr>
              <a:spLocks noChangeArrowheads="1"/>
            </p:cNvSpPr>
            <p:nvPr/>
          </p:nvSpPr>
          <p:spPr bwMode="auto">
            <a:xfrm>
              <a:off x="785813" y="851783"/>
              <a:ext cx="415925" cy="369888"/>
            </a:xfrm>
            <a:prstGeom prst="rect">
              <a:avLst/>
            </a:prstGeom>
            <a:noFill/>
            <a:ln w="9525">
              <a:noFill/>
              <a:miter lim="800000"/>
              <a:headEnd/>
              <a:tailEnd/>
            </a:ln>
          </p:spPr>
          <p:txBody>
            <a:bodyPr wrap="none">
              <a:spAutoFit/>
            </a:bodyPr>
            <a:lstStyle/>
            <a:p>
              <a:r>
                <a:rPr lang="zh-CN" altLang="en-US" b="1">
                  <a:solidFill>
                    <a:srgbClr val="11576A"/>
                  </a:solidFill>
                  <a:latin typeface="张海山锐谐体2.0-授权联系：Samtype@QQ.com" pitchFamily="2" charset="-122"/>
                  <a:ea typeface="张海山锐谐体2.0-授权联系：Samtype@QQ.com" pitchFamily="2" charset="-122"/>
                </a:rPr>
                <a:t>■</a:t>
              </a:r>
              <a:endParaRPr lang="zh-CN" altLang="en-US" b="1">
                <a:latin typeface="Calibri" pitchFamily="34" charset="0"/>
              </a:endParaRPr>
            </a:p>
          </p:txBody>
        </p:sp>
        <p:sp>
          <p:nvSpPr>
            <p:cNvPr id="31" name="TextBox 45"/>
            <p:cNvSpPr txBox="1">
              <a:spLocks noChangeArrowheads="1"/>
            </p:cNvSpPr>
            <p:nvPr/>
          </p:nvSpPr>
          <p:spPr bwMode="auto">
            <a:xfrm>
              <a:off x="1428750" y="1196271"/>
              <a:ext cx="7572375" cy="400110"/>
            </a:xfrm>
            <a:prstGeom prst="rect">
              <a:avLst/>
            </a:prstGeom>
            <a:noFill/>
            <a:ln w="9525">
              <a:noFill/>
              <a:miter lim="800000"/>
              <a:headEnd/>
              <a:tailEnd/>
            </a:ln>
          </p:spPr>
          <p:txBody>
            <a:bodyPr>
              <a:spAutoFit/>
            </a:bodyPr>
            <a:lstStyle/>
            <a:p>
              <a:pPr marL="342900" lvl="1" indent="-342900">
                <a:buSzPct val="100000"/>
              </a:pPr>
              <a:r>
                <a:rPr lang="zh-CN" altLang="en-US" sz="2000" b="1" dirty="0">
                  <a:solidFill>
                    <a:srgbClr val="11576A"/>
                  </a:solidFill>
                  <a:latin typeface="微软雅黑" pitchFamily="34" charset="-122"/>
                  <a:ea typeface="微软雅黑" pitchFamily="34" charset="-122"/>
                  <a:cs typeface="宋体" charset="0"/>
                </a:rPr>
                <a:t>应用程序</a:t>
              </a:r>
              <a:r>
                <a:rPr lang="zh-CN" altLang="en-US" sz="2000" b="1" dirty="0">
                  <a:solidFill>
                    <a:srgbClr val="C00000"/>
                  </a:solidFill>
                  <a:latin typeface="微软雅黑" pitchFamily="34" charset="-122"/>
                  <a:ea typeface="微软雅黑" pitchFamily="34" charset="-122"/>
                  <a:cs typeface="宋体" charset="0"/>
                </a:rPr>
                <a:t>主动</a:t>
              </a:r>
              <a:r>
                <a:rPr lang="zh-CN" altLang="en-US" sz="2000" b="1" dirty="0">
                  <a:solidFill>
                    <a:srgbClr val="11576A"/>
                  </a:solidFill>
                  <a:latin typeface="微软雅黑" pitchFamily="34" charset="-122"/>
                  <a:ea typeface="微软雅黑" pitchFamily="34" charset="-122"/>
                  <a:cs typeface="宋体" charset="0"/>
                </a:rPr>
                <a:t>向操作系统发出的服务请求</a:t>
              </a:r>
            </a:p>
          </p:txBody>
        </p:sp>
        <p:pic>
          <p:nvPicPr>
            <p:cNvPr id="32" name="图片 46" descr="小点1.png"/>
            <p:cNvPicPr>
              <a:picLocks noChangeAspect="1"/>
            </p:cNvPicPr>
            <p:nvPr/>
          </p:nvPicPr>
          <p:blipFill>
            <a:blip r:embed="rId2"/>
            <a:srcRect/>
            <a:stretch>
              <a:fillRect/>
            </a:stretch>
          </p:blipFill>
          <p:spPr bwMode="auto">
            <a:xfrm>
              <a:off x="1292225" y="1337558"/>
              <a:ext cx="149225" cy="149225"/>
            </a:xfrm>
            <a:prstGeom prst="rect">
              <a:avLst/>
            </a:prstGeom>
            <a:noFill/>
            <a:ln w="9525">
              <a:noFill/>
              <a:miter lim="800000"/>
              <a:headEnd/>
              <a:tailEnd/>
            </a:ln>
          </p:spPr>
        </p:pic>
      </p:grpSp>
      <p:grpSp>
        <p:nvGrpSpPr>
          <p:cNvPr id="4" name="组合 3"/>
          <p:cNvGrpSpPr/>
          <p:nvPr/>
        </p:nvGrpSpPr>
        <p:grpSpPr>
          <a:xfrm>
            <a:off x="785814" y="2405939"/>
            <a:ext cx="7215187" cy="1060311"/>
            <a:chOff x="785813" y="1548688"/>
            <a:chExt cx="7215187" cy="1060311"/>
          </a:xfrm>
        </p:grpSpPr>
        <p:sp>
          <p:nvSpPr>
            <p:cNvPr id="33" name="TextBox 43"/>
            <p:cNvSpPr txBox="1">
              <a:spLocks noChangeArrowheads="1"/>
            </p:cNvSpPr>
            <p:nvPr/>
          </p:nvSpPr>
          <p:spPr bwMode="auto">
            <a:xfrm>
              <a:off x="1143000" y="1548688"/>
              <a:ext cx="6858000" cy="400050"/>
            </a:xfrm>
            <a:prstGeom prst="rect">
              <a:avLst/>
            </a:prstGeom>
            <a:noFill/>
            <a:ln w="9525">
              <a:noFill/>
              <a:miter lim="800000"/>
              <a:headEnd/>
              <a:tailEnd/>
            </a:ln>
          </p:spPr>
          <p:txBody>
            <a:bodyPr>
              <a:spAutoFit/>
            </a:bodyPr>
            <a:lstStyle/>
            <a:p>
              <a:pPr marL="342900" lvl="1" indent="-342900">
                <a:buSzPct val="100000"/>
              </a:pPr>
              <a:r>
                <a:rPr lang="zh-CN" altLang="en-US" sz="2000" b="1" dirty="0">
                  <a:solidFill>
                    <a:srgbClr val="11576A"/>
                  </a:solidFill>
                  <a:latin typeface="微软雅黑" pitchFamily="34" charset="-122"/>
                  <a:ea typeface="微软雅黑" pitchFamily="34" charset="-122"/>
                  <a:cs typeface="宋体" charset="0"/>
                </a:rPr>
                <a:t>异常</a:t>
              </a:r>
              <a:r>
                <a:rPr lang="en-US" altLang="zh-CN" sz="2000" b="1" dirty="0">
                  <a:solidFill>
                    <a:srgbClr val="11576A"/>
                  </a:solidFill>
                  <a:latin typeface="微软雅黑" pitchFamily="34" charset="-122"/>
                  <a:ea typeface="微软雅黑" pitchFamily="34" charset="-122"/>
                  <a:cs typeface="宋体" charset="0"/>
                </a:rPr>
                <a:t>(exception)</a:t>
              </a:r>
              <a:endParaRPr lang="zh-CN" altLang="en-US" sz="2000" b="1" dirty="0">
                <a:solidFill>
                  <a:srgbClr val="11576A"/>
                </a:solidFill>
                <a:latin typeface="微软雅黑" pitchFamily="34" charset="-122"/>
                <a:ea typeface="微软雅黑" pitchFamily="34" charset="-122"/>
                <a:cs typeface="宋体" charset="0"/>
              </a:endParaRPr>
            </a:p>
          </p:txBody>
        </p:sp>
        <p:sp>
          <p:nvSpPr>
            <p:cNvPr id="34" name="矩形 44"/>
            <p:cNvSpPr>
              <a:spLocks noChangeArrowheads="1"/>
            </p:cNvSpPr>
            <p:nvPr/>
          </p:nvSpPr>
          <p:spPr bwMode="auto">
            <a:xfrm>
              <a:off x="785813" y="1556625"/>
              <a:ext cx="415925" cy="369888"/>
            </a:xfrm>
            <a:prstGeom prst="rect">
              <a:avLst/>
            </a:prstGeom>
            <a:noFill/>
            <a:ln w="9525">
              <a:noFill/>
              <a:miter lim="800000"/>
              <a:headEnd/>
              <a:tailEnd/>
            </a:ln>
          </p:spPr>
          <p:txBody>
            <a:bodyPr wrap="none">
              <a:spAutoFit/>
            </a:bodyPr>
            <a:lstStyle/>
            <a:p>
              <a:r>
                <a:rPr lang="zh-CN" altLang="en-US" b="1">
                  <a:solidFill>
                    <a:srgbClr val="11576A"/>
                  </a:solidFill>
                  <a:latin typeface="张海山锐谐体2.0-授权联系：Samtype@QQ.com" pitchFamily="2" charset="-122"/>
                  <a:ea typeface="张海山锐谐体2.0-授权联系：Samtype@QQ.com" pitchFamily="2" charset="-122"/>
                </a:rPr>
                <a:t>■</a:t>
              </a:r>
              <a:endParaRPr lang="zh-CN" altLang="en-US" b="1">
                <a:latin typeface="Calibri" pitchFamily="34" charset="0"/>
              </a:endParaRPr>
            </a:p>
          </p:txBody>
        </p:sp>
        <p:sp>
          <p:nvSpPr>
            <p:cNvPr id="35" name="TextBox 45"/>
            <p:cNvSpPr txBox="1">
              <a:spLocks noChangeArrowheads="1"/>
            </p:cNvSpPr>
            <p:nvPr/>
          </p:nvSpPr>
          <p:spPr bwMode="auto">
            <a:xfrm>
              <a:off x="1428751" y="1901113"/>
              <a:ext cx="5857894" cy="707886"/>
            </a:xfrm>
            <a:prstGeom prst="rect">
              <a:avLst/>
            </a:prstGeom>
            <a:noFill/>
            <a:ln w="9525">
              <a:noFill/>
              <a:miter lim="800000"/>
              <a:headEnd/>
              <a:tailEnd/>
            </a:ln>
          </p:spPr>
          <p:txBody>
            <a:bodyPr wrap="square">
              <a:spAutoFit/>
            </a:bodyPr>
            <a:lstStyle/>
            <a:p>
              <a:pPr marL="0" lvl="2">
                <a:buSzPct val="100000"/>
              </a:pPr>
              <a:r>
                <a:rPr lang="zh-CN" altLang="en-US" sz="2000" b="1" dirty="0">
                  <a:solidFill>
                    <a:srgbClr val="11576A"/>
                  </a:solidFill>
                  <a:latin typeface="微软雅黑" pitchFamily="34" charset="-122"/>
                  <a:ea typeface="微软雅黑" pitchFamily="34" charset="-122"/>
                  <a:cs typeface="宋体" charset="0"/>
                </a:rPr>
                <a:t>非法指令或者其他原因导致当前</a:t>
              </a:r>
              <a:r>
                <a:rPr lang="zh-CN" altLang="en-US" sz="2000" b="1" dirty="0">
                  <a:solidFill>
                    <a:srgbClr val="C00000"/>
                  </a:solidFill>
                  <a:latin typeface="微软雅黑" pitchFamily="34" charset="-122"/>
                  <a:ea typeface="微软雅黑" pitchFamily="34" charset="-122"/>
                  <a:cs typeface="宋体" charset="0"/>
                </a:rPr>
                <a:t>指令执行失败</a:t>
              </a:r>
              <a:endParaRPr lang="en-US" altLang="zh-CN" sz="2000" b="1" dirty="0">
                <a:solidFill>
                  <a:srgbClr val="C00000"/>
                </a:solidFill>
                <a:latin typeface="微软雅黑" pitchFamily="34" charset="-122"/>
                <a:ea typeface="微软雅黑" pitchFamily="34" charset="-122"/>
                <a:cs typeface="宋体" charset="0"/>
              </a:endParaRPr>
            </a:p>
            <a:p>
              <a:pPr marL="0" lvl="2">
                <a:buSzPct val="100000"/>
              </a:pPr>
              <a:r>
                <a:rPr lang="zh-CN" altLang="en-US" sz="2000" b="1" dirty="0">
                  <a:solidFill>
                    <a:srgbClr val="11576A"/>
                  </a:solidFill>
                  <a:latin typeface="微软雅黑" pitchFamily="34" charset="-122"/>
                  <a:ea typeface="微软雅黑" pitchFamily="34" charset="-122"/>
                  <a:cs typeface="宋体" charset="0"/>
                </a:rPr>
                <a:t>(如：内存出错)后的处理请求</a:t>
              </a:r>
            </a:p>
          </p:txBody>
        </p:sp>
        <p:pic>
          <p:nvPicPr>
            <p:cNvPr id="36" name="图片 46" descr="小点1.png"/>
            <p:cNvPicPr>
              <a:picLocks noChangeAspect="1"/>
            </p:cNvPicPr>
            <p:nvPr/>
          </p:nvPicPr>
          <p:blipFill>
            <a:blip r:embed="rId2"/>
            <a:srcRect/>
            <a:stretch>
              <a:fillRect/>
            </a:stretch>
          </p:blipFill>
          <p:spPr bwMode="auto">
            <a:xfrm>
              <a:off x="1292225" y="2023350"/>
              <a:ext cx="149225" cy="149225"/>
            </a:xfrm>
            <a:prstGeom prst="rect">
              <a:avLst/>
            </a:prstGeom>
            <a:noFill/>
            <a:ln w="9525">
              <a:noFill/>
              <a:miter lim="800000"/>
              <a:headEnd/>
              <a:tailEnd/>
            </a:ln>
          </p:spPr>
        </p:pic>
      </p:grpSp>
      <p:grpSp>
        <p:nvGrpSpPr>
          <p:cNvPr id="5" name="组合 4"/>
          <p:cNvGrpSpPr/>
          <p:nvPr/>
        </p:nvGrpSpPr>
        <p:grpSpPr>
          <a:xfrm>
            <a:off x="785814" y="3396546"/>
            <a:ext cx="7215187" cy="752535"/>
            <a:chOff x="785813" y="2539295"/>
            <a:chExt cx="7215187" cy="752535"/>
          </a:xfrm>
        </p:grpSpPr>
        <p:sp>
          <p:nvSpPr>
            <p:cNvPr id="37" name="TextBox 43"/>
            <p:cNvSpPr txBox="1">
              <a:spLocks noChangeArrowheads="1"/>
            </p:cNvSpPr>
            <p:nvPr/>
          </p:nvSpPr>
          <p:spPr bwMode="auto">
            <a:xfrm>
              <a:off x="1143000" y="2539295"/>
              <a:ext cx="6858000" cy="400050"/>
            </a:xfrm>
            <a:prstGeom prst="rect">
              <a:avLst/>
            </a:prstGeom>
            <a:noFill/>
            <a:ln w="9525">
              <a:noFill/>
              <a:miter lim="800000"/>
              <a:headEnd/>
              <a:tailEnd/>
            </a:ln>
          </p:spPr>
          <p:txBody>
            <a:bodyPr>
              <a:spAutoFit/>
            </a:bodyPr>
            <a:lstStyle/>
            <a:p>
              <a:pPr marL="342900" lvl="1" indent="-342900">
                <a:buSzPct val="100000"/>
              </a:pPr>
              <a:r>
                <a:rPr lang="zh-CN" altLang="en-US" sz="2000" b="1" dirty="0">
                  <a:solidFill>
                    <a:srgbClr val="11576A"/>
                  </a:solidFill>
                  <a:latin typeface="微软雅黑" pitchFamily="34" charset="-122"/>
                  <a:ea typeface="微软雅黑" pitchFamily="34" charset="-122"/>
                  <a:cs typeface="宋体" charset="0"/>
                </a:rPr>
                <a:t>中断</a:t>
              </a:r>
              <a:r>
                <a:rPr lang="en-US" altLang="zh-CN" sz="2000" b="1" dirty="0">
                  <a:solidFill>
                    <a:srgbClr val="11576A"/>
                  </a:solidFill>
                  <a:latin typeface="微软雅黑" pitchFamily="34" charset="-122"/>
                  <a:ea typeface="微软雅黑" pitchFamily="34" charset="-122"/>
                  <a:cs typeface="宋体" charset="0"/>
                </a:rPr>
                <a:t>(hardware interrupt)</a:t>
              </a:r>
              <a:endParaRPr lang="zh-CN" altLang="en-US" sz="2000" b="1" dirty="0">
                <a:solidFill>
                  <a:srgbClr val="11576A"/>
                </a:solidFill>
                <a:latin typeface="微软雅黑" pitchFamily="34" charset="-122"/>
                <a:ea typeface="微软雅黑" pitchFamily="34" charset="-122"/>
                <a:cs typeface="宋体" charset="0"/>
              </a:endParaRPr>
            </a:p>
          </p:txBody>
        </p:sp>
        <p:sp>
          <p:nvSpPr>
            <p:cNvPr id="38" name="矩形 44"/>
            <p:cNvSpPr>
              <a:spLocks noChangeArrowheads="1"/>
            </p:cNvSpPr>
            <p:nvPr/>
          </p:nvSpPr>
          <p:spPr bwMode="auto">
            <a:xfrm>
              <a:off x="785813" y="2547232"/>
              <a:ext cx="415925" cy="369888"/>
            </a:xfrm>
            <a:prstGeom prst="rect">
              <a:avLst/>
            </a:prstGeom>
            <a:noFill/>
            <a:ln w="9525">
              <a:noFill/>
              <a:miter lim="800000"/>
              <a:headEnd/>
              <a:tailEnd/>
            </a:ln>
          </p:spPr>
          <p:txBody>
            <a:bodyPr wrap="none">
              <a:spAutoFit/>
            </a:bodyPr>
            <a:lstStyle/>
            <a:p>
              <a:r>
                <a:rPr lang="zh-CN" altLang="en-US" b="1">
                  <a:solidFill>
                    <a:srgbClr val="11576A"/>
                  </a:solidFill>
                  <a:latin typeface="张海山锐谐体2.0-授权联系：Samtype@QQ.com" pitchFamily="2" charset="-122"/>
                  <a:ea typeface="张海山锐谐体2.0-授权联系：Samtype@QQ.com" pitchFamily="2" charset="-122"/>
                </a:rPr>
                <a:t>■</a:t>
              </a:r>
              <a:endParaRPr lang="zh-CN" altLang="en-US" b="1">
                <a:latin typeface="Calibri" pitchFamily="34" charset="0"/>
              </a:endParaRPr>
            </a:p>
          </p:txBody>
        </p:sp>
        <p:sp>
          <p:nvSpPr>
            <p:cNvPr id="39" name="TextBox 45"/>
            <p:cNvSpPr txBox="1">
              <a:spLocks noChangeArrowheads="1"/>
            </p:cNvSpPr>
            <p:nvPr/>
          </p:nvSpPr>
          <p:spPr bwMode="auto">
            <a:xfrm>
              <a:off x="1428751" y="2891720"/>
              <a:ext cx="5857894" cy="400110"/>
            </a:xfrm>
            <a:prstGeom prst="rect">
              <a:avLst/>
            </a:prstGeom>
            <a:noFill/>
            <a:ln w="9525">
              <a:noFill/>
              <a:miter lim="800000"/>
              <a:headEnd/>
              <a:tailEnd/>
            </a:ln>
          </p:spPr>
          <p:txBody>
            <a:bodyPr wrap="square">
              <a:spAutoFit/>
            </a:bodyPr>
            <a:lstStyle/>
            <a:p>
              <a:pPr marL="0" lvl="2">
                <a:buSzPct val="100000"/>
              </a:pPr>
              <a:r>
                <a:rPr lang="zh-CN" altLang="en-US" sz="2000" b="1" dirty="0">
                  <a:solidFill>
                    <a:srgbClr val="11576A"/>
                  </a:solidFill>
                  <a:latin typeface="微软雅黑" pitchFamily="34" charset="-122"/>
                  <a:ea typeface="微软雅黑" pitchFamily="34" charset="-122"/>
                  <a:cs typeface="宋体" charset="0"/>
                </a:rPr>
                <a:t>来自硬件设备的处理请求</a:t>
              </a:r>
            </a:p>
          </p:txBody>
        </p:sp>
        <p:pic>
          <p:nvPicPr>
            <p:cNvPr id="40" name="图片 46" descr="小点1.png"/>
            <p:cNvPicPr>
              <a:picLocks noChangeAspect="1"/>
            </p:cNvPicPr>
            <p:nvPr/>
          </p:nvPicPr>
          <p:blipFill>
            <a:blip r:embed="rId2"/>
            <a:srcRect/>
            <a:stretch>
              <a:fillRect/>
            </a:stretch>
          </p:blipFill>
          <p:spPr bwMode="auto">
            <a:xfrm>
              <a:off x="1292225" y="3013957"/>
              <a:ext cx="149225" cy="149225"/>
            </a:xfrm>
            <a:prstGeom prst="rect">
              <a:avLst/>
            </a:prstGeom>
            <a:noFill/>
            <a:ln w="9525">
              <a:noFill/>
              <a:miter lim="800000"/>
              <a:headEnd/>
              <a:tailEnd/>
            </a:ln>
          </p:spPr>
        </p:pic>
      </p:grpSp>
    </p:spTree>
    <p:extLst>
      <p:ext uri="{BB962C8B-B14F-4D97-AF65-F5344CB8AC3E}">
        <p14:creationId xmlns:p14="http://schemas.microsoft.com/office/powerpoint/2010/main" val="4062187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500"/>
                                        <p:tgtEl>
                                          <p:spTgt spid="103"/>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p:cNvSpPr txBox="1">
            <a:spLocks noChangeArrowheads="1"/>
          </p:cNvSpPr>
          <p:nvPr/>
        </p:nvSpPr>
        <p:spPr bwMode="auto">
          <a:xfrm>
            <a:off x="2158267" y="1071564"/>
            <a:ext cx="5857875" cy="554037"/>
          </a:xfrm>
          <a:prstGeom prst="rect">
            <a:avLst/>
          </a:prstGeom>
          <a:noFill/>
          <a:ln w="9525">
            <a:noFill/>
            <a:miter lim="800000"/>
            <a:headEnd/>
            <a:tailEnd/>
          </a:ln>
        </p:spPr>
        <p:txBody>
          <a:bodyPr>
            <a:spAutoFit/>
          </a:bodyPr>
          <a:lstStyle/>
          <a:p>
            <a:r>
              <a:rPr lang="zh-CN" altLang="en-US" sz="3000" b="1" dirty="0">
                <a:solidFill>
                  <a:srgbClr val="11576A"/>
                </a:solidFill>
                <a:latin typeface="微软雅黑" pitchFamily="34" charset="-122"/>
                <a:ea typeface="微软雅黑" pitchFamily="34" charset="-122"/>
              </a:rPr>
              <a:t>中断、异常和系统调用比较</a:t>
            </a:r>
          </a:p>
        </p:txBody>
      </p:sp>
      <p:grpSp>
        <p:nvGrpSpPr>
          <p:cNvPr id="19" name="组合 18"/>
          <p:cNvGrpSpPr/>
          <p:nvPr/>
        </p:nvGrpSpPr>
        <p:grpSpPr>
          <a:xfrm>
            <a:off x="658079" y="1625601"/>
            <a:ext cx="4429125" cy="1386399"/>
            <a:chOff x="285750" y="768350"/>
            <a:chExt cx="4429125" cy="1386399"/>
          </a:xfrm>
        </p:grpSpPr>
        <p:sp>
          <p:nvSpPr>
            <p:cNvPr id="23554" name="TextBox 21"/>
            <p:cNvSpPr txBox="1">
              <a:spLocks noChangeArrowheads="1"/>
            </p:cNvSpPr>
            <p:nvPr/>
          </p:nvSpPr>
          <p:spPr bwMode="auto">
            <a:xfrm>
              <a:off x="642937" y="768350"/>
              <a:ext cx="3429000" cy="338554"/>
            </a:xfrm>
            <a:prstGeom prst="rect">
              <a:avLst/>
            </a:prstGeom>
            <a:noFill/>
            <a:ln w="9525">
              <a:noFill/>
              <a:miter lim="800000"/>
              <a:headEnd/>
              <a:tailEnd/>
            </a:ln>
          </p:spPr>
          <p:txBody>
            <a:bodyPr>
              <a:spAutoFit/>
            </a:bodyPr>
            <a:lstStyle/>
            <a:p>
              <a:r>
                <a:rPr lang="zh-CN" altLang="en-US" sz="1600" b="1" dirty="0">
                  <a:solidFill>
                    <a:srgbClr val="11576A"/>
                  </a:solidFill>
                  <a:latin typeface="微软雅黑" pitchFamily="34" charset="-122"/>
                  <a:ea typeface="微软雅黑" pitchFamily="34" charset="-122"/>
                </a:rPr>
                <a:t>源头</a:t>
              </a:r>
            </a:p>
          </p:txBody>
        </p:sp>
        <p:sp>
          <p:nvSpPr>
            <p:cNvPr id="23555" name="矩形 22"/>
            <p:cNvSpPr>
              <a:spLocks noChangeArrowheads="1"/>
            </p:cNvSpPr>
            <p:nvPr/>
          </p:nvSpPr>
          <p:spPr bwMode="auto">
            <a:xfrm>
              <a:off x="285750" y="776287"/>
              <a:ext cx="415925" cy="369888"/>
            </a:xfrm>
            <a:prstGeom prst="rect">
              <a:avLst/>
            </a:prstGeom>
            <a:noFill/>
            <a:ln w="9525">
              <a:noFill/>
              <a:miter lim="800000"/>
              <a:headEnd/>
              <a:tailEnd/>
            </a:ln>
          </p:spPr>
          <p:txBody>
            <a:bodyPr wrap="none">
              <a:spAutoFit/>
            </a:bodyPr>
            <a:lstStyle/>
            <a:p>
              <a:r>
                <a:rPr lang="zh-CN" altLang="en-US" b="1">
                  <a:solidFill>
                    <a:srgbClr val="11576A"/>
                  </a:solidFill>
                  <a:latin typeface="张海山锐谐体2.0-授权联系：Samtype@QQ.com" pitchFamily="2" charset="-122"/>
                  <a:ea typeface="张海山锐谐体2.0-授权联系：Samtype@QQ.com" pitchFamily="2" charset="-122"/>
                </a:rPr>
                <a:t>■</a:t>
              </a:r>
              <a:endParaRPr lang="zh-CN" altLang="en-US" b="1">
                <a:latin typeface="Calibri" pitchFamily="34" charset="0"/>
              </a:endParaRPr>
            </a:p>
          </p:txBody>
        </p:sp>
        <p:sp>
          <p:nvSpPr>
            <p:cNvPr id="23556" name="TextBox 23"/>
            <p:cNvSpPr txBox="1">
              <a:spLocks noChangeArrowheads="1"/>
            </p:cNvSpPr>
            <p:nvPr/>
          </p:nvSpPr>
          <p:spPr bwMode="auto">
            <a:xfrm>
              <a:off x="966787" y="1054100"/>
              <a:ext cx="3357563" cy="338554"/>
            </a:xfrm>
            <a:prstGeom prst="rect">
              <a:avLst/>
            </a:prstGeom>
            <a:noFill/>
            <a:ln w="9525">
              <a:noFill/>
              <a:miter lim="800000"/>
              <a:headEnd/>
              <a:tailEnd/>
            </a:ln>
          </p:spPr>
          <p:txBody>
            <a:bodyPr>
              <a:spAutoFit/>
            </a:bodyPr>
            <a:lstStyle/>
            <a:p>
              <a:r>
                <a:rPr lang="zh-CN" altLang="en-US" sz="1600" b="1" dirty="0">
                  <a:solidFill>
                    <a:srgbClr val="11576A"/>
                  </a:solidFill>
                  <a:latin typeface="微软雅黑" pitchFamily="34" charset="-122"/>
                  <a:ea typeface="微软雅黑" pitchFamily="34" charset="-122"/>
                </a:rPr>
                <a:t>中断：外设</a:t>
              </a:r>
            </a:p>
          </p:txBody>
        </p:sp>
        <p:pic>
          <p:nvPicPr>
            <p:cNvPr id="23557" name="图片 24" descr="小点1.png"/>
            <p:cNvPicPr>
              <a:picLocks noChangeAspect="1"/>
            </p:cNvPicPr>
            <p:nvPr/>
          </p:nvPicPr>
          <p:blipFill>
            <a:blip r:embed="rId2"/>
            <a:srcRect/>
            <a:stretch>
              <a:fillRect/>
            </a:stretch>
          </p:blipFill>
          <p:spPr bwMode="auto">
            <a:xfrm>
              <a:off x="792162" y="1147762"/>
              <a:ext cx="149225" cy="149225"/>
            </a:xfrm>
            <a:prstGeom prst="rect">
              <a:avLst/>
            </a:prstGeom>
            <a:noFill/>
            <a:ln w="9525">
              <a:noFill/>
              <a:miter lim="800000"/>
              <a:headEnd/>
              <a:tailEnd/>
            </a:ln>
          </p:spPr>
        </p:pic>
        <p:sp>
          <p:nvSpPr>
            <p:cNvPr id="23558" name="TextBox 25"/>
            <p:cNvSpPr txBox="1">
              <a:spLocks noChangeArrowheads="1"/>
            </p:cNvSpPr>
            <p:nvPr/>
          </p:nvSpPr>
          <p:spPr bwMode="auto">
            <a:xfrm>
              <a:off x="500062" y="1385885"/>
              <a:ext cx="4214813" cy="289310"/>
            </a:xfrm>
            <a:prstGeom prst="rect">
              <a:avLst/>
            </a:prstGeom>
            <a:noFill/>
            <a:ln w="9525">
              <a:noFill/>
              <a:miter lim="800000"/>
              <a:headEnd/>
              <a:tailEnd/>
            </a:ln>
          </p:spPr>
          <p:txBody>
            <a:bodyPr>
              <a:spAutoFit/>
            </a:bodyPr>
            <a:lstStyle/>
            <a:p>
              <a:pPr lvl="1">
                <a:lnSpc>
                  <a:spcPct val="80000"/>
                </a:lnSpc>
              </a:pPr>
              <a:r>
                <a:rPr lang="zh-CN" altLang="en-US" sz="1600" b="1" dirty="0">
                  <a:solidFill>
                    <a:srgbClr val="11576A"/>
                  </a:solidFill>
                  <a:latin typeface="微软雅黑" pitchFamily="34" charset="-122"/>
                  <a:ea typeface="微软雅黑" pitchFamily="34" charset="-122"/>
                </a:rPr>
                <a:t>异常：应用程序意想不到的行为</a:t>
              </a:r>
            </a:p>
          </p:txBody>
        </p:sp>
        <p:pic>
          <p:nvPicPr>
            <p:cNvPr id="23559" name="图片 26" descr="小点1.png"/>
            <p:cNvPicPr>
              <a:picLocks noChangeAspect="1"/>
            </p:cNvPicPr>
            <p:nvPr/>
          </p:nvPicPr>
          <p:blipFill>
            <a:blip r:embed="rId2"/>
            <a:srcRect/>
            <a:stretch>
              <a:fillRect/>
            </a:stretch>
          </p:blipFill>
          <p:spPr bwMode="auto">
            <a:xfrm>
              <a:off x="792162" y="1427160"/>
              <a:ext cx="149225" cy="149225"/>
            </a:xfrm>
            <a:prstGeom prst="rect">
              <a:avLst/>
            </a:prstGeom>
            <a:noFill/>
            <a:ln w="9525">
              <a:noFill/>
              <a:miter lim="800000"/>
              <a:headEnd/>
              <a:tailEnd/>
            </a:ln>
          </p:spPr>
        </p:pic>
        <p:sp>
          <p:nvSpPr>
            <p:cNvPr id="23560" name="TextBox 27"/>
            <p:cNvSpPr txBox="1">
              <a:spLocks noChangeArrowheads="1"/>
            </p:cNvSpPr>
            <p:nvPr/>
          </p:nvSpPr>
          <p:spPr bwMode="auto">
            <a:xfrm>
              <a:off x="500061" y="1668462"/>
              <a:ext cx="4143380" cy="486287"/>
            </a:xfrm>
            <a:prstGeom prst="rect">
              <a:avLst/>
            </a:prstGeom>
            <a:noFill/>
            <a:ln w="9525">
              <a:noFill/>
              <a:miter lim="800000"/>
              <a:headEnd/>
              <a:tailEnd/>
            </a:ln>
          </p:spPr>
          <p:txBody>
            <a:bodyPr wrap="square">
              <a:spAutoFit/>
            </a:bodyPr>
            <a:lstStyle/>
            <a:p>
              <a:pPr lvl="1">
                <a:lnSpc>
                  <a:spcPct val="80000"/>
                </a:lnSpc>
              </a:pPr>
              <a:r>
                <a:rPr lang="zh-CN" altLang="en-US" sz="1600" b="1" dirty="0">
                  <a:solidFill>
                    <a:srgbClr val="11576A"/>
                  </a:solidFill>
                  <a:latin typeface="微软雅黑" pitchFamily="34" charset="-122"/>
                  <a:ea typeface="微软雅黑" pitchFamily="34" charset="-122"/>
                </a:rPr>
                <a:t>系统调用：应用程序请求操作提供</a:t>
              </a:r>
              <a:endParaRPr lang="en-US" altLang="zh-CN" sz="1600" b="1" dirty="0">
                <a:solidFill>
                  <a:srgbClr val="11576A"/>
                </a:solidFill>
                <a:latin typeface="微软雅黑" pitchFamily="34" charset="-122"/>
                <a:ea typeface="微软雅黑" pitchFamily="34" charset="-122"/>
              </a:endParaRPr>
            </a:p>
            <a:p>
              <a:pPr lvl="1">
                <a:lnSpc>
                  <a:spcPct val="80000"/>
                </a:lnSpc>
              </a:pPr>
              <a:r>
                <a:rPr lang="en-US" altLang="zh-CN" sz="1600" b="1" dirty="0">
                  <a:solidFill>
                    <a:srgbClr val="11576A"/>
                  </a:solidFill>
                  <a:latin typeface="微软雅黑" pitchFamily="34" charset="-122"/>
                  <a:ea typeface="微软雅黑" pitchFamily="34" charset="-122"/>
                </a:rPr>
                <a:t>                 </a:t>
              </a:r>
              <a:r>
                <a:rPr lang="zh-CN" altLang="en-US" sz="1600" b="1" dirty="0">
                  <a:solidFill>
                    <a:srgbClr val="11576A"/>
                  </a:solidFill>
                  <a:latin typeface="微软雅黑" pitchFamily="34" charset="-122"/>
                  <a:ea typeface="微软雅黑" pitchFamily="34" charset="-122"/>
                </a:rPr>
                <a:t>服务</a:t>
              </a:r>
            </a:p>
          </p:txBody>
        </p:sp>
        <p:pic>
          <p:nvPicPr>
            <p:cNvPr id="23561" name="图片 28" descr="小点1.png"/>
            <p:cNvPicPr>
              <a:picLocks noChangeAspect="1"/>
            </p:cNvPicPr>
            <p:nvPr/>
          </p:nvPicPr>
          <p:blipFill>
            <a:blip r:embed="rId2"/>
            <a:srcRect/>
            <a:stretch>
              <a:fillRect/>
            </a:stretch>
          </p:blipFill>
          <p:spPr bwMode="auto">
            <a:xfrm>
              <a:off x="792162" y="1711325"/>
              <a:ext cx="149225" cy="149225"/>
            </a:xfrm>
            <a:prstGeom prst="rect">
              <a:avLst/>
            </a:prstGeom>
            <a:noFill/>
            <a:ln w="9525">
              <a:noFill/>
              <a:miter lim="800000"/>
              <a:headEnd/>
              <a:tailEnd/>
            </a:ln>
          </p:spPr>
        </p:pic>
      </p:grpSp>
      <p:grpSp>
        <p:nvGrpSpPr>
          <p:cNvPr id="20" name="组合 19"/>
          <p:cNvGrpSpPr/>
          <p:nvPr/>
        </p:nvGrpSpPr>
        <p:grpSpPr>
          <a:xfrm>
            <a:off x="658078" y="2920996"/>
            <a:ext cx="4038600" cy="1192601"/>
            <a:chOff x="285750" y="2063745"/>
            <a:chExt cx="4038600" cy="1192601"/>
          </a:xfrm>
        </p:grpSpPr>
        <p:sp>
          <p:nvSpPr>
            <p:cNvPr id="23562" name="TextBox 11"/>
            <p:cNvSpPr txBox="1">
              <a:spLocks noChangeArrowheads="1"/>
            </p:cNvSpPr>
            <p:nvPr/>
          </p:nvSpPr>
          <p:spPr bwMode="auto">
            <a:xfrm>
              <a:off x="642937" y="2127245"/>
              <a:ext cx="3429000" cy="289310"/>
            </a:xfrm>
            <a:prstGeom prst="rect">
              <a:avLst/>
            </a:prstGeom>
            <a:noFill/>
            <a:ln w="9525">
              <a:noFill/>
              <a:miter lim="800000"/>
              <a:headEnd/>
              <a:tailEnd/>
            </a:ln>
          </p:spPr>
          <p:txBody>
            <a:bodyPr>
              <a:spAutoFit/>
            </a:bodyPr>
            <a:lstStyle/>
            <a:p>
              <a:pPr>
                <a:lnSpc>
                  <a:spcPct val="80000"/>
                </a:lnSpc>
              </a:pPr>
              <a:r>
                <a:rPr lang="zh-CN" altLang="en-US" sz="1600" b="1" dirty="0">
                  <a:solidFill>
                    <a:srgbClr val="11576A"/>
                  </a:solidFill>
                  <a:latin typeface="微软雅黑" pitchFamily="34" charset="-122"/>
                  <a:ea typeface="微软雅黑" pitchFamily="34" charset="-122"/>
                </a:rPr>
                <a:t>响应方式 </a:t>
              </a:r>
            </a:p>
          </p:txBody>
        </p:sp>
        <p:sp>
          <p:nvSpPr>
            <p:cNvPr id="23563" name="矩形 12"/>
            <p:cNvSpPr>
              <a:spLocks noChangeArrowheads="1"/>
            </p:cNvSpPr>
            <p:nvPr/>
          </p:nvSpPr>
          <p:spPr bwMode="auto">
            <a:xfrm>
              <a:off x="285750" y="2063745"/>
              <a:ext cx="415925" cy="369887"/>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sp>
          <p:nvSpPr>
            <p:cNvPr id="23564" name="TextBox 13"/>
            <p:cNvSpPr txBox="1">
              <a:spLocks noChangeArrowheads="1"/>
            </p:cNvSpPr>
            <p:nvPr/>
          </p:nvSpPr>
          <p:spPr bwMode="auto">
            <a:xfrm>
              <a:off x="966787" y="2333694"/>
              <a:ext cx="3357563" cy="338554"/>
            </a:xfrm>
            <a:prstGeom prst="rect">
              <a:avLst/>
            </a:prstGeom>
            <a:noFill/>
            <a:ln w="9525">
              <a:noFill/>
              <a:miter lim="800000"/>
              <a:headEnd/>
              <a:tailEnd/>
            </a:ln>
          </p:spPr>
          <p:txBody>
            <a:bodyPr>
              <a:spAutoFit/>
            </a:bodyPr>
            <a:lstStyle/>
            <a:p>
              <a:r>
                <a:rPr lang="zh-CN" altLang="en-US" sz="1600" b="1" dirty="0">
                  <a:solidFill>
                    <a:srgbClr val="11576A"/>
                  </a:solidFill>
                  <a:latin typeface="微软雅黑" pitchFamily="34" charset="-122"/>
                  <a:ea typeface="微软雅黑" pitchFamily="34" charset="-122"/>
                </a:rPr>
                <a:t>中断：异步</a:t>
              </a:r>
            </a:p>
          </p:txBody>
        </p:sp>
        <p:pic>
          <p:nvPicPr>
            <p:cNvPr id="23565" name="图片 14" descr="小点1.png"/>
            <p:cNvPicPr>
              <a:picLocks noChangeAspect="1"/>
            </p:cNvPicPr>
            <p:nvPr/>
          </p:nvPicPr>
          <p:blipFill>
            <a:blip r:embed="rId2"/>
            <a:srcRect/>
            <a:stretch>
              <a:fillRect/>
            </a:stretch>
          </p:blipFill>
          <p:spPr bwMode="auto">
            <a:xfrm>
              <a:off x="792162" y="2427357"/>
              <a:ext cx="149225" cy="149225"/>
            </a:xfrm>
            <a:prstGeom prst="rect">
              <a:avLst/>
            </a:prstGeom>
            <a:noFill/>
            <a:ln w="9525">
              <a:noFill/>
              <a:miter lim="800000"/>
              <a:headEnd/>
              <a:tailEnd/>
            </a:ln>
          </p:spPr>
        </p:pic>
        <p:sp>
          <p:nvSpPr>
            <p:cNvPr id="23566" name="TextBox 15"/>
            <p:cNvSpPr txBox="1">
              <a:spLocks noChangeArrowheads="1"/>
            </p:cNvSpPr>
            <p:nvPr/>
          </p:nvSpPr>
          <p:spPr bwMode="auto">
            <a:xfrm>
              <a:off x="500062" y="2678112"/>
              <a:ext cx="3214688" cy="289310"/>
            </a:xfrm>
            <a:prstGeom prst="rect">
              <a:avLst/>
            </a:prstGeom>
            <a:noFill/>
            <a:ln w="9525">
              <a:noFill/>
              <a:miter lim="800000"/>
              <a:headEnd/>
              <a:tailEnd/>
            </a:ln>
          </p:spPr>
          <p:txBody>
            <a:bodyPr>
              <a:spAutoFit/>
            </a:bodyPr>
            <a:lstStyle/>
            <a:p>
              <a:pPr lvl="1">
                <a:lnSpc>
                  <a:spcPct val="80000"/>
                </a:lnSpc>
              </a:pPr>
              <a:r>
                <a:rPr lang="zh-CN" altLang="en-US" sz="1600" b="1">
                  <a:solidFill>
                    <a:srgbClr val="11576A"/>
                  </a:solidFill>
                  <a:latin typeface="微软雅黑" pitchFamily="34" charset="-122"/>
                  <a:ea typeface="微软雅黑" pitchFamily="34" charset="-122"/>
                </a:rPr>
                <a:t>异常：同步</a:t>
              </a:r>
            </a:p>
          </p:txBody>
        </p:sp>
        <p:pic>
          <p:nvPicPr>
            <p:cNvPr id="23567" name="图片 16" descr="小点1.png"/>
            <p:cNvPicPr>
              <a:picLocks noChangeAspect="1"/>
            </p:cNvPicPr>
            <p:nvPr/>
          </p:nvPicPr>
          <p:blipFill>
            <a:blip r:embed="rId2"/>
            <a:srcRect/>
            <a:stretch>
              <a:fillRect/>
            </a:stretch>
          </p:blipFill>
          <p:spPr bwMode="auto">
            <a:xfrm>
              <a:off x="792162" y="2719387"/>
              <a:ext cx="149225" cy="149225"/>
            </a:xfrm>
            <a:prstGeom prst="rect">
              <a:avLst/>
            </a:prstGeom>
            <a:noFill/>
            <a:ln w="9525">
              <a:noFill/>
              <a:miter lim="800000"/>
              <a:headEnd/>
              <a:tailEnd/>
            </a:ln>
          </p:spPr>
        </p:pic>
        <p:sp>
          <p:nvSpPr>
            <p:cNvPr id="23568" name="TextBox 17"/>
            <p:cNvSpPr txBox="1">
              <a:spLocks noChangeArrowheads="1"/>
            </p:cNvSpPr>
            <p:nvPr/>
          </p:nvSpPr>
          <p:spPr bwMode="auto">
            <a:xfrm>
              <a:off x="500062" y="2967036"/>
              <a:ext cx="3214688" cy="289310"/>
            </a:xfrm>
            <a:prstGeom prst="rect">
              <a:avLst/>
            </a:prstGeom>
            <a:noFill/>
            <a:ln w="9525">
              <a:noFill/>
              <a:miter lim="800000"/>
              <a:headEnd/>
              <a:tailEnd/>
            </a:ln>
          </p:spPr>
          <p:txBody>
            <a:bodyPr>
              <a:spAutoFit/>
            </a:bodyPr>
            <a:lstStyle/>
            <a:p>
              <a:pPr lvl="1">
                <a:lnSpc>
                  <a:spcPct val="80000"/>
                </a:lnSpc>
              </a:pPr>
              <a:r>
                <a:rPr lang="zh-CN" altLang="en-US" sz="1600" b="1" dirty="0">
                  <a:solidFill>
                    <a:srgbClr val="11576A"/>
                  </a:solidFill>
                  <a:latin typeface="微软雅黑" pitchFamily="34" charset="-122"/>
                  <a:ea typeface="微软雅黑" pitchFamily="34" charset="-122"/>
                </a:rPr>
                <a:t>系统调用：异步或同步</a:t>
              </a:r>
            </a:p>
          </p:txBody>
        </p:sp>
        <p:pic>
          <p:nvPicPr>
            <p:cNvPr id="23569" name="图片 18" descr="小点1.png"/>
            <p:cNvPicPr>
              <a:picLocks noChangeAspect="1"/>
            </p:cNvPicPr>
            <p:nvPr/>
          </p:nvPicPr>
          <p:blipFill>
            <a:blip r:embed="rId2"/>
            <a:srcRect/>
            <a:stretch>
              <a:fillRect/>
            </a:stretch>
          </p:blipFill>
          <p:spPr bwMode="auto">
            <a:xfrm>
              <a:off x="792162" y="3009898"/>
              <a:ext cx="149225" cy="149225"/>
            </a:xfrm>
            <a:prstGeom prst="rect">
              <a:avLst/>
            </a:prstGeom>
            <a:noFill/>
            <a:ln w="9525">
              <a:noFill/>
              <a:miter lim="800000"/>
              <a:headEnd/>
              <a:tailEnd/>
            </a:ln>
          </p:spPr>
        </p:pic>
      </p:grpSp>
      <p:grpSp>
        <p:nvGrpSpPr>
          <p:cNvPr id="21" name="组合 20"/>
          <p:cNvGrpSpPr/>
          <p:nvPr/>
        </p:nvGrpSpPr>
        <p:grpSpPr>
          <a:xfrm>
            <a:off x="658078" y="4059237"/>
            <a:ext cx="4271010" cy="1613285"/>
            <a:chOff x="285750" y="3201986"/>
            <a:chExt cx="4271010" cy="1613285"/>
          </a:xfrm>
        </p:grpSpPr>
        <p:sp>
          <p:nvSpPr>
            <p:cNvPr id="23570" name="TextBox 19"/>
            <p:cNvSpPr txBox="1">
              <a:spLocks noChangeArrowheads="1"/>
            </p:cNvSpPr>
            <p:nvPr/>
          </p:nvSpPr>
          <p:spPr bwMode="auto">
            <a:xfrm>
              <a:off x="642937" y="3275011"/>
              <a:ext cx="3429000" cy="289310"/>
            </a:xfrm>
            <a:prstGeom prst="rect">
              <a:avLst/>
            </a:prstGeom>
            <a:noFill/>
            <a:ln w="9525">
              <a:noFill/>
              <a:miter lim="800000"/>
              <a:headEnd/>
              <a:tailEnd/>
            </a:ln>
          </p:spPr>
          <p:txBody>
            <a:bodyPr>
              <a:spAutoFit/>
            </a:bodyPr>
            <a:lstStyle/>
            <a:p>
              <a:pPr>
                <a:lnSpc>
                  <a:spcPct val="80000"/>
                </a:lnSpc>
              </a:pPr>
              <a:r>
                <a:rPr lang="zh-CN" altLang="en-US" sz="1600" b="1" dirty="0">
                  <a:solidFill>
                    <a:srgbClr val="11576A"/>
                  </a:solidFill>
                  <a:latin typeface="微软雅黑" pitchFamily="34" charset="-122"/>
                  <a:ea typeface="微软雅黑" pitchFamily="34" charset="-122"/>
                </a:rPr>
                <a:t>处理机制</a:t>
              </a:r>
            </a:p>
          </p:txBody>
        </p:sp>
        <p:sp>
          <p:nvSpPr>
            <p:cNvPr id="23571" name="矩形 29"/>
            <p:cNvSpPr>
              <a:spLocks noChangeArrowheads="1"/>
            </p:cNvSpPr>
            <p:nvPr/>
          </p:nvSpPr>
          <p:spPr bwMode="auto">
            <a:xfrm>
              <a:off x="285750" y="3201986"/>
              <a:ext cx="415925" cy="369887"/>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sp>
          <p:nvSpPr>
            <p:cNvPr id="23572" name="TextBox 30"/>
            <p:cNvSpPr txBox="1">
              <a:spLocks noChangeArrowheads="1"/>
            </p:cNvSpPr>
            <p:nvPr/>
          </p:nvSpPr>
          <p:spPr bwMode="auto">
            <a:xfrm>
              <a:off x="984885" y="3470273"/>
              <a:ext cx="3571875" cy="584775"/>
            </a:xfrm>
            <a:prstGeom prst="rect">
              <a:avLst/>
            </a:prstGeom>
            <a:noFill/>
            <a:ln w="9525">
              <a:noFill/>
              <a:miter lim="800000"/>
              <a:headEnd/>
              <a:tailEnd/>
            </a:ln>
          </p:spPr>
          <p:txBody>
            <a:bodyPr>
              <a:spAutoFit/>
            </a:bodyPr>
            <a:lstStyle/>
            <a:p>
              <a:r>
                <a:rPr lang="zh-CN" altLang="en-US" sz="1600" b="1" dirty="0">
                  <a:solidFill>
                    <a:srgbClr val="11576A"/>
                  </a:solidFill>
                  <a:latin typeface="微软雅黑" pitchFamily="34" charset="-122"/>
                  <a:ea typeface="微软雅黑" pitchFamily="34" charset="-122"/>
                </a:rPr>
                <a:t>中断：持续，对用户应用程序</a:t>
              </a:r>
              <a:endParaRPr lang="en-US" altLang="zh-CN" sz="1600" b="1" dirty="0">
                <a:solidFill>
                  <a:srgbClr val="11576A"/>
                </a:solidFill>
                <a:latin typeface="微软雅黑" pitchFamily="34" charset="-122"/>
                <a:ea typeface="微软雅黑" pitchFamily="34" charset="-122"/>
              </a:endParaRPr>
            </a:p>
            <a:p>
              <a:r>
                <a:rPr lang="zh-CN" altLang="en-US" sz="1600" b="1" dirty="0">
                  <a:solidFill>
                    <a:srgbClr val="11576A"/>
                  </a:solidFill>
                  <a:latin typeface="微软雅黑" pitchFamily="34" charset="-122"/>
                  <a:ea typeface="微软雅黑" pitchFamily="34" charset="-122"/>
                </a:rPr>
                <a:t>          是透明的</a:t>
              </a:r>
            </a:p>
          </p:txBody>
        </p:sp>
        <p:pic>
          <p:nvPicPr>
            <p:cNvPr id="23573" name="图片 31" descr="小点1.png"/>
            <p:cNvPicPr>
              <a:picLocks noChangeAspect="1"/>
            </p:cNvPicPr>
            <p:nvPr/>
          </p:nvPicPr>
          <p:blipFill>
            <a:blip r:embed="rId2"/>
            <a:srcRect/>
            <a:stretch>
              <a:fillRect/>
            </a:stretch>
          </p:blipFill>
          <p:spPr bwMode="auto">
            <a:xfrm>
              <a:off x="792162" y="3554411"/>
              <a:ext cx="149225" cy="149225"/>
            </a:xfrm>
            <a:prstGeom prst="rect">
              <a:avLst/>
            </a:prstGeom>
            <a:noFill/>
            <a:ln w="9525">
              <a:noFill/>
              <a:miter lim="800000"/>
              <a:headEnd/>
              <a:tailEnd/>
            </a:ln>
          </p:spPr>
        </p:pic>
        <p:sp>
          <p:nvSpPr>
            <p:cNvPr id="23574" name="TextBox 32"/>
            <p:cNvSpPr txBox="1">
              <a:spLocks noChangeArrowheads="1"/>
            </p:cNvSpPr>
            <p:nvPr/>
          </p:nvSpPr>
          <p:spPr bwMode="auto">
            <a:xfrm>
              <a:off x="500062" y="4041773"/>
              <a:ext cx="3929065" cy="486287"/>
            </a:xfrm>
            <a:prstGeom prst="rect">
              <a:avLst/>
            </a:prstGeom>
            <a:noFill/>
            <a:ln w="9525">
              <a:noFill/>
              <a:miter lim="800000"/>
              <a:headEnd/>
              <a:tailEnd/>
            </a:ln>
          </p:spPr>
          <p:txBody>
            <a:bodyPr wrap="square">
              <a:spAutoFit/>
            </a:bodyPr>
            <a:lstStyle/>
            <a:p>
              <a:pPr lvl="1">
                <a:lnSpc>
                  <a:spcPct val="80000"/>
                </a:lnSpc>
              </a:pPr>
              <a:r>
                <a:rPr lang="zh-CN" altLang="en-US" sz="1600" b="1" dirty="0">
                  <a:solidFill>
                    <a:srgbClr val="11576A"/>
                  </a:solidFill>
                  <a:latin typeface="微软雅黑" pitchFamily="34" charset="-122"/>
                  <a:ea typeface="微软雅黑" pitchFamily="34" charset="-122"/>
                </a:rPr>
                <a:t>异常：杀死或者重新执行意想不到的</a:t>
              </a:r>
              <a:endParaRPr lang="en-US" altLang="zh-CN" sz="1600" b="1" dirty="0">
                <a:solidFill>
                  <a:srgbClr val="11576A"/>
                </a:solidFill>
                <a:latin typeface="微软雅黑" pitchFamily="34" charset="-122"/>
                <a:ea typeface="微软雅黑" pitchFamily="34" charset="-122"/>
              </a:endParaRPr>
            </a:p>
            <a:p>
              <a:pPr lvl="1">
                <a:lnSpc>
                  <a:spcPct val="80000"/>
                </a:lnSpc>
              </a:pPr>
              <a:r>
                <a:rPr lang="zh-CN" altLang="en-US" sz="1600" b="1" dirty="0">
                  <a:solidFill>
                    <a:srgbClr val="11576A"/>
                  </a:solidFill>
                  <a:latin typeface="微软雅黑" pitchFamily="34" charset="-122"/>
                  <a:ea typeface="微软雅黑" pitchFamily="34" charset="-122"/>
                </a:rPr>
                <a:t>          应用程序指令</a:t>
              </a:r>
            </a:p>
          </p:txBody>
        </p:sp>
        <p:pic>
          <p:nvPicPr>
            <p:cNvPr id="23575" name="图片 33" descr="小点1.png"/>
            <p:cNvPicPr>
              <a:picLocks noChangeAspect="1"/>
            </p:cNvPicPr>
            <p:nvPr/>
          </p:nvPicPr>
          <p:blipFill>
            <a:blip r:embed="rId2"/>
            <a:srcRect/>
            <a:stretch>
              <a:fillRect/>
            </a:stretch>
          </p:blipFill>
          <p:spPr bwMode="auto">
            <a:xfrm>
              <a:off x="792162" y="4086223"/>
              <a:ext cx="149225" cy="149225"/>
            </a:xfrm>
            <a:prstGeom prst="rect">
              <a:avLst/>
            </a:prstGeom>
            <a:noFill/>
            <a:ln w="9525">
              <a:noFill/>
              <a:miter lim="800000"/>
              <a:headEnd/>
              <a:tailEnd/>
            </a:ln>
          </p:spPr>
        </p:pic>
        <p:sp>
          <p:nvSpPr>
            <p:cNvPr id="23576" name="TextBox 34"/>
            <p:cNvSpPr txBox="1">
              <a:spLocks noChangeArrowheads="1"/>
            </p:cNvSpPr>
            <p:nvPr/>
          </p:nvSpPr>
          <p:spPr bwMode="auto">
            <a:xfrm>
              <a:off x="500062" y="4525961"/>
              <a:ext cx="3214688" cy="289310"/>
            </a:xfrm>
            <a:prstGeom prst="rect">
              <a:avLst/>
            </a:prstGeom>
            <a:noFill/>
            <a:ln w="9525">
              <a:noFill/>
              <a:miter lim="800000"/>
              <a:headEnd/>
              <a:tailEnd/>
            </a:ln>
          </p:spPr>
          <p:txBody>
            <a:bodyPr>
              <a:spAutoFit/>
            </a:bodyPr>
            <a:lstStyle/>
            <a:p>
              <a:pPr lvl="1">
                <a:lnSpc>
                  <a:spcPct val="80000"/>
                </a:lnSpc>
              </a:pPr>
              <a:r>
                <a:rPr lang="zh-CN" altLang="en-US" sz="1600" b="1">
                  <a:solidFill>
                    <a:srgbClr val="11576A"/>
                  </a:solidFill>
                  <a:latin typeface="微软雅黑" pitchFamily="34" charset="-122"/>
                  <a:ea typeface="微软雅黑" pitchFamily="34" charset="-122"/>
                </a:rPr>
                <a:t>系统调用：等待和持续</a:t>
              </a:r>
            </a:p>
          </p:txBody>
        </p:sp>
        <p:pic>
          <p:nvPicPr>
            <p:cNvPr id="23577" name="图片 35" descr="小点1.png"/>
            <p:cNvPicPr>
              <a:picLocks noChangeAspect="1"/>
            </p:cNvPicPr>
            <p:nvPr/>
          </p:nvPicPr>
          <p:blipFill>
            <a:blip r:embed="rId2"/>
            <a:srcRect/>
            <a:stretch>
              <a:fillRect/>
            </a:stretch>
          </p:blipFill>
          <p:spPr bwMode="auto">
            <a:xfrm>
              <a:off x="792162" y="4568823"/>
              <a:ext cx="149225" cy="149225"/>
            </a:xfrm>
            <a:prstGeom prst="rect">
              <a:avLst/>
            </a:prstGeom>
            <a:noFill/>
            <a:ln w="9525">
              <a:noFill/>
              <a:miter lim="800000"/>
              <a:headEnd/>
              <a:tailEnd/>
            </a:ln>
          </p:spPr>
        </p:pic>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894" y="1923277"/>
            <a:ext cx="4840610" cy="3459935"/>
          </a:xfrm>
          <a:prstGeom prst="rect">
            <a:avLst/>
          </a:prstGeom>
        </p:spPr>
      </p:pic>
      <p:cxnSp>
        <p:nvCxnSpPr>
          <p:cNvPr id="5" name="直接箭头连接符 4"/>
          <p:cNvCxnSpPr/>
          <p:nvPr/>
        </p:nvCxnSpPr>
        <p:spPr>
          <a:xfrm flipV="1">
            <a:off x="6261097" y="4437112"/>
            <a:ext cx="0" cy="521902"/>
          </a:xfrm>
          <a:prstGeom prst="straightConnector1">
            <a:avLst/>
          </a:prstGeom>
          <a:ln w="38100">
            <a:solidFill>
              <a:srgbClr val="D60093"/>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6477121" y="3170320"/>
            <a:ext cx="0" cy="460305"/>
          </a:xfrm>
          <a:prstGeom prst="straightConnector1">
            <a:avLst/>
          </a:prstGeom>
          <a:ln w="38100">
            <a:solidFill>
              <a:srgbClr val="D60093"/>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6110206" y="2284410"/>
            <a:ext cx="0" cy="1333502"/>
          </a:xfrm>
          <a:prstGeom prst="straightConnector1">
            <a:avLst/>
          </a:prstGeom>
          <a:ln w="38100">
            <a:solidFill>
              <a:srgbClr val="D6009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8674994" y="4238525"/>
            <a:ext cx="0" cy="762771"/>
          </a:xfrm>
          <a:prstGeom prst="straightConnector1">
            <a:avLst/>
          </a:prstGeom>
          <a:ln w="38100">
            <a:solidFill>
              <a:srgbClr val="D6009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8219063" y="3143317"/>
            <a:ext cx="0" cy="230069"/>
          </a:xfrm>
          <a:prstGeom prst="straightConnector1">
            <a:avLst/>
          </a:prstGeom>
          <a:ln w="38100">
            <a:solidFill>
              <a:srgbClr val="D6009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608078" y="2255406"/>
            <a:ext cx="360040" cy="1109315"/>
          </a:xfrm>
          <a:prstGeom prst="straightConnector1">
            <a:avLst/>
          </a:prstGeom>
          <a:ln w="38100">
            <a:solidFill>
              <a:srgbClr val="D6009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6190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500"/>
                                        <p:tgtEl>
                                          <p:spTgt spid="103"/>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500"/>
                                        <p:tgtEl>
                                          <p:spTgt spid="9"/>
                                        </p:tgtEl>
                                      </p:cBhvr>
                                    </p:animEffect>
                                  </p:childTnLst>
                                </p:cTn>
                              </p:par>
                              <p:par>
                                <p:cTn id="15" presetID="22" presetClass="entr" presetSubtype="1"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par>
                                <p:cTn id="18" presetID="22" presetClass="entr" presetSubtype="4"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down)">
                                      <p:cBhvr>
                                        <p:cTn id="25" dur="500"/>
                                        <p:tgtEl>
                                          <p:spTgt spid="20"/>
                                        </p:tgtEl>
                                      </p:cBhvr>
                                    </p:animEffect>
                                  </p:childTnLst>
                                </p:cTn>
                              </p:par>
                              <p:par>
                                <p:cTn id="26" presetID="10" presetClass="exit" presetSubtype="0" fill="hold" nodeType="with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childTnLst>
                          </p:cTn>
                        </p:par>
                        <p:par>
                          <p:cTn id="35" fill="hold">
                            <p:stCondLst>
                              <p:cond delay="500"/>
                            </p:stCondLst>
                            <p:childTnLst>
                              <p:par>
                                <p:cTn id="36" presetID="22" presetClass="entr" presetSubtype="4" fill="hold"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down)">
                                      <p:cBhvr>
                                        <p:cTn id="38" dur="500"/>
                                        <p:tgtEl>
                                          <p:spTgt spid="15"/>
                                        </p:tgtEl>
                                      </p:cBhvr>
                                    </p:animEffect>
                                  </p:childTnLst>
                                </p:cTn>
                              </p:par>
                              <p:par>
                                <p:cTn id="39" presetID="22" presetClass="entr" presetSubtype="4"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00"/>
                                        <p:tgtEl>
                                          <p:spTgt spid="13"/>
                                        </p:tgtEl>
                                      </p:cBhvr>
                                    </p:animEffect>
                                  </p:childTnLst>
                                </p:cTn>
                              </p:par>
                              <p:par>
                                <p:cTn id="42" presetID="22" presetClass="entr" presetSubtype="1"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up)">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left)">
                                      <p:cBhvr>
                                        <p:cTn id="49" dur="500"/>
                                        <p:tgtEl>
                                          <p:spTgt spid="21"/>
                                        </p:tgtEl>
                                      </p:cBhvr>
                                    </p:animEffect>
                                  </p:childTnLst>
                                </p:cTn>
                              </p:par>
                              <p:par>
                                <p:cTn id="50" presetID="10" presetClass="exit" presetSubtype="0" fill="hold" nodeType="withEffect">
                                  <p:stCondLst>
                                    <p:cond delay="0"/>
                                  </p:stCondLst>
                                  <p:childTnLst>
                                    <p:animEffect transition="out" filter="fad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3"/>
                                        </p:tgtEl>
                                      </p:cBhvr>
                                    </p:animEffect>
                                    <p:set>
                                      <p:cBhvr>
                                        <p:cTn id="55" dur="1" fill="hold">
                                          <p:stCondLst>
                                            <p:cond delay="499"/>
                                          </p:stCondLst>
                                        </p:cTn>
                                        <p:tgtEl>
                                          <p:spTgt spid="13"/>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p:cNvSpPr txBox="1">
            <a:spLocks noChangeArrowheads="1"/>
          </p:cNvSpPr>
          <p:nvPr/>
        </p:nvSpPr>
        <p:spPr bwMode="auto">
          <a:xfrm>
            <a:off x="3444156" y="1071564"/>
            <a:ext cx="3643312" cy="554037"/>
          </a:xfrm>
          <a:prstGeom prst="rect">
            <a:avLst/>
          </a:prstGeom>
          <a:noFill/>
          <a:ln w="9525">
            <a:noFill/>
            <a:miter lim="800000"/>
            <a:headEnd/>
            <a:tailEnd/>
          </a:ln>
        </p:spPr>
        <p:txBody>
          <a:bodyPr>
            <a:spAutoFit/>
          </a:bodyPr>
          <a:lstStyle/>
          <a:p>
            <a:r>
              <a:rPr lang="zh-CN" altLang="en-US" sz="3000" b="1" dirty="0">
                <a:solidFill>
                  <a:srgbClr val="11576A"/>
                </a:solidFill>
                <a:latin typeface="微软雅黑" pitchFamily="34" charset="-122"/>
                <a:ea typeface="微软雅黑" pitchFamily="34" charset="-122"/>
              </a:rPr>
              <a:t>中断处理机制</a:t>
            </a:r>
          </a:p>
        </p:txBody>
      </p:sp>
      <p:grpSp>
        <p:nvGrpSpPr>
          <p:cNvPr id="5" name="组合 4"/>
          <p:cNvGrpSpPr/>
          <p:nvPr/>
        </p:nvGrpSpPr>
        <p:grpSpPr>
          <a:xfrm>
            <a:off x="1262444" y="3186595"/>
            <a:ext cx="4075117" cy="769441"/>
            <a:chOff x="890115" y="2329344"/>
            <a:chExt cx="4075117" cy="769441"/>
          </a:xfrm>
        </p:grpSpPr>
        <p:sp>
          <p:nvSpPr>
            <p:cNvPr id="24586" name="TextBox 7"/>
            <p:cNvSpPr txBox="1">
              <a:spLocks noChangeArrowheads="1"/>
            </p:cNvSpPr>
            <p:nvPr/>
          </p:nvSpPr>
          <p:spPr bwMode="auto">
            <a:xfrm>
              <a:off x="1036142" y="2329344"/>
              <a:ext cx="3929090" cy="769441"/>
            </a:xfrm>
            <a:prstGeom prst="rect">
              <a:avLst/>
            </a:prstGeom>
            <a:noFill/>
            <a:ln w="9525">
              <a:noFill/>
              <a:miter lim="800000"/>
              <a:headEnd/>
              <a:tailEnd/>
            </a:ln>
          </p:spPr>
          <p:txBody>
            <a:bodyPr wrap="square">
              <a:spAutoFit/>
            </a:bodyPr>
            <a:lstStyle/>
            <a:p>
              <a:pPr marL="0" lvl="2">
                <a:spcBef>
                  <a:spcPct val="20000"/>
                </a:spcBef>
              </a:pPr>
              <a:r>
                <a:rPr lang="zh-CN" altLang="en-US" sz="2000" b="1" dirty="0">
                  <a:solidFill>
                    <a:srgbClr val="11576A"/>
                  </a:solidFill>
                  <a:latin typeface="微软雅黑" pitchFamily="34" charset="-122"/>
                  <a:ea typeface="微软雅黑" pitchFamily="34" charset="-122"/>
                </a:rPr>
                <a:t>依据内部或外部事件设置中</a:t>
              </a:r>
              <a:endParaRPr lang="en-US" altLang="zh-CN" sz="2000" b="1" dirty="0">
                <a:solidFill>
                  <a:srgbClr val="11576A"/>
                </a:solidFill>
                <a:latin typeface="微软雅黑" pitchFamily="34" charset="-122"/>
                <a:ea typeface="微软雅黑" pitchFamily="34" charset="-122"/>
              </a:endParaRPr>
            </a:p>
            <a:p>
              <a:pPr marL="0" lvl="2">
                <a:spcBef>
                  <a:spcPct val="20000"/>
                </a:spcBef>
              </a:pPr>
              <a:r>
                <a:rPr lang="zh-CN" altLang="en-US" sz="2000" b="1" dirty="0">
                  <a:solidFill>
                    <a:srgbClr val="11576A"/>
                  </a:solidFill>
                  <a:latin typeface="微软雅黑" pitchFamily="34" charset="-122"/>
                  <a:ea typeface="微软雅黑" pitchFamily="34" charset="-122"/>
                </a:rPr>
                <a:t>断标志</a:t>
              </a:r>
            </a:p>
          </p:txBody>
        </p:sp>
        <p:pic>
          <p:nvPicPr>
            <p:cNvPr id="24587" name="图片 8" descr="小点1.png"/>
            <p:cNvPicPr>
              <a:picLocks noChangeAspect="1"/>
            </p:cNvPicPr>
            <p:nvPr/>
          </p:nvPicPr>
          <p:blipFill>
            <a:blip r:embed="rId2"/>
            <a:srcRect/>
            <a:stretch>
              <a:fillRect/>
            </a:stretch>
          </p:blipFill>
          <p:spPr bwMode="auto">
            <a:xfrm>
              <a:off x="890115" y="2448407"/>
              <a:ext cx="149225" cy="149225"/>
            </a:xfrm>
            <a:prstGeom prst="rect">
              <a:avLst/>
            </a:prstGeom>
            <a:noFill/>
            <a:ln w="9525">
              <a:noFill/>
              <a:miter lim="800000"/>
              <a:headEnd/>
              <a:tailEnd/>
            </a:ln>
          </p:spPr>
        </p:pic>
      </p:grpSp>
      <p:grpSp>
        <p:nvGrpSpPr>
          <p:cNvPr id="6" name="组合 5"/>
          <p:cNvGrpSpPr/>
          <p:nvPr/>
        </p:nvGrpSpPr>
        <p:grpSpPr>
          <a:xfrm>
            <a:off x="479832" y="3851758"/>
            <a:ext cx="4919642" cy="769441"/>
            <a:chOff x="107504" y="2994507"/>
            <a:chExt cx="4919642" cy="769441"/>
          </a:xfrm>
        </p:grpSpPr>
        <p:sp>
          <p:nvSpPr>
            <p:cNvPr id="24588" name="TextBox 9"/>
            <p:cNvSpPr txBox="1">
              <a:spLocks noChangeArrowheads="1"/>
            </p:cNvSpPr>
            <p:nvPr/>
          </p:nvSpPr>
          <p:spPr bwMode="auto">
            <a:xfrm>
              <a:off x="107504" y="2994507"/>
              <a:ext cx="4919642" cy="769441"/>
            </a:xfrm>
            <a:prstGeom prst="rect">
              <a:avLst/>
            </a:prstGeom>
            <a:noFill/>
            <a:ln w="9525">
              <a:noFill/>
              <a:miter lim="800000"/>
              <a:headEnd/>
              <a:tailEnd/>
            </a:ln>
          </p:spPr>
          <p:txBody>
            <a:bodyPr wrap="square">
              <a:spAutoFit/>
            </a:bodyPr>
            <a:lstStyle/>
            <a:p>
              <a:pPr marL="1371600" lvl="2" indent="-457200">
                <a:spcBef>
                  <a:spcPct val="20000"/>
                </a:spcBef>
              </a:pPr>
              <a:r>
                <a:rPr lang="zh-CN" altLang="en-US" sz="2000" b="1" dirty="0">
                  <a:solidFill>
                    <a:srgbClr val="11576A"/>
                  </a:solidFill>
                  <a:latin typeface="微软雅黑" pitchFamily="34" charset="-122"/>
                  <a:ea typeface="微软雅黑" pitchFamily="34" charset="-122"/>
                </a:rPr>
                <a:t>依据中断向量调用相应中断</a:t>
              </a:r>
              <a:endParaRPr lang="en-US" altLang="zh-CN" sz="2000" b="1" dirty="0">
                <a:solidFill>
                  <a:srgbClr val="11576A"/>
                </a:solidFill>
                <a:latin typeface="微软雅黑" pitchFamily="34" charset="-122"/>
                <a:ea typeface="微软雅黑" pitchFamily="34" charset="-122"/>
              </a:endParaRPr>
            </a:p>
            <a:p>
              <a:pPr marL="1371600" lvl="2" indent="-457200">
                <a:spcBef>
                  <a:spcPct val="20000"/>
                </a:spcBef>
              </a:pPr>
              <a:r>
                <a:rPr lang="zh-CN" altLang="en-US" sz="2000" b="1" dirty="0">
                  <a:solidFill>
                    <a:srgbClr val="11576A"/>
                  </a:solidFill>
                  <a:latin typeface="微软雅黑" pitchFamily="34" charset="-122"/>
                  <a:ea typeface="微软雅黑" pitchFamily="34" charset="-122"/>
                </a:rPr>
                <a:t>服务例程</a:t>
              </a:r>
            </a:p>
          </p:txBody>
        </p:sp>
        <p:pic>
          <p:nvPicPr>
            <p:cNvPr id="24589" name="图片 10" descr="小点1.png"/>
            <p:cNvPicPr>
              <a:picLocks noChangeAspect="1"/>
            </p:cNvPicPr>
            <p:nvPr/>
          </p:nvPicPr>
          <p:blipFill>
            <a:blip r:embed="rId2"/>
            <a:srcRect/>
            <a:stretch>
              <a:fillRect/>
            </a:stretch>
          </p:blipFill>
          <p:spPr bwMode="auto">
            <a:xfrm>
              <a:off x="890115" y="3132619"/>
              <a:ext cx="149225" cy="149225"/>
            </a:xfrm>
            <a:prstGeom prst="rect">
              <a:avLst/>
            </a:prstGeom>
            <a:noFill/>
            <a:ln w="9525">
              <a:noFill/>
              <a:miter lim="800000"/>
              <a:headEnd/>
              <a:tailEnd/>
            </a:ln>
          </p:spPr>
        </p:pic>
      </p:grpSp>
      <p:grpSp>
        <p:nvGrpSpPr>
          <p:cNvPr id="2" name="组合 1"/>
          <p:cNvGrpSpPr/>
          <p:nvPr/>
        </p:nvGrpSpPr>
        <p:grpSpPr>
          <a:xfrm>
            <a:off x="607726" y="2132856"/>
            <a:ext cx="4572032" cy="1146220"/>
            <a:chOff x="235398" y="1275606"/>
            <a:chExt cx="4572032" cy="1146220"/>
          </a:xfrm>
        </p:grpSpPr>
        <p:sp>
          <p:nvSpPr>
            <p:cNvPr id="24584" name="TextBox 4"/>
            <p:cNvSpPr txBox="1">
              <a:spLocks noChangeArrowheads="1"/>
            </p:cNvSpPr>
            <p:nvPr/>
          </p:nvSpPr>
          <p:spPr bwMode="auto">
            <a:xfrm>
              <a:off x="235398" y="1652385"/>
              <a:ext cx="4572032" cy="769441"/>
            </a:xfrm>
            <a:prstGeom prst="rect">
              <a:avLst/>
            </a:prstGeom>
            <a:noFill/>
            <a:ln w="9525">
              <a:noFill/>
              <a:miter lim="800000"/>
              <a:headEnd/>
              <a:tailEnd/>
            </a:ln>
          </p:spPr>
          <p:txBody>
            <a:bodyPr wrap="square">
              <a:spAutoFit/>
            </a:bodyPr>
            <a:lstStyle/>
            <a:p>
              <a:pPr marL="742950" lvl="1" indent="-285750">
                <a:spcBef>
                  <a:spcPct val="20000"/>
                </a:spcBef>
              </a:pPr>
              <a:r>
                <a:rPr lang="zh-CN" altLang="en-US" sz="2000" b="1" dirty="0">
                  <a:solidFill>
                    <a:srgbClr val="11576A"/>
                  </a:solidFill>
                  <a:latin typeface="微软雅黑" pitchFamily="34" charset="-122"/>
                  <a:ea typeface="微软雅黑" pitchFamily="34" charset="-122"/>
                </a:rPr>
                <a:t>在CPU初始化时设置中断使能</a:t>
              </a:r>
              <a:endParaRPr lang="en-US" altLang="zh-CN" sz="2000" b="1" dirty="0">
                <a:solidFill>
                  <a:srgbClr val="11576A"/>
                </a:solidFill>
                <a:latin typeface="微软雅黑" pitchFamily="34" charset="-122"/>
                <a:ea typeface="微软雅黑" pitchFamily="34" charset="-122"/>
              </a:endParaRPr>
            </a:p>
            <a:p>
              <a:pPr marL="742950" lvl="1" indent="-285750">
                <a:spcBef>
                  <a:spcPct val="20000"/>
                </a:spcBef>
              </a:pPr>
              <a:r>
                <a:rPr lang="zh-CN" altLang="en-US" sz="2000" b="1" dirty="0">
                  <a:solidFill>
                    <a:srgbClr val="11576A"/>
                  </a:solidFill>
                  <a:latin typeface="微软雅黑" pitchFamily="34" charset="-122"/>
                  <a:ea typeface="微软雅黑" pitchFamily="34" charset="-122"/>
                </a:rPr>
                <a:t>标志</a:t>
              </a:r>
            </a:p>
          </p:txBody>
        </p:sp>
        <p:sp>
          <p:nvSpPr>
            <p:cNvPr id="24585" name="矩形 6"/>
            <p:cNvSpPr>
              <a:spLocks noChangeArrowheads="1"/>
            </p:cNvSpPr>
            <p:nvPr/>
          </p:nvSpPr>
          <p:spPr bwMode="auto">
            <a:xfrm>
              <a:off x="356715" y="1675294"/>
              <a:ext cx="414338" cy="366713"/>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sp>
          <p:nvSpPr>
            <p:cNvPr id="22" name="Rectangle 1"/>
            <p:cNvSpPr>
              <a:spLocks noChangeArrowheads="1"/>
            </p:cNvSpPr>
            <p:nvPr/>
          </p:nvSpPr>
          <p:spPr bwMode="auto">
            <a:xfrm>
              <a:off x="395536" y="1275606"/>
              <a:ext cx="1210588" cy="400110"/>
            </a:xfrm>
            <a:prstGeom prst="rect">
              <a:avLst/>
            </a:prstGeom>
            <a:noFill/>
            <a:ln w="9525">
              <a:noFill/>
              <a:miter lim="800000"/>
              <a:headEnd/>
              <a:tailEnd/>
            </a:ln>
          </p:spPr>
          <p:txBody>
            <a:bodyPr wrap="none">
              <a:spAutoFit/>
            </a:bodyPr>
            <a:lstStyle/>
            <a:p>
              <a:pPr>
                <a:buFont typeface="Arial" charset="0"/>
                <a:buNone/>
              </a:pPr>
              <a:r>
                <a:rPr lang="zh-CN" altLang="en-US" sz="2000" b="1" u="sng" dirty="0">
                  <a:solidFill>
                    <a:srgbClr val="C00000"/>
                  </a:solidFill>
                  <a:latin typeface="微软雅黑" pitchFamily="34" charset="-122"/>
                  <a:ea typeface="微软雅黑" pitchFamily="34" charset="-122"/>
                </a:rPr>
                <a:t>硬件处理</a:t>
              </a:r>
            </a:p>
          </p:txBody>
        </p:sp>
      </p:gr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894" y="1923277"/>
            <a:ext cx="4840610" cy="3459935"/>
          </a:xfrm>
          <a:prstGeom prst="rect">
            <a:avLst/>
          </a:prstGeom>
        </p:spPr>
      </p:pic>
    </p:spTree>
    <p:extLst>
      <p:ext uri="{BB962C8B-B14F-4D97-AF65-F5344CB8AC3E}">
        <p14:creationId xmlns:p14="http://schemas.microsoft.com/office/powerpoint/2010/main" val="2307937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500"/>
                                        <p:tgtEl>
                                          <p:spTgt spid="103"/>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p:cNvSpPr txBox="1">
            <a:spLocks noChangeArrowheads="1"/>
          </p:cNvSpPr>
          <p:nvPr/>
        </p:nvSpPr>
        <p:spPr bwMode="auto">
          <a:xfrm>
            <a:off x="2870359" y="1071564"/>
            <a:ext cx="3643312" cy="554037"/>
          </a:xfrm>
          <a:prstGeom prst="rect">
            <a:avLst/>
          </a:prstGeom>
          <a:noFill/>
          <a:ln w="9525">
            <a:noFill/>
            <a:miter lim="800000"/>
            <a:headEnd/>
            <a:tailEnd/>
          </a:ln>
        </p:spPr>
        <p:txBody>
          <a:bodyPr>
            <a:spAutoFit/>
          </a:bodyPr>
          <a:lstStyle/>
          <a:p>
            <a:r>
              <a:rPr lang="zh-CN" altLang="en-US" sz="3000" b="1">
                <a:solidFill>
                  <a:srgbClr val="11576A"/>
                </a:solidFill>
                <a:latin typeface="微软雅黑" pitchFamily="34" charset="-122"/>
                <a:ea typeface="微软雅黑" pitchFamily="34" charset="-122"/>
              </a:rPr>
              <a:t>中断和异常处理机制</a:t>
            </a:r>
          </a:p>
        </p:txBody>
      </p:sp>
      <p:grpSp>
        <p:nvGrpSpPr>
          <p:cNvPr id="2" name="组合 1"/>
          <p:cNvGrpSpPr/>
          <p:nvPr/>
        </p:nvGrpSpPr>
        <p:grpSpPr>
          <a:xfrm>
            <a:off x="335816" y="1772816"/>
            <a:ext cx="8143932" cy="1857388"/>
            <a:chOff x="642910" y="857238"/>
            <a:chExt cx="8143932" cy="1857388"/>
          </a:xfrm>
        </p:grpSpPr>
        <p:sp>
          <p:nvSpPr>
            <p:cNvPr id="24584" name="TextBox 4"/>
            <p:cNvSpPr txBox="1">
              <a:spLocks noChangeArrowheads="1"/>
            </p:cNvSpPr>
            <p:nvPr/>
          </p:nvSpPr>
          <p:spPr bwMode="auto">
            <a:xfrm>
              <a:off x="642910" y="857238"/>
              <a:ext cx="6858000" cy="396875"/>
            </a:xfrm>
            <a:prstGeom prst="rect">
              <a:avLst/>
            </a:prstGeom>
            <a:noFill/>
            <a:ln w="9525">
              <a:noFill/>
              <a:miter lim="800000"/>
              <a:headEnd/>
              <a:tailEnd/>
            </a:ln>
          </p:spPr>
          <p:txBody>
            <a:bodyPr>
              <a:spAutoFit/>
            </a:bodyPr>
            <a:lstStyle/>
            <a:p>
              <a:pPr marL="742950" lvl="1" indent="-285750">
                <a:spcBef>
                  <a:spcPct val="20000"/>
                </a:spcBef>
              </a:pPr>
              <a:r>
                <a:rPr lang="zh-CN" altLang="en-US" sz="2000" b="1" u="sng" dirty="0">
                  <a:solidFill>
                    <a:srgbClr val="C00000"/>
                  </a:solidFill>
                  <a:latin typeface="微软雅黑" pitchFamily="34" charset="-122"/>
                  <a:ea typeface="微软雅黑" pitchFamily="34" charset="-122"/>
                </a:rPr>
                <a:t>软件</a:t>
              </a:r>
            </a:p>
          </p:txBody>
        </p:sp>
        <p:sp>
          <p:nvSpPr>
            <p:cNvPr id="24586" name="TextBox 7"/>
            <p:cNvSpPr txBox="1">
              <a:spLocks noChangeArrowheads="1"/>
            </p:cNvSpPr>
            <p:nvPr/>
          </p:nvSpPr>
          <p:spPr bwMode="auto">
            <a:xfrm>
              <a:off x="1000100" y="1273724"/>
              <a:ext cx="7777162" cy="369332"/>
            </a:xfrm>
            <a:prstGeom prst="rect">
              <a:avLst/>
            </a:prstGeom>
            <a:noFill/>
            <a:ln w="9525">
              <a:noFill/>
              <a:miter lim="800000"/>
              <a:headEnd/>
              <a:tailEnd/>
            </a:ln>
          </p:spPr>
          <p:txBody>
            <a:bodyPr>
              <a:spAutoFit/>
            </a:bodyPr>
            <a:lstStyle/>
            <a:p>
              <a:pPr lvl="1">
                <a:lnSpc>
                  <a:spcPct val="90000"/>
                </a:lnSpc>
              </a:pPr>
              <a:r>
                <a:rPr lang="zh-CN" altLang="en-US" sz="2000" b="1" dirty="0">
                  <a:solidFill>
                    <a:srgbClr val="11576A"/>
                  </a:solidFill>
                  <a:latin typeface="微软雅黑" pitchFamily="34" charset="-122"/>
                  <a:ea typeface="微软雅黑" pitchFamily="34" charset="-122"/>
                  <a:cs typeface="宋体" charset="0"/>
                </a:rPr>
                <a:t>现场保存（编译器）</a:t>
              </a:r>
            </a:p>
          </p:txBody>
        </p:sp>
        <p:pic>
          <p:nvPicPr>
            <p:cNvPr id="24587" name="图片 8" descr="小点1.png"/>
            <p:cNvPicPr>
              <a:picLocks noChangeAspect="1"/>
            </p:cNvPicPr>
            <p:nvPr/>
          </p:nvPicPr>
          <p:blipFill>
            <a:blip r:embed="rId2"/>
            <a:srcRect/>
            <a:stretch>
              <a:fillRect/>
            </a:stretch>
          </p:blipFill>
          <p:spPr bwMode="auto">
            <a:xfrm>
              <a:off x="1292225" y="1350955"/>
              <a:ext cx="149225" cy="149225"/>
            </a:xfrm>
            <a:prstGeom prst="rect">
              <a:avLst/>
            </a:prstGeom>
            <a:noFill/>
            <a:ln w="9525">
              <a:noFill/>
              <a:miter lim="800000"/>
              <a:headEnd/>
              <a:tailEnd/>
            </a:ln>
          </p:spPr>
        </p:pic>
        <p:sp>
          <p:nvSpPr>
            <p:cNvPr id="24588" name="TextBox 9"/>
            <p:cNvSpPr txBox="1">
              <a:spLocks noChangeArrowheads="1"/>
            </p:cNvSpPr>
            <p:nvPr/>
          </p:nvSpPr>
          <p:spPr bwMode="auto">
            <a:xfrm>
              <a:off x="1009680" y="1630914"/>
              <a:ext cx="7777162" cy="369332"/>
            </a:xfrm>
            <a:prstGeom prst="rect">
              <a:avLst/>
            </a:prstGeom>
            <a:noFill/>
            <a:ln w="9525">
              <a:noFill/>
              <a:miter lim="800000"/>
              <a:headEnd/>
              <a:tailEnd/>
            </a:ln>
          </p:spPr>
          <p:txBody>
            <a:bodyPr>
              <a:spAutoFit/>
            </a:bodyPr>
            <a:lstStyle/>
            <a:p>
              <a:pPr lvl="1">
                <a:lnSpc>
                  <a:spcPct val="90000"/>
                </a:lnSpc>
              </a:pPr>
              <a:r>
                <a:rPr lang="zh-CN" altLang="en-US" sz="2000" b="1" dirty="0">
                  <a:solidFill>
                    <a:srgbClr val="11576A"/>
                  </a:solidFill>
                  <a:latin typeface="微软雅黑" pitchFamily="34" charset="-122"/>
                  <a:ea typeface="微软雅黑" pitchFamily="34" charset="-122"/>
                  <a:cs typeface="宋体" charset="0"/>
                </a:rPr>
                <a:t>中断服务处理（服务例程）</a:t>
              </a:r>
            </a:p>
          </p:txBody>
        </p:sp>
        <p:pic>
          <p:nvPicPr>
            <p:cNvPr id="24589" name="图片 10" descr="小点1.png"/>
            <p:cNvPicPr>
              <a:picLocks noChangeAspect="1"/>
            </p:cNvPicPr>
            <p:nvPr/>
          </p:nvPicPr>
          <p:blipFill>
            <a:blip r:embed="rId2"/>
            <a:srcRect/>
            <a:stretch>
              <a:fillRect/>
            </a:stretch>
          </p:blipFill>
          <p:spPr bwMode="auto">
            <a:xfrm>
              <a:off x="1292225" y="1708145"/>
              <a:ext cx="149225" cy="149225"/>
            </a:xfrm>
            <a:prstGeom prst="rect">
              <a:avLst/>
            </a:prstGeom>
            <a:noFill/>
            <a:ln w="9525">
              <a:noFill/>
              <a:miter lim="800000"/>
              <a:headEnd/>
              <a:tailEnd/>
            </a:ln>
          </p:spPr>
        </p:pic>
        <p:sp>
          <p:nvSpPr>
            <p:cNvPr id="26" name="TextBox 7"/>
            <p:cNvSpPr txBox="1">
              <a:spLocks noChangeArrowheads="1"/>
            </p:cNvSpPr>
            <p:nvPr/>
          </p:nvSpPr>
          <p:spPr bwMode="auto">
            <a:xfrm>
              <a:off x="1000100" y="1988104"/>
              <a:ext cx="7777162" cy="369332"/>
            </a:xfrm>
            <a:prstGeom prst="rect">
              <a:avLst/>
            </a:prstGeom>
            <a:noFill/>
            <a:ln w="9525">
              <a:noFill/>
              <a:miter lim="800000"/>
              <a:headEnd/>
              <a:tailEnd/>
            </a:ln>
          </p:spPr>
          <p:txBody>
            <a:bodyPr>
              <a:spAutoFit/>
            </a:bodyPr>
            <a:lstStyle/>
            <a:p>
              <a:pPr lvl="1">
                <a:lnSpc>
                  <a:spcPct val="90000"/>
                </a:lnSpc>
              </a:pPr>
              <a:r>
                <a:rPr lang="zh-CN" altLang="en-US" sz="2000" b="1" dirty="0">
                  <a:solidFill>
                    <a:srgbClr val="11576A"/>
                  </a:solidFill>
                  <a:latin typeface="微软雅黑" pitchFamily="34" charset="-122"/>
                  <a:ea typeface="微软雅黑" pitchFamily="34" charset="-122"/>
                  <a:cs typeface="宋体" charset="0"/>
                </a:rPr>
                <a:t>清除中断标记（服务例程） </a:t>
              </a:r>
            </a:p>
          </p:txBody>
        </p:sp>
        <p:pic>
          <p:nvPicPr>
            <p:cNvPr id="27" name="图片 8" descr="小点1.png"/>
            <p:cNvPicPr>
              <a:picLocks noChangeAspect="1"/>
            </p:cNvPicPr>
            <p:nvPr/>
          </p:nvPicPr>
          <p:blipFill>
            <a:blip r:embed="rId2"/>
            <a:srcRect/>
            <a:stretch>
              <a:fillRect/>
            </a:stretch>
          </p:blipFill>
          <p:spPr bwMode="auto">
            <a:xfrm>
              <a:off x="1292225" y="2065335"/>
              <a:ext cx="149225" cy="149225"/>
            </a:xfrm>
            <a:prstGeom prst="rect">
              <a:avLst/>
            </a:prstGeom>
            <a:noFill/>
            <a:ln w="9525">
              <a:noFill/>
              <a:miter lim="800000"/>
              <a:headEnd/>
              <a:tailEnd/>
            </a:ln>
          </p:spPr>
        </p:pic>
        <p:sp>
          <p:nvSpPr>
            <p:cNvPr id="28" name="TextBox 9"/>
            <p:cNvSpPr txBox="1">
              <a:spLocks noChangeArrowheads="1"/>
            </p:cNvSpPr>
            <p:nvPr/>
          </p:nvSpPr>
          <p:spPr bwMode="auto">
            <a:xfrm>
              <a:off x="1009680" y="2345294"/>
              <a:ext cx="7777162" cy="369332"/>
            </a:xfrm>
            <a:prstGeom prst="rect">
              <a:avLst/>
            </a:prstGeom>
            <a:noFill/>
            <a:ln w="9525">
              <a:noFill/>
              <a:miter lim="800000"/>
              <a:headEnd/>
              <a:tailEnd/>
            </a:ln>
          </p:spPr>
          <p:txBody>
            <a:bodyPr>
              <a:spAutoFit/>
            </a:bodyPr>
            <a:lstStyle/>
            <a:p>
              <a:pPr lvl="1">
                <a:lnSpc>
                  <a:spcPct val="90000"/>
                </a:lnSpc>
              </a:pPr>
              <a:r>
                <a:rPr lang="zh-CN" altLang="en-US" sz="2000" b="1" dirty="0">
                  <a:solidFill>
                    <a:srgbClr val="11576A"/>
                  </a:solidFill>
                  <a:latin typeface="微软雅黑" pitchFamily="34" charset="-122"/>
                  <a:ea typeface="微软雅黑" pitchFamily="34" charset="-122"/>
                  <a:cs typeface="宋体" charset="0"/>
                </a:rPr>
                <a:t>现场恢复（编译器）</a:t>
              </a:r>
            </a:p>
          </p:txBody>
        </p:sp>
        <p:pic>
          <p:nvPicPr>
            <p:cNvPr id="29" name="图片 10" descr="小点1.png"/>
            <p:cNvPicPr>
              <a:picLocks noChangeAspect="1"/>
            </p:cNvPicPr>
            <p:nvPr/>
          </p:nvPicPr>
          <p:blipFill>
            <a:blip r:embed="rId2"/>
            <a:srcRect/>
            <a:stretch>
              <a:fillRect/>
            </a:stretch>
          </p:blipFill>
          <p:spPr bwMode="auto">
            <a:xfrm>
              <a:off x="1292225" y="2422525"/>
              <a:ext cx="149225" cy="149225"/>
            </a:xfrm>
            <a:prstGeom prst="rect">
              <a:avLst/>
            </a:prstGeom>
            <a:noFill/>
            <a:ln w="9525">
              <a:noFill/>
              <a:miter lim="800000"/>
              <a:headEnd/>
              <a:tailEnd/>
            </a:ln>
          </p:spPr>
        </p:pic>
      </p:gr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9862" y="1923277"/>
            <a:ext cx="4840610" cy="3459935"/>
          </a:xfrm>
          <a:prstGeom prst="rect">
            <a:avLst/>
          </a:prstGeom>
        </p:spPr>
      </p:pic>
    </p:spTree>
    <p:extLst>
      <p:ext uri="{BB962C8B-B14F-4D97-AF65-F5344CB8AC3E}">
        <p14:creationId xmlns:p14="http://schemas.microsoft.com/office/powerpoint/2010/main" val="1161127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500"/>
                                        <p:tgtEl>
                                          <p:spTgt spid="103"/>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p:cNvSpPr txBox="1">
            <a:spLocks noChangeArrowheads="1"/>
          </p:cNvSpPr>
          <p:nvPr/>
        </p:nvSpPr>
        <p:spPr bwMode="auto">
          <a:xfrm>
            <a:off x="3714758" y="1071564"/>
            <a:ext cx="2428879" cy="554037"/>
          </a:xfrm>
          <a:prstGeom prst="rect">
            <a:avLst/>
          </a:prstGeom>
          <a:noFill/>
          <a:ln w="9525">
            <a:noFill/>
            <a:miter lim="800000"/>
            <a:headEnd/>
            <a:tailEnd/>
          </a:ln>
        </p:spPr>
        <p:txBody>
          <a:bodyPr wrap="square">
            <a:spAutoFit/>
          </a:bodyPr>
          <a:lstStyle/>
          <a:p>
            <a:r>
              <a:rPr lang="zh-CN" altLang="en-US" sz="3000" b="1" dirty="0">
                <a:solidFill>
                  <a:srgbClr val="11576A"/>
                </a:solidFill>
                <a:latin typeface="微软雅黑" pitchFamily="34" charset="-122"/>
                <a:ea typeface="微软雅黑" pitchFamily="34" charset="-122"/>
              </a:rPr>
              <a:t>中断嵌套</a:t>
            </a:r>
          </a:p>
        </p:txBody>
      </p:sp>
      <p:grpSp>
        <p:nvGrpSpPr>
          <p:cNvPr id="3" name="组合 2"/>
          <p:cNvGrpSpPr/>
          <p:nvPr/>
        </p:nvGrpSpPr>
        <p:grpSpPr>
          <a:xfrm>
            <a:off x="802334" y="1891775"/>
            <a:ext cx="8028017" cy="1483351"/>
            <a:chOff x="802333" y="1034524"/>
            <a:chExt cx="8028017" cy="1483351"/>
          </a:xfrm>
        </p:grpSpPr>
        <p:sp>
          <p:nvSpPr>
            <p:cNvPr id="24584" name="TextBox 4"/>
            <p:cNvSpPr txBox="1">
              <a:spLocks noChangeArrowheads="1"/>
            </p:cNvSpPr>
            <p:nvPr/>
          </p:nvSpPr>
          <p:spPr bwMode="auto">
            <a:xfrm>
              <a:off x="1157957" y="1034524"/>
              <a:ext cx="6858000" cy="396875"/>
            </a:xfrm>
            <a:prstGeom prst="rect">
              <a:avLst/>
            </a:prstGeom>
            <a:noFill/>
            <a:ln w="9525">
              <a:noFill/>
              <a:miter lim="800000"/>
              <a:headEnd/>
              <a:tailEnd/>
            </a:ln>
          </p:spPr>
          <p:txBody>
            <a:bodyPr>
              <a:spAutoFit/>
            </a:bodyPr>
            <a:lstStyle/>
            <a:p>
              <a:pPr>
                <a:buNone/>
              </a:pPr>
              <a:r>
                <a:rPr lang="zh-CN" altLang="en-US" sz="2000" b="1" dirty="0">
                  <a:solidFill>
                    <a:srgbClr val="11576A"/>
                  </a:solidFill>
                  <a:latin typeface="微软雅黑" pitchFamily="34" charset="-122"/>
                  <a:ea typeface="微软雅黑" pitchFamily="34" charset="-122"/>
                  <a:cs typeface="SimSun" charset="0"/>
                </a:rPr>
                <a:t>硬件中断服务例程可被打断</a:t>
              </a:r>
              <a:endParaRPr lang="en-US" altLang="zh-CN" sz="2000" b="1" dirty="0">
                <a:solidFill>
                  <a:srgbClr val="11576A"/>
                </a:solidFill>
                <a:latin typeface="微软雅黑" pitchFamily="34" charset="-122"/>
                <a:ea typeface="微软雅黑" pitchFamily="34" charset="-122"/>
                <a:cs typeface="SimSun" charset="0"/>
              </a:endParaRPr>
            </a:p>
          </p:txBody>
        </p:sp>
        <p:sp>
          <p:nvSpPr>
            <p:cNvPr id="24585" name="矩形 6"/>
            <p:cNvSpPr>
              <a:spLocks noChangeArrowheads="1"/>
            </p:cNvSpPr>
            <p:nvPr/>
          </p:nvSpPr>
          <p:spPr bwMode="auto">
            <a:xfrm>
              <a:off x="802333" y="1056749"/>
              <a:ext cx="414338" cy="366713"/>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sp>
          <p:nvSpPr>
            <p:cNvPr id="24586" name="TextBox 7"/>
            <p:cNvSpPr txBox="1">
              <a:spLocks noChangeArrowheads="1"/>
            </p:cNvSpPr>
            <p:nvPr/>
          </p:nvSpPr>
          <p:spPr bwMode="auto">
            <a:xfrm>
              <a:off x="1043608" y="1451010"/>
              <a:ext cx="7777162" cy="369332"/>
            </a:xfrm>
            <a:prstGeom prst="rect">
              <a:avLst/>
            </a:prstGeom>
            <a:noFill/>
            <a:ln w="9525">
              <a:noFill/>
              <a:miter lim="800000"/>
              <a:headEnd/>
              <a:tailEnd/>
            </a:ln>
          </p:spPr>
          <p:txBody>
            <a:bodyPr>
              <a:spAutoFit/>
            </a:bodyPr>
            <a:lstStyle/>
            <a:p>
              <a:pPr marL="742950" lvl="1" indent="-285750">
                <a:lnSpc>
                  <a:spcPct val="90000"/>
                </a:lnSpc>
                <a:spcBef>
                  <a:spcPct val="20000"/>
                </a:spcBef>
                <a:defRPr/>
              </a:pPr>
              <a:r>
                <a:rPr lang="zh-CN" altLang="en-US" sz="2000" b="1" dirty="0">
                  <a:solidFill>
                    <a:srgbClr val="11576A"/>
                  </a:solidFill>
                  <a:latin typeface="微软雅黑" pitchFamily="34" charset="-122"/>
                  <a:ea typeface="微软雅黑" pitchFamily="34" charset="-122"/>
                  <a:cs typeface="SimSun" charset="0"/>
                </a:rPr>
                <a:t>不同硬件中断源可能硬件中断处理时出现</a:t>
              </a:r>
              <a:endParaRPr lang="zh-CN" altLang="en-US" sz="2000" b="1" dirty="0">
                <a:solidFill>
                  <a:srgbClr val="11576A"/>
                </a:solidFill>
                <a:latin typeface="微软雅黑" pitchFamily="34" charset="-122"/>
                <a:ea typeface="微软雅黑" pitchFamily="34" charset="-122"/>
                <a:cs typeface="宋体" charset="0"/>
              </a:endParaRPr>
            </a:p>
          </p:txBody>
        </p:sp>
        <p:pic>
          <p:nvPicPr>
            <p:cNvPr id="24587" name="图片 8" descr="小点1.png"/>
            <p:cNvPicPr>
              <a:picLocks noChangeAspect="1"/>
            </p:cNvPicPr>
            <p:nvPr/>
          </p:nvPicPr>
          <p:blipFill>
            <a:blip r:embed="rId2"/>
            <a:srcRect/>
            <a:stretch>
              <a:fillRect/>
            </a:stretch>
          </p:blipFill>
          <p:spPr bwMode="auto">
            <a:xfrm>
              <a:off x="1335733" y="1528241"/>
              <a:ext cx="149225" cy="149225"/>
            </a:xfrm>
            <a:prstGeom prst="rect">
              <a:avLst/>
            </a:prstGeom>
            <a:noFill/>
            <a:ln w="9525">
              <a:noFill/>
              <a:miter lim="800000"/>
              <a:headEnd/>
              <a:tailEnd/>
            </a:ln>
          </p:spPr>
        </p:pic>
        <p:sp>
          <p:nvSpPr>
            <p:cNvPr id="24588" name="TextBox 9"/>
            <p:cNvSpPr txBox="1">
              <a:spLocks noChangeArrowheads="1"/>
            </p:cNvSpPr>
            <p:nvPr/>
          </p:nvSpPr>
          <p:spPr bwMode="auto">
            <a:xfrm>
              <a:off x="1053188" y="1808200"/>
              <a:ext cx="7777162" cy="369332"/>
            </a:xfrm>
            <a:prstGeom prst="rect">
              <a:avLst/>
            </a:prstGeom>
            <a:noFill/>
            <a:ln w="9525">
              <a:noFill/>
              <a:miter lim="800000"/>
              <a:headEnd/>
              <a:tailEnd/>
            </a:ln>
          </p:spPr>
          <p:txBody>
            <a:bodyPr>
              <a:spAutoFit/>
            </a:bodyPr>
            <a:lstStyle/>
            <a:p>
              <a:pPr lvl="1">
                <a:lnSpc>
                  <a:spcPct val="90000"/>
                </a:lnSpc>
              </a:pPr>
              <a:r>
                <a:rPr lang="zh-CN" altLang="en-US" sz="2000" b="1" dirty="0">
                  <a:solidFill>
                    <a:srgbClr val="11576A"/>
                  </a:solidFill>
                  <a:latin typeface="微软雅黑" pitchFamily="34" charset="-122"/>
                  <a:ea typeface="微软雅黑" pitchFamily="34" charset="-122"/>
                  <a:cs typeface="SimSun" charset="0"/>
                </a:rPr>
                <a:t>硬件中断服务例程中需要临时禁止中断请求</a:t>
              </a:r>
              <a:endParaRPr lang="zh-CN" altLang="en-US" sz="2000" b="1" dirty="0">
                <a:solidFill>
                  <a:srgbClr val="11576A"/>
                </a:solidFill>
                <a:latin typeface="微软雅黑" pitchFamily="34" charset="-122"/>
                <a:ea typeface="微软雅黑" pitchFamily="34" charset="-122"/>
                <a:cs typeface="宋体" charset="0"/>
              </a:endParaRPr>
            </a:p>
          </p:txBody>
        </p:sp>
        <p:pic>
          <p:nvPicPr>
            <p:cNvPr id="24589" name="图片 10" descr="小点1.png"/>
            <p:cNvPicPr>
              <a:picLocks noChangeAspect="1"/>
            </p:cNvPicPr>
            <p:nvPr/>
          </p:nvPicPr>
          <p:blipFill>
            <a:blip r:embed="rId2"/>
            <a:srcRect/>
            <a:stretch>
              <a:fillRect/>
            </a:stretch>
          </p:blipFill>
          <p:spPr bwMode="auto">
            <a:xfrm>
              <a:off x="1335733" y="1885431"/>
              <a:ext cx="149225" cy="149225"/>
            </a:xfrm>
            <a:prstGeom prst="rect">
              <a:avLst/>
            </a:prstGeom>
            <a:noFill/>
            <a:ln w="9525">
              <a:noFill/>
              <a:miter lim="800000"/>
              <a:headEnd/>
              <a:tailEnd/>
            </a:ln>
          </p:spPr>
        </p:pic>
        <p:sp>
          <p:nvSpPr>
            <p:cNvPr id="26" name="TextBox 7"/>
            <p:cNvSpPr txBox="1">
              <a:spLocks noChangeArrowheads="1"/>
            </p:cNvSpPr>
            <p:nvPr/>
          </p:nvSpPr>
          <p:spPr bwMode="auto">
            <a:xfrm>
              <a:off x="1043608" y="2117765"/>
              <a:ext cx="7777162" cy="400110"/>
            </a:xfrm>
            <a:prstGeom prst="rect">
              <a:avLst/>
            </a:prstGeom>
            <a:noFill/>
            <a:ln w="9525">
              <a:noFill/>
              <a:miter lim="800000"/>
              <a:headEnd/>
              <a:tailEnd/>
            </a:ln>
          </p:spPr>
          <p:txBody>
            <a:bodyPr>
              <a:spAutoFit/>
            </a:bodyPr>
            <a:lstStyle/>
            <a:p>
              <a:pPr lvl="1">
                <a:buNone/>
              </a:pPr>
              <a:r>
                <a:rPr lang="zh-CN" altLang="en-US" sz="2000" b="1" dirty="0">
                  <a:solidFill>
                    <a:srgbClr val="11576A"/>
                  </a:solidFill>
                  <a:latin typeface="微软雅黑" pitchFamily="34" charset="-122"/>
                  <a:ea typeface="微软雅黑" pitchFamily="34" charset="-122"/>
                  <a:cs typeface="SimSun" charset="0"/>
                </a:rPr>
                <a:t>中断请求会保持到</a:t>
              </a:r>
              <a:r>
                <a:rPr lang="en-US" altLang="zh-CN" sz="2000" b="1" dirty="0">
                  <a:solidFill>
                    <a:srgbClr val="11576A"/>
                  </a:solidFill>
                  <a:latin typeface="微软雅黑" pitchFamily="34" charset="-122"/>
                  <a:ea typeface="微软雅黑" pitchFamily="34" charset="-122"/>
                  <a:cs typeface="SimSun" charset="0"/>
                </a:rPr>
                <a:t>CPU</a:t>
              </a:r>
              <a:r>
                <a:rPr lang="zh-CN" altLang="en-US" sz="2000" b="1" dirty="0">
                  <a:solidFill>
                    <a:srgbClr val="11576A"/>
                  </a:solidFill>
                  <a:latin typeface="微软雅黑" pitchFamily="34" charset="-122"/>
                  <a:ea typeface="微软雅黑" pitchFamily="34" charset="-122"/>
                  <a:cs typeface="SimSun" charset="0"/>
                </a:rPr>
                <a:t>做出响应</a:t>
              </a:r>
              <a:endParaRPr lang="en-US" altLang="zh-CN" sz="2000" b="1" dirty="0">
                <a:solidFill>
                  <a:srgbClr val="11576A"/>
                </a:solidFill>
                <a:latin typeface="微软雅黑" pitchFamily="34" charset="-122"/>
                <a:ea typeface="微软雅黑" pitchFamily="34" charset="-122"/>
                <a:cs typeface="SimSun" charset="0"/>
              </a:endParaRPr>
            </a:p>
          </p:txBody>
        </p:sp>
        <p:pic>
          <p:nvPicPr>
            <p:cNvPr id="27" name="图片 8" descr="小点1.png"/>
            <p:cNvPicPr>
              <a:picLocks noChangeAspect="1"/>
            </p:cNvPicPr>
            <p:nvPr/>
          </p:nvPicPr>
          <p:blipFill>
            <a:blip r:embed="rId2"/>
            <a:srcRect/>
            <a:stretch>
              <a:fillRect/>
            </a:stretch>
          </p:blipFill>
          <p:spPr bwMode="auto">
            <a:xfrm>
              <a:off x="1335733" y="2242621"/>
              <a:ext cx="149225" cy="149225"/>
            </a:xfrm>
            <a:prstGeom prst="rect">
              <a:avLst/>
            </a:prstGeom>
            <a:noFill/>
            <a:ln w="9525">
              <a:noFill/>
              <a:miter lim="800000"/>
              <a:headEnd/>
              <a:tailEnd/>
            </a:ln>
          </p:spPr>
        </p:pic>
      </p:grpSp>
      <p:grpSp>
        <p:nvGrpSpPr>
          <p:cNvPr id="4" name="组合 3"/>
          <p:cNvGrpSpPr/>
          <p:nvPr/>
        </p:nvGrpSpPr>
        <p:grpSpPr>
          <a:xfrm>
            <a:off x="802334" y="3320535"/>
            <a:ext cx="8018437" cy="768971"/>
            <a:chOff x="802333" y="2463284"/>
            <a:chExt cx="8018437" cy="768971"/>
          </a:xfrm>
        </p:grpSpPr>
        <p:sp>
          <p:nvSpPr>
            <p:cNvPr id="52" name="TextBox 4"/>
            <p:cNvSpPr txBox="1">
              <a:spLocks noChangeArrowheads="1"/>
            </p:cNvSpPr>
            <p:nvPr/>
          </p:nvSpPr>
          <p:spPr bwMode="auto">
            <a:xfrm>
              <a:off x="1157957" y="2463284"/>
              <a:ext cx="6858000" cy="396875"/>
            </a:xfrm>
            <a:prstGeom prst="rect">
              <a:avLst/>
            </a:prstGeom>
            <a:noFill/>
            <a:ln w="9525">
              <a:noFill/>
              <a:miter lim="800000"/>
              <a:headEnd/>
              <a:tailEnd/>
            </a:ln>
          </p:spPr>
          <p:txBody>
            <a:bodyPr>
              <a:spAutoFit/>
            </a:bodyPr>
            <a:lstStyle/>
            <a:p>
              <a:pPr>
                <a:buNone/>
              </a:pPr>
              <a:r>
                <a:rPr lang="zh-CN" altLang="en-US" sz="2000" b="1" dirty="0">
                  <a:solidFill>
                    <a:srgbClr val="11576A"/>
                  </a:solidFill>
                  <a:latin typeface="微软雅黑" pitchFamily="34" charset="-122"/>
                  <a:ea typeface="微软雅黑" pitchFamily="34" charset="-122"/>
                  <a:cs typeface="SimSun" charset="0"/>
                </a:rPr>
                <a:t>异常服务例程可被打断</a:t>
              </a:r>
              <a:endParaRPr lang="en-US" altLang="zh-CN" sz="2000" b="1" dirty="0">
                <a:solidFill>
                  <a:srgbClr val="11576A"/>
                </a:solidFill>
                <a:latin typeface="微软雅黑" pitchFamily="34" charset="-122"/>
                <a:ea typeface="微软雅黑" pitchFamily="34" charset="-122"/>
                <a:cs typeface="SimSun" charset="0"/>
              </a:endParaRPr>
            </a:p>
          </p:txBody>
        </p:sp>
        <p:sp>
          <p:nvSpPr>
            <p:cNvPr id="53" name="矩形 6"/>
            <p:cNvSpPr>
              <a:spLocks noChangeArrowheads="1"/>
            </p:cNvSpPr>
            <p:nvPr/>
          </p:nvSpPr>
          <p:spPr bwMode="auto">
            <a:xfrm>
              <a:off x="802333" y="2485509"/>
              <a:ext cx="414338" cy="366713"/>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sp>
          <p:nvSpPr>
            <p:cNvPr id="54" name="TextBox 7"/>
            <p:cNvSpPr txBox="1">
              <a:spLocks noChangeArrowheads="1"/>
            </p:cNvSpPr>
            <p:nvPr/>
          </p:nvSpPr>
          <p:spPr bwMode="auto">
            <a:xfrm>
              <a:off x="1043608" y="2832145"/>
              <a:ext cx="7777162" cy="400110"/>
            </a:xfrm>
            <a:prstGeom prst="rect">
              <a:avLst/>
            </a:prstGeom>
            <a:noFill/>
            <a:ln w="9525">
              <a:noFill/>
              <a:miter lim="800000"/>
              <a:headEnd/>
              <a:tailEnd/>
            </a:ln>
          </p:spPr>
          <p:txBody>
            <a:bodyPr>
              <a:spAutoFit/>
            </a:bodyPr>
            <a:lstStyle/>
            <a:p>
              <a:pPr lvl="1">
                <a:buNone/>
              </a:pPr>
              <a:r>
                <a:rPr lang="zh-CN" altLang="en-US" sz="2000" b="1" dirty="0">
                  <a:solidFill>
                    <a:srgbClr val="11576A"/>
                  </a:solidFill>
                  <a:latin typeface="微软雅黑" pitchFamily="34" charset="-122"/>
                  <a:ea typeface="微软雅黑" pitchFamily="34" charset="-122"/>
                  <a:cs typeface="SimSun" charset="0"/>
                </a:rPr>
                <a:t>异常服务例程执行时可能出现硬件中断</a:t>
              </a:r>
              <a:endParaRPr lang="en-US" altLang="zh-CN" sz="2000" b="1" dirty="0">
                <a:solidFill>
                  <a:srgbClr val="11576A"/>
                </a:solidFill>
                <a:latin typeface="微软雅黑" pitchFamily="34" charset="-122"/>
                <a:ea typeface="微软雅黑" pitchFamily="34" charset="-122"/>
                <a:cs typeface="SimSun" charset="0"/>
              </a:endParaRPr>
            </a:p>
          </p:txBody>
        </p:sp>
        <p:pic>
          <p:nvPicPr>
            <p:cNvPr id="55" name="图片 8" descr="小点1.png"/>
            <p:cNvPicPr>
              <a:picLocks noChangeAspect="1"/>
            </p:cNvPicPr>
            <p:nvPr/>
          </p:nvPicPr>
          <p:blipFill>
            <a:blip r:embed="rId2"/>
            <a:srcRect/>
            <a:stretch>
              <a:fillRect/>
            </a:stretch>
          </p:blipFill>
          <p:spPr bwMode="auto">
            <a:xfrm>
              <a:off x="1335733" y="2957001"/>
              <a:ext cx="149225" cy="149225"/>
            </a:xfrm>
            <a:prstGeom prst="rect">
              <a:avLst/>
            </a:prstGeom>
            <a:noFill/>
            <a:ln w="9525">
              <a:noFill/>
              <a:miter lim="800000"/>
              <a:headEnd/>
              <a:tailEnd/>
            </a:ln>
          </p:spPr>
        </p:pic>
      </p:grpSp>
      <p:grpSp>
        <p:nvGrpSpPr>
          <p:cNvPr id="5" name="组合 4"/>
          <p:cNvGrpSpPr/>
          <p:nvPr/>
        </p:nvGrpSpPr>
        <p:grpSpPr>
          <a:xfrm>
            <a:off x="802334" y="4068252"/>
            <a:ext cx="8018437" cy="768971"/>
            <a:chOff x="802333" y="3211001"/>
            <a:chExt cx="8018437" cy="768971"/>
          </a:xfrm>
        </p:grpSpPr>
        <p:sp>
          <p:nvSpPr>
            <p:cNvPr id="56" name="TextBox 4"/>
            <p:cNvSpPr txBox="1">
              <a:spLocks noChangeArrowheads="1"/>
            </p:cNvSpPr>
            <p:nvPr/>
          </p:nvSpPr>
          <p:spPr bwMode="auto">
            <a:xfrm>
              <a:off x="1157957" y="3211001"/>
              <a:ext cx="6858000" cy="396875"/>
            </a:xfrm>
            <a:prstGeom prst="rect">
              <a:avLst/>
            </a:prstGeom>
            <a:noFill/>
            <a:ln w="9525">
              <a:noFill/>
              <a:miter lim="800000"/>
              <a:headEnd/>
              <a:tailEnd/>
            </a:ln>
          </p:spPr>
          <p:txBody>
            <a:bodyPr>
              <a:spAutoFit/>
            </a:bodyPr>
            <a:lstStyle/>
            <a:p>
              <a:pPr>
                <a:buNone/>
              </a:pPr>
              <a:r>
                <a:rPr lang="zh-CN" altLang="en-US" sz="2000" b="1" dirty="0">
                  <a:solidFill>
                    <a:srgbClr val="11576A"/>
                  </a:solidFill>
                  <a:latin typeface="微软雅黑" pitchFamily="34" charset="-122"/>
                  <a:ea typeface="微软雅黑" pitchFamily="34" charset="-122"/>
                  <a:cs typeface="SimSun" charset="0"/>
                </a:rPr>
                <a:t>异常服务例程可嵌套</a:t>
              </a:r>
              <a:endParaRPr lang="en-US" altLang="zh-CN" sz="2000" b="1" dirty="0">
                <a:solidFill>
                  <a:srgbClr val="11576A"/>
                </a:solidFill>
                <a:latin typeface="微软雅黑" pitchFamily="34" charset="-122"/>
                <a:ea typeface="微软雅黑" pitchFamily="34" charset="-122"/>
                <a:cs typeface="SimSun" charset="0"/>
              </a:endParaRPr>
            </a:p>
          </p:txBody>
        </p:sp>
        <p:sp>
          <p:nvSpPr>
            <p:cNvPr id="57" name="矩形 6"/>
            <p:cNvSpPr>
              <a:spLocks noChangeArrowheads="1"/>
            </p:cNvSpPr>
            <p:nvPr/>
          </p:nvSpPr>
          <p:spPr bwMode="auto">
            <a:xfrm>
              <a:off x="802333" y="3233226"/>
              <a:ext cx="414338" cy="366713"/>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sp>
          <p:nvSpPr>
            <p:cNvPr id="58" name="TextBox 7"/>
            <p:cNvSpPr txBox="1">
              <a:spLocks noChangeArrowheads="1"/>
            </p:cNvSpPr>
            <p:nvPr/>
          </p:nvSpPr>
          <p:spPr bwMode="auto">
            <a:xfrm>
              <a:off x="1043608" y="3579862"/>
              <a:ext cx="7777162" cy="400110"/>
            </a:xfrm>
            <a:prstGeom prst="rect">
              <a:avLst/>
            </a:prstGeom>
            <a:noFill/>
            <a:ln w="9525">
              <a:noFill/>
              <a:miter lim="800000"/>
              <a:headEnd/>
              <a:tailEnd/>
            </a:ln>
          </p:spPr>
          <p:txBody>
            <a:bodyPr>
              <a:spAutoFit/>
            </a:bodyPr>
            <a:lstStyle/>
            <a:p>
              <a:pPr lvl="1">
                <a:buNone/>
              </a:pPr>
              <a:r>
                <a:rPr lang="zh-CN" altLang="en-US" sz="2000" b="1" dirty="0">
                  <a:solidFill>
                    <a:srgbClr val="11576A"/>
                  </a:solidFill>
                  <a:latin typeface="微软雅黑" pitchFamily="34" charset="-122"/>
                  <a:ea typeface="微软雅黑" pitchFamily="34" charset="-122"/>
                  <a:cs typeface="SimSun" charset="0"/>
                </a:rPr>
                <a:t>异常服务例程可能出现缺页</a:t>
              </a:r>
              <a:endParaRPr lang="en-US" altLang="zh-CN" sz="2000" b="1" dirty="0">
                <a:solidFill>
                  <a:srgbClr val="11576A"/>
                </a:solidFill>
                <a:latin typeface="微软雅黑" pitchFamily="34" charset="-122"/>
                <a:ea typeface="微软雅黑" pitchFamily="34" charset="-122"/>
                <a:cs typeface="SimSun" charset="0"/>
              </a:endParaRPr>
            </a:p>
          </p:txBody>
        </p:sp>
        <p:pic>
          <p:nvPicPr>
            <p:cNvPr id="59" name="图片 8" descr="小点1.png"/>
            <p:cNvPicPr>
              <a:picLocks noChangeAspect="1"/>
            </p:cNvPicPr>
            <p:nvPr/>
          </p:nvPicPr>
          <p:blipFill>
            <a:blip r:embed="rId2"/>
            <a:srcRect/>
            <a:stretch>
              <a:fillRect/>
            </a:stretch>
          </p:blipFill>
          <p:spPr bwMode="auto">
            <a:xfrm>
              <a:off x="1335733" y="3704718"/>
              <a:ext cx="149225" cy="149225"/>
            </a:xfrm>
            <a:prstGeom prst="rect">
              <a:avLst/>
            </a:prstGeom>
            <a:noFill/>
            <a:ln w="9525">
              <a:noFill/>
              <a:miter lim="800000"/>
              <a:headEnd/>
              <a:tailEnd/>
            </a:ln>
          </p:spPr>
        </p:pic>
      </p:grpSp>
    </p:spTree>
    <p:extLst>
      <p:ext uri="{BB962C8B-B14F-4D97-AF65-F5344CB8AC3E}">
        <p14:creationId xmlns:p14="http://schemas.microsoft.com/office/powerpoint/2010/main" val="3175706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500"/>
                                        <p:tgtEl>
                                          <p:spTgt spid="103"/>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p:cNvSpPr txBox="1">
            <a:spLocks noChangeArrowheads="1"/>
          </p:cNvSpPr>
          <p:nvPr/>
        </p:nvSpPr>
        <p:spPr bwMode="auto">
          <a:xfrm>
            <a:off x="3286116" y="1071564"/>
            <a:ext cx="2857520" cy="530915"/>
          </a:xfrm>
          <a:prstGeom prst="rect">
            <a:avLst/>
          </a:prstGeom>
          <a:noFill/>
          <a:ln w="9525">
            <a:noFill/>
            <a:miter lim="800000"/>
            <a:headEnd/>
            <a:tailEnd/>
          </a:ln>
        </p:spPr>
        <p:txBody>
          <a:bodyPr wrap="square">
            <a:spAutoFit/>
          </a:bodyPr>
          <a:lstStyle/>
          <a:p>
            <a:pPr lvl="0" algn="ctr">
              <a:lnSpc>
                <a:spcPct val="95000"/>
              </a:lnSpc>
              <a:defRPr/>
            </a:pPr>
            <a:r>
              <a:rPr lang="zh-CN" altLang="en-US" sz="3000" b="1" dirty="0">
                <a:solidFill>
                  <a:srgbClr val="11576A"/>
                </a:solidFill>
                <a:latin typeface="微软雅黑" pitchFamily="34" charset="-122"/>
                <a:ea typeface="微软雅黑" pitchFamily="34" charset="-122"/>
                <a:cs typeface="宋体" charset="0"/>
              </a:rPr>
              <a:t>标准C库的例子</a:t>
            </a:r>
          </a:p>
        </p:txBody>
      </p:sp>
      <p:grpSp>
        <p:nvGrpSpPr>
          <p:cNvPr id="3" name="组合 2"/>
          <p:cNvGrpSpPr/>
          <p:nvPr/>
        </p:nvGrpSpPr>
        <p:grpSpPr>
          <a:xfrm>
            <a:off x="642910" y="1714489"/>
            <a:ext cx="6858000" cy="396875"/>
            <a:chOff x="642910" y="857238"/>
            <a:chExt cx="6858000" cy="396875"/>
          </a:xfrm>
        </p:grpSpPr>
        <p:sp>
          <p:nvSpPr>
            <p:cNvPr id="24584" name="TextBox 4"/>
            <p:cNvSpPr txBox="1">
              <a:spLocks noChangeArrowheads="1"/>
            </p:cNvSpPr>
            <p:nvPr/>
          </p:nvSpPr>
          <p:spPr bwMode="auto">
            <a:xfrm>
              <a:off x="642910" y="857238"/>
              <a:ext cx="6858000" cy="396875"/>
            </a:xfrm>
            <a:prstGeom prst="rect">
              <a:avLst/>
            </a:prstGeom>
            <a:noFill/>
            <a:ln w="9525">
              <a:noFill/>
              <a:miter lim="800000"/>
              <a:headEnd/>
              <a:tailEnd/>
            </a:ln>
          </p:spPr>
          <p:txBody>
            <a:bodyPr>
              <a:spAutoFit/>
            </a:bodyPr>
            <a:lstStyle/>
            <a:p>
              <a:pPr lvl="1" indent="-307975">
                <a:lnSpc>
                  <a:spcPct val="95000"/>
                </a:lnSpc>
                <a:buClr>
                  <a:srgbClr val="000099"/>
                </a:buClr>
                <a:buFont typeface="Monotype Sorts" charset="0"/>
                <a:buChar char="•"/>
                <a:defRPr/>
              </a:pPr>
              <a:r>
                <a:rPr lang="zh-CN" altLang="en-US" sz="2000" b="1" dirty="0">
                  <a:solidFill>
                    <a:srgbClr val="11576A"/>
                  </a:solidFill>
                  <a:latin typeface="微软雅黑" pitchFamily="34" charset="-122"/>
                  <a:ea typeface="微软雅黑" pitchFamily="34" charset="-122"/>
                  <a:cs typeface="宋体" charset="0"/>
                </a:rPr>
                <a:t>应用程序调用printf() 时，会触发系统调用write()。</a:t>
              </a:r>
            </a:p>
          </p:txBody>
        </p:sp>
        <p:sp>
          <p:nvSpPr>
            <p:cNvPr id="24585" name="矩形 6"/>
            <p:cNvSpPr>
              <a:spLocks noChangeArrowheads="1"/>
            </p:cNvSpPr>
            <p:nvPr/>
          </p:nvSpPr>
          <p:spPr bwMode="auto">
            <a:xfrm>
              <a:off x="758825" y="879463"/>
              <a:ext cx="414338" cy="366713"/>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grpSp>
      <p:grpSp>
        <p:nvGrpSpPr>
          <p:cNvPr id="4" name="组合 3"/>
          <p:cNvGrpSpPr/>
          <p:nvPr/>
        </p:nvGrpSpPr>
        <p:grpSpPr>
          <a:xfrm>
            <a:off x="852270" y="2216606"/>
            <a:ext cx="2904782" cy="3227274"/>
            <a:chOff x="852270" y="1359356"/>
            <a:chExt cx="2904782" cy="3227274"/>
          </a:xfrm>
        </p:grpSpPr>
        <p:pic>
          <p:nvPicPr>
            <p:cNvPr id="38" name="图片 37" descr="图片6-1.png"/>
            <p:cNvPicPr>
              <a:picLocks noChangeAspect="1"/>
            </p:cNvPicPr>
            <p:nvPr/>
          </p:nvPicPr>
          <p:blipFill>
            <a:blip r:embed="rId2" cstate="print"/>
            <a:stretch>
              <a:fillRect/>
            </a:stretch>
          </p:blipFill>
          <p:spPr>
            <a:xfrm>
              <a:off x="899592" y="1359356"/>
              <a:ext cx="2857460" cy="3227274"/>
            </a:xfrm>
            <a:prstGeom prst="rect">
              <a:avLst/>
            </a:prstGeom>
          </p:spPr>
        </p:pic>
        <p:sp>
          <p:nvSpPr>
            <p:cNvPr id="8" name="TextBox 4"/>
            <p:cNvSpPr txBox="1">
              <a:spLocks noChangeArrowheads="1"/>
            </p:cNvSpPr>
            <p:nvPr/>
          </p:nvSpPr>
          <p:spPr bwMode="auto">
            <a:xfrm>
              <a:off x="1475656" y="1437854"/>
              <a:ext cx="1785950" cy="1421928"/>
            </a:xfrm>
            <a:prstGeom prst="rect">
              <a:avLst/>
            </a:prstGeom>
            <a:noFill/>
            <a:ln w="9525">
              <a:noFill/>
              <a:miter lim="800000"/>
              <a:headEnd/>
              <a:tailEnd/>
            </a:ln>
          </p:spPr>
          <p:txBody>
            <a:bodyPr wrap="square">
              <a:spAutoFit/>
            </a:bodyPr>
            <a:lstStyle/>
            <a:p>
              <a:pPr lvl="1" indent="-307975">
                <a:lnSpc>
                  <a:spcPct val="80000"/>
                </a:lnSpc>
                <a:buClr>
                  <a:srgbClr val="000099"/>
                </a:buClr>
                <a:defRPr/>
              </a:pPr>
              <a:r>
                <a:rPr lang="en-US" altLang="zh-CN" sz="900" b="1" dirty="0">
                  <a:solidFill>
                    <a:schemeClr val="bg1"/>
                  </a:solidFill>
                  <a:latin typeface="微软雅黑" pitchFamily="34" charset="-122"/>
                  <a:ea typeface="微软雅黑" pitchFamily="34" charset="-122"/>
                  <a:cs typeface="宋体" charset="0"/>
                </a:rPr>
                <a:t>#include&lt;</a:t>
              </a:r>
              <a:r>
                <a:rPr lang="en-US" altLang="zh-CN" sz="900" b="1" dirty="0" err="1">
                  <a:solidFill>
                    <a:schemeClr val="bg1"/>
                  </a:solidFill>
                  <a:latin typeface="微软雅黑" pitchFamily="34" charset="-122"/>
                  <a:ea typeface="微软雅黑" pitchFamily="34" charset="-122"/>
                  <a:cs typeface="宋体" charset="0"/>
                </a:rPr>
                <a:t>stdio.h</a:t>
              </a:r>
              <a:r>
                <a:rPr lang="en-US" altLang="zh-CN" sz="900" b="1" dirty="0">
                  <a:solidFill>
                    <a:schemeClr val="bg1"/>
                  </a:solidFill>
                  <a:latin typeface="微软雅黑" pitchFamily="34" charset="-122"/>
                  <a:ea typeface="微软雅黑" pitchFamily="34" charset="-122"/>
                  <a:cs typeface="宋体" charset="0"/>
                </a:rPr>
                <a:t>&gt;</a:t>
              </a:r>
            </a:p>
            <a:p>
              <a:pPr lvl="1" indent="-307975">
                <a:lnSpc>
                  <a:spcPct val="80000"/>
                </a:lnSpc>
                <a:buClr>
                  <a:srgbClr val="000099"/>
                </a:buClr>
                <a:defRPr/>
              </a:pPr>
              <a:r>
                <a:rPr lang="en-US" altLang="zh-CN" sz="900" b="1" dirty="0" err="1">
                  <a:solidFill>
                    <a:schemeClr val="bg1"/>
                  </a:solidFill>
                  <a:latin typeface="微软雅黑" pitchFamily="34" charset="-122"/>
                  <a:ea typeface="微软雅黑" pitchFamily="34" charset="-122"/>
                  <a:cs typeface="宋体" charset="0"/>
                </a:rPr>
                <a:t>int</a:t>
              </a:r>
              <a:r>
                <a:rPr lang="en-US" altLang="zh-CN" sz="900" b="1" dirty="0">
                  <a:solidFill>
                    <a:schemeClr val="bg1"/>
                  </a:solidFill>
                  <a:latin typeface="微软雅黑" pitchFamily="34" charset="-122"/>
                  <a:ea typeface="微软雅黑" pitchFamily="34" charset="-122"/>
                  <a:cs typeface="宋体" charset="0"/>
                </a:rPr>
                <a:t> main()</a:t>
              </a:r>
            </a:p>
            <a:p>
              <a:pPr lvl="1" indent="-307975">
                <a:lnSpc>
                  <a:spcPct val="80000"/>
                </a:lnSpc>
                <a:buClr>
                  <a:srgbClr val="000099"/>
                </a:buClr>
                <a:defRPr/>
              </a:pPr>
              <a:r>
                <a:rPr lang="en-US" altLang="zh-CN" sz="900" b="1" dirty="0">
                  <a:solidFill>
                    <a:schemeClr val="bg1"/>
                  </a:solidFill>
                  <a:latin typeface="微软雅黑" pitchFamily="34" charset="-122"/>
                  <a:ea typeface="微软雅黑" pitchFamily="34" charset="-122"/>
                  <a:cs typeface="宋体" charset="0"/>
                </a:rPr>
                <a:t>{</a:t>
              </a:r>
            </a:p>
            <a:p>
              <a:pPr lvl="1" indent="-307975">
                <a:lnSpc>
                  <a:spcPct val="80000"/>
                </a:lnSpc>
                <a:buClr>
                  <a:srgbClr val="000099"/>
                </a:buClr>
                <a:defRPr/>
              </a:pPr>
              <a:r>
                <a:rPr lang="en-US" altLang="zh-CN" sz="900" b="1" dirty="0">
                  <a:solidFill>
                    <a:schemeClr val="bg1"/>
                  </a:solidFill>
                  <a:latin typeface="微软雅黑" pitchFamily="34" charset="-122"/>
                  <a:ea typeface="微软雅黑" pitchFamily="34" charset="-122"/>
                  <a:cs typeface="宋体" charset="0"/>
                </a:rPr>
                <a:t>.</a:t>
              </a:r>
            </a:p>
            <a:p>
              <a:pPr lvl="1" indent="-307975">
                <a:lnSpc>
                  <a:spcPct val="80000"/>
                </a:lnSpc>
                <a:buClr>
                  <a:srgbClr val="000099"/>
                </a:buClr>
                <a:defRPr/>
              </a:pPr>
              <a:r>
                <a:rPr lang="en-US" altLang="zh-CN" sz="900" b="1" dirty="0">
                  <a:solidFill>
                    <a:schemeClr val="bg1"/>
                  </a:solidFill>
                  <a:latin typeface="微软雅黑" pitchFamily="34" charset="-122"/>
                  <a:ea typeface="微软雅黑" pitchFamily="34" charset="-122"/>
                  <a:cs typeface="宋体" charset="0"/>
                </a:rPr>
                <a:t>.</a:t>
              </a:r>
            </a:p>
            <a:p>
              <a:pPr lvl="1" indent="-307975">
                <a:lnSpc>
                  <a:spcPct val="80000"/>
                </a:lnSpc>
                <a:buClr>
                  <a:srgbClr val="000099"/>
                </a:buClr>
                <a:defRPr/>
              </a:pPr>
              <a:r>
                <a:rPr lang="en-US" altLang="zh-CN" sz="900" b="1" dirty="0">
                  <a:solidFill>
                    <a:schemeClr val="bg1"/>
                  </a:solidFill>
                  <a:latin typeface="微软雅黑" pitchFamily="34" charset="-122"/>
                  <a:ea typeface="微软雅黑" pitchFamily="34" charset="-122"/>
                  <a:cs typeface="宋体" charset="0"/>
                </a:rPr>
                <a:t>.</a:t>
              </a:r>
            </a:p>
            <a:p>
              <a:pPr lvl="1" indent="-307975">
                <a:lnSpc>
                  <a:spcPct val="80000"/>
                </a:lnSpc>
                <a:buClr>
                  <a:srgbClr val="000099"/>
                </a:buClr>
                <a:defRPr/>
              </a:pPr>
              <a:r>
                <a:rPr lang="en-US" altLang="zh-CN" sz="900" b="1" dirty="0" err="1">
                  <a:solidFill>
                    <a:schemeClr val="bg1"/>
                  </a:solidFill>
                  <a:latin typeface="微软雅黑" pitchFamily="34" charset="-122"/>
                  <a:ea typeface="微软雅黑" pitchFamily="34" charset="-122"/>
                  <a:cs typeface="宋体" charset="0"/>
                </a:rPr>
                <a:t>printf</a:t>
              </a:r>
              <a:r>
                <a:rPr lang="en-US" altLang="zh-CN" sz="900" b="1" dirty="0">
                  <a:solidFill>
                    <a:schemeClr val="bg1"/>
                  </a:solidFill>
                  <a:latin typeface="微软雅黑" pitchFamily="34" charset="-122"/>
                  <a:ea typeface="微软雅黑" pitchFamily="34" charset="-122"/>
                  <a:cs typeface="宋体" charset="0"/>
                </a:rPr>
                <a:t>(“greetings”);</a:t>
              </a:r>
            </a:p>
            <a:p>
              <a:pPr lvl="1" indent="-307975">
                <a:lnSpc>
                  <a:spcPct val="80000"/>
                </a:lnSpc>
                <a:buClr>
                  <a:srgbClr val="000099"/>
                </a:buClr>
                <a:defRPr/>
              </a:pPr>
              <a:r>
                <a:rPr lang="en-US" altLang="zh-CN" sz="900" b="1" dirty="0">
                  <a:solidFill>
                    <a:schemeClr val="bg1"/>
                  </a:solidFill>
                  <a:latin typeface="微软雅黑" pitchFamily="34" charset="-122"/>
                  <a:ea typeface="微软雅黑" pitchFamily="34" charset="-122"/>
                  <a:cs typeface="宋体" charset="0"/>
                </a:rPr>
                <a:t>.</a:t>
              </a:r>
            </a:p>
            <a:p>
              <a:pPr lvl="1" indent="-307975">
                <a:lnSpc>
                  <a:spcPct val="80000"/>
                </a:lnSpc>
                <a:buClr>
                  <a:srgbClr val="000099"/>
                </a:buClr>
                <a:defRPr/>
              </a:pPr>
              <a:r>
                <a:rPr lang="en-US" altLang="zh-CN" sz="900" b="1" dirty="0">
                  <a:solidFill>
                    <a:schemeClr val="bg1"/>
                  </a:solidFill>
                  <a:latin typeface="微软雅黑" pitchFamily="34" charset="-122"/>
                  <a:ea typeface="微软雅黑" pitchFamily="34" charset="-122"/>
                  <a:cs typeface="宋体" charset="0"/>
                </a:rPr>
                <a:t>.</a:t>
              </a:r>
            </a:p>
            <a:p>
              <a:pPr lvl="1" indent="-307975">
                <a:lnSpc>
                  <a:spcPct val="80000"/>
                </a:lnSpc>
                <a:buClr>
                  <a:srgbClr val="000099"/>
                </a:buClr>
                <a:defRPr/>
              </a:pPr>
              <a:r>
                <a:rPr lang="en-US" altLang="zh-CN" sz="900" b="1" dirty="0">
                  <a:solidFill>
                    <a:schemeClr val="bg1"/>
                  </a:solidFill>
                  <a:latin typeface="微软雅黑" pitchFamily="34" charset="-122"/>
                  <a:ea typeface="微软雅黑" pitchFamily="34" charset="-122"/>
                  <a:cs typeface="宋体" charset="0"/>
                </a:rPr>
                <a:t>.</a:t>
              </a:r>
            </a:p>
            <a:p>
              <a:pPr lvl="1" indent="-307975">
                <a:lnSpc>
                  <a:spcPct val="80000"/>
                </a:lnSpc>
                <a:buClr>
                  <a:srgbClr val="000099"/>
                </a:buClr>
                <a:defRPr/>
              </a:pPr>
              <a:r>
                <a:rPr lang="en-US" altLang="zh-CN" sz="900" b="1" dirty="0">
                  <a:solidFill>
                    <a:schemeClr val="bg1"/>
                  </a:solidFill>
                  <a:latin typeface="微软雅黑" pitchFamily="34" charset="-122"/>
                  <a:ea typeface="微软雅黑" pitchFamily="34" charset="-122"/>
                  <a:cs typeface="宋体" charset="0"/>
                </a:rPr>
                <a:t>return 0;</a:t>
              </a:r>
            </a:p>
            <a:p>
              <a:pPr lvl="1" indent="-307975">
                <a:lnSpc>
                  <a:spcPct val="80000"/>
                </a:lnSpc>
                <a:buClr>
                  <a:srgbClr val="000099"/>
                </a:buClr>
                <a:defRPr/>
              </a:pPr>
              <a:r>
                <a:rPr lang="en-US" altLang="zh-CN" sz="900" b="1" dirty="0">
                  <a:solidFill>
                    <a:schemeClr val="bg1"/>
                  </a:solidFill>
                  <a:latin typeface="微软雅黑" pitchFamily="34" charset="-122"/>
                  <a:ea typeface="微软雅黑" pitchFamily="34" charset="-122"/>
                  <a:cs typeface="宋体" charset="0"/>
                </a:rPr>
                <a:t>}</a:t>
              </a:r>
              <a:endParaRPr lang="zh-CN" altLang="en-US" sz="900" b="1" dirty="0">
                <a:solidFill>
                  <a:schemeClr val="bg1"/>
                </a:solidFill>
                <a:latin typeface="微软雅黑" pitchFamily="34" charset="-122"/>
                <a:ea typeface="微软雅黑" pitchFamily="34" charset="-122"/>
                <a:cs typeface="宋体" charset="0"/>
              </a:endParaRPr>
            </a:p>
          </p:txBody>
        </p:sp>
        <p:sp>
          <p:nvSpPr>
            <p:cNvPr id="9" name="TextBox 4"/>
            <p:cNvSpPr txBox="1">
              <a:spLocks noChangeArrowheads="1"/>
            </p:cNvSpPr>
            <p:nvPr/>
          </p:nvSpPr>
          <p:spPr bwMode="auto">
            <a:xfrm>
              <a:off x="857153" y="3112470"/>
              <a:ext cx="662245" cy="267766"/>
            </a:xfrm>
            <a:prstGeom prst="rect">
              <a:avLst/>
            </a:prstGeom>
            <a:noFill/>
            <a:ln w="9525">
              <a:noFill/>
              <a:miter lim="800000"/>
              <a:headEnd/>
              <a:tailEnd/>
            </a:ln>
          </p:spPr>
          <p:txBody>
            <a:bodyPr wrap="square">
              <a:spAutoFit/>
            </a:bodyPr>
            <a:lstStyle/>
            <a:p>
              <a:pPr marL="0" lvl="1">
                <a:lnSpc>
                  <a:spcPct val="95000"/>
                </a:lnSpc>
                <a:buClr>
                  <a:srgbClr val="000099"/>
                </a:buClr>
                <a:defRPr/>
              </a:pPr>
              <a:r>
                <a:rPr lang="zh-CN" altLang="en-US" sz="1200" b="1" dirty="0">
                  <a:solidFill>
                    <a:srgbClr val="FFC000"/>
                  </a:solidFill>
                  <a:latin typeface="微软雅黑" pitchFamily="34" charset="-122"/>
                  <a:ea typeface="微软雅黑" pitchFamily="34" charset="-122"/>
                  <a:cs typeface="宋体" charset="0"/>
                </a:rPr>
                <a:t>用户态</a:t>
              </a:r>
            </a:p>
          </p:txBody>
        </p:sp>
        <p:sp>
          <p:nvSpPr>
            <p:cNvPr id="10" name="TextBox 4"/>
            <p:cNvSpPr txBox="1">
              <a:spLocks noChangeArrowheads="1"/>
            </p:cNvSpPr>
            <p:nvPr/>
          </p:nvSpPr>
          <p:spPr bwMode="auto">
            <a:xfrm>
              <a:off x="852270" y="3440974"/>
              <a:ext cx="676534" cy="267766"/>
            </a:xfrm>
            <a:prstGeom prst="rect">
              <a:avLst/>
            </a:prstGeom>
            <a:noFill/>
            <a:ln w="9525">
              <a:noFill/>
              <a:miter lim="800000"/>
              <a:headEnd/>
              <a:tailEnd/>
            </a:ln>
          </p:spPr>
          <p:txBody>
            <a:bodyPr wrap="square">
              <a:spAutoFit/>
            </a:bodyPr>
            <a:lstStyle/>
            <a:p>
              <a:pPr marL="0" lvl="1">
                <a:lnSpc>
                  <a:spcPct val="95000"/>
                </a:lnSpc>
                <a:buClr>
                  <a:srgbClr val="000099"/>
                </a:buClr>
                <a:defRPr/>
              </a:pPr>
              <a:r>
                <a:rPr lang="zh-CN" altLang="en-US" sz="1200" b="1" dirty="0">
                  <a:solidFill>
                    <a:srgbClr val="FFC000"/>
                  </a:solidFill>
                  <a:latin typeface="微软雅黑" pitchFamily="34" charset="-122"/>
                  <a:ea typeface="微软雅黑" pitchFamily="34" charset="-122"/>
                  <a:cs typeface="宋体" charset="0"/>
                </a:rPr>
                <a:t>内核态</a:t>
              </a:r>
            </a:p>
          </p:txBody>
        </p:sp>
        <p:sp>
          <p:nvSpPr>
            <p:cNvPr id="11" name="TextBox 4"/>
            <p:cNvSpPr txBox="1">
              <a:spLocks noChangeArrowheads="1"/>
            </p:cNvSpPr>
            <p:nvPr/>
          </p:nvSpPr>
          <p:spPr bwMode="auto">
            <a:xfrm>
              <a:off x="1419509" y="3686508"/>
              <a:ext cx="748346" cy="267766"/>
            </a:xfrm>
            <a:prstGeom prst="rect">
              <a:avLst/>
            </a:prstGeom>
            <a:noFill/>
            <a:ln w="9525">
              <a:noFill/>
              <a:miter lim="800000"/>
              <a:headEnd/>
              <a:tailEnd/>
            </a:ln>
          </p:spPr>
          <p:txBody>
            <a:bodyPr wrap="square">
              <a:spAutoFit/>
            </a:bodyPr>
            <a:lstStyle/>
            <a:p>
              <a:pPr marL="0" lvl="1">
                <a:lnSpc>
                  <a:spcPct val="95000"/>
                </a:lnSpc>
                <a:buClr>
                  <a:srgbClr val="000099"/>
                </a:buClr>
                <a:defRPr/>
              </a:pPr>
              <a:r>
                <a:rPr lang="en-US" altLang="zh-CN" sz="1200" b="1" dirty="0">
                  <a:solidFill>
                    <a:srgbClr val="FFC000"/>
                  </a:solidFill>
                  <a:latin typeface="微软雅黑" pitchFamily="34" charset="-122"/>
                  <a:ea typeface="微软雅黑" pitchFamily="34" charset="-122"/>
                  <a:cs typeface="宋体" charset="0"/>
                </a:rPr>
                <a:t> write()</a:t>
              </a:r>
              <a:endParaRPr lang="zh-CN" altLang="en-US" sz="1200" b="1" dirty="0">
                <a:solidFill>
                  <a:srgbClr val="FFC000"/>
                </a:solidFill>
                <a:latin typeface="微软雅黑" pitchFamily="34" charset="-122"/>
                <a:ea typeface="微软雅黑" pitchFamily="34" charset="-122"/>
                <a:cs typeface="宋体" charset="0"/>
              </a:endParaRPr>
            </a:p>
          </p:txBody>
        </p:sp>
        <p:sp>
          <p:nvSpPr>
            <p:cNvPr id="12" name="TextBox 4"/>
            <p:cNvSpPr txBox="1">
              <a:spLocks noChangeArrowheads="1"/>
            </p:cNvSpPr>
            <p:nvPr/>
          </p:nvSpPr>
          <p:spPr bwMode="auto">
            <a:xfrm>
              <a:off x="1902476" y="3286225"/>
              <a:ext cx="1214446" cy="267766"/>
            </a:xfrm>
            <a:prstGeom prst="rect">
              <a:avLst/>
            </a:prstGeom>
            <a:noFill/>
            <a:ln w="9525">
              <a:noFill/>
              <a:miter lim="800000"/>
              <a:headEnd/>
              <a:tailEnd/>
            </a:ln>
          </p:spPr>
          <p:txBody>
            <a:bodyPr wrap="square">
              <a:spAutoFit/>
            </a:bodyPr>
            <a:lstStyle/>
            <a:p>
              <a:pPr marL="0" lvl="1">
                <a:lnSpc>
                  <a:spcPct val="95000"/>
                </a:lnSpc>
                <a:buClr>
                  <a:srgbClr val="000099"/>
                </a:buClr>
                <a:defRPr/>
              </a:pPr>
              <a:r>
                <a:rPr lang="zh-CN" altLang="en-US" sz="1200" b="1" dirty="0">
                  <a:solidFill>
                    <a:schemeClr val="bg1"/>
                  </a:solidFill>
                  <a:latin typeface="微软雅黑" pitchFamily="34" charset="-122"/>
                  <a:ea typeface="微软雅黑" pitchFamily="34" charset="-122"/>
                  <a:cs typeface="宋体" charset="0"/>
                </a:rPr>
                <a:t>标准</a:t>
              </a:r>
              <a:r>
                <a:rPr lang="en-US" altLang="zh-CN" sz="1200" b="1" dirty="0">
                  <a:solidFill>
                    <a:schemeClr val="bg1"/>
                  </a:solidFill>
                  <a:latin typeface="微软雅黑" pitchFamily="34" charset="-122"/>
                  <a:ea typeface="微软雅黑" pitchFamily="34" charset="-122"/>
                  <a:cs typeface="宋体" charset="0"/>
                </a:rPr>
                <a:t>C</a:t>
              </a:r>
              <a:r>
                <a:rPr lang="zh-CN" altLang="en-US" sz="1200" b="1" dirty="0">
                  <a:solidFill>
                    <a:schemeClr val="bg1"/>
                  </a:solidFill>
                  <a:latin typeface="微软雅黑" pitchFamily="34" charset="-122"/>
                  <a:ea typeface="微软雅黑" pitchFamily="34" charset="-122"/>
                  <a:cs typeface="宋体" charset="0"/>
                </a:rPr>
                <a:t>库</a:t>
              </a:r>
            </a:p>
          </p:txBody>
        </p:sp>
        <p:sp>
          <p:nvSpPr>
            <p:cNvPr id="13" name="TextBox 4"/>
            <p:cNvSpPr txBox="1">
              <a:spLocks noChangeArrowheads="1"/>
            </p:cNvSpPr>
            <p:nvPr/>
          </p:nvSpPr>
          <p:spPr bwMode="auto">
            <a:xfrm>
              <a:off x="1797674" y="4001115"/>
              <a:ext cx="1313559" cy="443198"/>
            </a:xfrm>
            <a:prstGeom prst="rect">
              <a:avLst/>
            </a:prstGeom>
            <a:noFill/>
            <a:ln w="9525">
              <a:noFill/>
              <a:miter lim="800000"/>
              <a:headEnd/>
              <a:tailEnd/>
            </a:ln>
          </p:spPr>
          <p:txBody>
            <a:bodyPr wrap="square">
              <a:spAutoFit/>
            </a:bodyPr>
            <a:lstStyle/>
            <a:p>
              <a:pPr marL="0" lvl="1">
                <a:lnSpc>
                  <a:spcPct val="95000"/>
                </a:lnSpc>
                <a:buClr>
                  <a:srgbClr val="000099"/>
                </a:buClr>
                <a:defRPr/>
              </a:pPr>
              <a:r>
                <a:rPr lang="en-US" altLang="zh-CN" sz="1200" b="1" dirty="0">
                  <a:solidFill>
                    <a:schemeClr val="bg1"/>
                  </a:solidFill>
                  <a:latin typeface="微软雅黑" pitchFamily="34" charset="-122"/>
                  <a:ea typeface="微软雅黑" pitchFamily="34" charset="-122"/>
                  <a:cs typeface="宋体" charset="0"/>
                </a:rPr>
                <a:t>    write()</a:t>
              </a:r>
            </a:p>
            <a:p>
              <a:pPr marL="0" lvl="1">
                <a:lnSpc>
                  <a:spcPct val="95000"/>
                </a:lnSpc>
                <a:buClr>
                  <a:srgbClr val="000099"/>
                </a:buClr>
                <a:defRPr/>
              </a:pPr>
              <a:r>
                <a:rPr lang="zh-CN" altLang="en-US" sz="1200" b="1" dirty="0">
                  <a:solidFill>
                    <a:schemeClr val="bg1"/>
                  </a:solidFill>
                  <a:latin typeface="微软雅黑" pitchFamily="34" charset="-122"/>
                  <a:ea typeface="微软雅黑" pitchFamily="34" charset="-122"/>
                  <a:cs typeface="宋体" charset="0"/>
                </a:rPr>
                <a:t>系统调用实现</a:t>
              </a:r>
            </a:p>
          </p:txBody>
        </p:sp>
      </p:grpSp>
      <p:grpSp>
        <p:nvGrpSpPr>
          <p:cNvPr id="5" name="组合 4"/>
          <p:cNvGrpSpPr/>
          <p:nvPr/>
        </p:nvGrpSpPr>
        <p:grpSpPr>
          <a:xfrm>
            <a:off x="4071910" y="2216906"/>
            <a:ext cx="3048546" cy="3228319"/>
            <a:chOff x="4071910" y="1359655"/>
            <a:chExt cx="3048546" cy="3228319"/>
          </a:xfrm>
        </p:grpSpPr>
        <p:pic>
          <p:nvPicPr>
            <p:cNvPr id="39" name="图片 38" descr="图片6-2.png"/>
            <p:cNvPicPr>
              <a:picLocks noChangeAspect="1"/>
            </p:cNvPicPr>
            <p:nvPr/>
          </p:nvPicPr>
          <p:blipFill>
            <a:blip r:embed="rId3" cstate="print"/>
            <a:stretch>
              <a:fillRect/>
            </a:stretch>
          </p:blipFill>
          <p:spPr>
            <a:xfrm>
              <a:off x="4135583" y="1359655"/>
              <a:ext cx="2984873" cy="3228319"/>
            </a:xfrm>
            <a:prstGeom prst="rect">
              <a:avLst/>
            </a:prstGeom>
          </p:spPr>
        </p:pic>
        <p:sp>
          <p:nvSpPr>
            <p:cNvPr id="14" name="TextBox 4"/>
            <p:cNvSpPr txBox="1">
              <a:spLocks noChangeArrowheads="1"/>
            </p:cNvSpPr>
            <p:nvPr/>
          </p:nvSpPr>
          <p:spPr bwMode="auto">
            <a:xfrm>
              <a:off x="5183597" y="1576620"/>
              <a:ext cx="1214446" cy="267766"/>
            </a:xfrm>
            <a:prstGeom prst="rect">
              <a:avLst/>
            </a:prstGeom>
            <a:noFill/>
            <a:ln w="9525">
              <a:noFill/>
              <a:miter lim="800000"/>
              <a:headEnd/>
              <a:tailEnd/>
            </a:ln>
          </p:spPr>
          <p:txBody>
            <a:bodyPr wrap="square">
              <a:spAutoFit/>
            </a:bodyPr>
            <a:lstStyle/>
            <a:p>
              <a:pPr marL="0" lvl="1">
                <a:lnSpc>
                  <a:spcPct val="95000"/>
                </a:lnSpc>
                <a:buClr>
                  <a:srgbClr val="000099"/>
                </a:buClr>
                <a:defRPr/>
              </a:pPr>
              <a:r>
                <a:rPr lang="en-US" altLang="zh-CN" sz="1200" b="1" dirty="0">
                  <a:solidFill>
                    <a:schemeClr val="bg1"/>
                  </a:solidFill>
                  <a:latin typeface="微软雅黑" pitchFamily="34" charset="-122"/>
                  <a:ea typeface="微软雅黑" pitchFamily="34" charset="-122"/>
                  <a:cs typeface="宋体" charset="0"/>
                </a:rPr>
                <a:t> </a:t>
              </a:r>
              <a:r>
                <a:rPr lang="zh-CN" altLang="en-US" sz="1200" b="1" dirty="0">
                  <a:solidFill>
                    <a:schemeClr val="bg1"/>
                  </a:solidFill>
                  <a:latin typeface="微软雅黑" pitchFamily="34" charset="-122"/>
                  <a:ea typeface="微软雅黑" pitchFamily="34" charset="-122"/>
                  <a:cs typeface="宋体" charset="0"/>
                </a:rPr>
                <a:t>应用程序</a:t>
              </a:r>
            </a:p>
          </p:txBody>
        </p:sp>
        <p:sp>
          <p:nvSpPr>
            <p:cNvPr id="15" name="TextBox 4"/>
            <p:cNvSpPr txBox="1">
              <a:spLocks noChangeArrowheads="1"/>
            </p:cNvSpPr>
            <p:nvPr/>
          </p:nvSpPr>
          <p:spPr bwMode="auto">
            <a:xfrm>
              <a:off x="5056551" y="2538013"/>
              <a:ext cx="1428760" cy="267766"/>
            </a:xfrm>
            <a:prstGeom prst="rect">
              <a:avLst/>
            </a:prstGeom>
            <a:noFill/>
            <a:ln w="9525">
              <a:noFill/>
              <a:miter lim="800000"/>
              <a:headEnd/>
              <a:tailEnd/>
            </a:ln>
          </p:spPr>
          <p:txBody>
            <a:bodyPr wrap="square">
              <a:spAutoFit/>
            </a:bodyPr>
            <a:lstStyle/>
            <a:p>
              <a:pPr marL="0" lvl="1">
                <a:lnSpc>
                  <a:spcPct val="95000"/>
                </a:lnSpc>
                <a:buClr>
                  <a:srgbClr val="000099"/>
                </a:buClr>
                <a:defRPr/>
              </a:pPr>
              <a:r>
                <a:rPr lang="zh-CN" altLang="en-US" sz="1200" b="1" dirty="0">
                  <a:solidFill>
                    <a:schemeClr val="bg1"/>
                  </a:solidFill>
                  <a:latin typeface="微软雅黑" pitchFamily="34" charset="-122"/>
                  <a:ea typeface="微软雅黑" pitchFamily="34" charset="-122"/>
                  <a:cs typeface="宋体" charset="0"/>
                </a:rPr>
                <a:t>系统调用接口</a:t>
              </a:r>
            </a:p>
          </p:txBody>
        </p:sp>
        <p:sp>
          <p:nvSpPr>
            <p:cNvPr id="16" name="TextBox 4"/>
            <p:cNvSpPr txBox="1">
              <a:spLocks noChangeArrowheads="1"/>
            </p:cNvSpPr>
            <p:nvPr/>
          </p:nvSpPr>
          <p:spPr bwMode="auto">
            <a:xfrm>
              <a:off x="4349530" y="1994940"/>
              <a:ext cx="754279" cy="267766"/>
            </a:xfrm>
            <a:prstGeom prst="rect">
              <a:avLst/>
            </a:prstGeom>
            <a:noFill/>
            <a:ln w="9525">
              <a:noFill/>
              <a:miter lim="800000"/>
              <a:headEnd/>
              <a:tailEnd/>
            </a:ln>
          </p:spPr>
          <p:txBody>
            <a:bodyPr wrap="square">
              <a:spAutoFit/>
            </a:bodyPr>
            <a:lstStyle/>
            <a:p>
              <a:pPr marL="0" lvl="1">
                <a:lnSpc>
                  <a:spcPct val="95000"/>
                </a:lnSpc>
                <a:buClr>
                  <a:srgbClr val="000099"/>
                </a:buClr>
                <a:defRPr/>
              </a:pPr>
              <a:r>
                <a:rPr lang="en-US" altLang="zh-CN" sz="1200" b="1" dirty="0">
                  <a:solidFill>
                    <a:srgbClr val="FFC000"/>
                  </a:solidFill>
                  <a:latin typeface="微软雅黑" pitchFamily="34" charset="-122"/>
                  <a:ea typeface="微软雅黑" pitchFamily="34" charset="-122"/>
                  <a:cs typeface="宋体" charset="0"/>
                </a:rPr>
                <a:t>write()</a:t>
              </a:r>
              <a:endParaRPr lang="zh-CN" altLang="en-US" sz="1200" b="1" dirty="0">
                <a:solidFill>
                  <a:srgbClr val="FFC000"/>
                </a:solidFill>
                <a:latin typeface="微软雅黑" pitchFamily="34" charset="-122"/>
                <a:ea typeface="微软雅黑" pitchFamily="34" charset="-122"/>
                <a:cs typeface="宋体" charset="0"/>
              </a:endParaRPr>
            </a:p>
          </p:txBody>
        </p:sp>
        <p:sp>
          <p:nvSpPr>
            <p:cNvPr id="17" name="TextBox 4"/>
            <p:cNvSpPr txBox="1">
              <a:spLocks noChangeArrowheads="1"/>
            </p:cNvSpPr>
            <p:nvPr/>
          </p:nvSpPr>
          <p:spPr bwMode="auto">
            <a:xfrm>
              <a:off x="4074954" y="2287266"/>
              <a:ext cx="698972" cy="267766"/>
            </a:xfrm>
            <a:prstGeom prst="rect">
              <a:avLst/>
            </a:prstGeom>
            <a:noFill/>
            <a:ln w="9525">
              <a:noFill/>
              <a:miter lim="800000"/>
              <a:headEnd/>
              <a:tailEnd/>
            </a:ln>
          </p:spPr>
          <p:txBody>
            <a:bodyPr wrap="square">
              <a:spAutoFit/>
            </a:bodyPr>
            <a:lstStyle/>
            <a:p>
              <a:pPr marL="0" lvl="1">
                <a:lnSpc>
                  <a:spcPct val="95000"/>
                </a:lnSpc>
                <a:buClr>
                  <a:srgbClr val="000099"/>
                </a:buClr>
                <a:defRPr/>
              </a:pPr>
              <a:r>
                <a:rPr lang="zh-CN" altLang="en-US" sz="1200" b="1" dirty="0">
                  <a:solidFill>
                    <a:srgbClr val="FFC000"/>
                  </a:solidFill>
                  <a:latin typeface="微软雅黑" pitchFamily="34" charset="-122"/>
                  <a:ea typeface="微软雅黑" pitchFamily="34" charset="-122"/>
                  <a:cs typeface="宋体" charset="0"/>
                </a:rPr>
                <a:t>用户态</a:t>
              </a:r>
            </a:p>
          </p:txBody>
        </p:sp>
        <p:sp>
          <p:nvSpPr>
            <p:cNvPr id="18" name="TextBox 4"/>
            <p:cNvSpPr txBox="1">
              <a:spLocks noChangeArrowheads="1"/>
            </p:cNvSpPr>
            <p:nvPr/>
          </p:nvSpPr>
          <p:spPr bwMode="auto">
            <a:xfrm>
              <a:off x="4071910" y="2831143"/>
              <a:ext cx="713261" cy="267766"/>
            </a:xfrm>
            <a:prstGeom prst="rect">
              <a:avLst/>
            </a:prstGeom>
            <a:noFill/>
            <a:ln w="9525">
              <a:noFill/>
              <a:miter lim="800000"/>
              <a:headEnd/>
              <a:tailEnd/>
            </a:ln>
          </p:spPr>
          <p:txBody>
            <a:bodyPr wrap="square">
              <a:spAutoFit/>
            </a:bodyPr>
            <a:lstStyle/>
            <a:p>
              <a:pPr marL="0" lvl="1">
                <a:lnSpc>
                  <a:spcPct val="95000"/>
                </a:lnSpc>
                <a:buClr>
                  <a:srgbClr val="000099"/>
                </a:buClr>
                <a:defRPr/>
              </a:pPr>
              <a:r>
                <a:rPr lang="zh-CN" altLang="en-US" sz="1200" b="1" dirty="0">
                  <a:solidFill>
                    <a:srgbClr val="FFC000"/>
                  </a:solidFill>
                  <a:latin typeface="微软雅黑" pitchFamily="34" charset="-122"/>
                  <a:ea typeface="微软雅黑" pitchFamily="34" charset="-122"/>
                  <a:cs typeface="宋体" charset="0"/>
                </a:rPr>
                <a:t>内核态</a:t>
              </a:r>
            </a:p>
          </p:txBody>
        </p:sp>
        <p:sp>
          <p:nvSpPr>
            <p:cNvPr id="19" name="TextBox 4"/>
            <p:cNvSpPr txBox="1">
              <a:spLocks noChangeArrowheads="1"/>
            </p:cNvSpPr>
            <p:nvPr/>
          </p:nvSpPr>
          <p:spPr bwMode="auto">
            <a:xfrm>
              <a:off x="5538985" y="3223947"/>
              <a:ext cx="1409279" cy="1261884"/>
            </a:xfrm>
            <a:prstGeom prst="rect">
              <a:avLst/>
            </a:prstGeom>
            <a:noFill/>
            <a:ln w="9525">
              <a:noFill/>
              <a:miter lim="800000"/>
              <a:headEnd/>
              <a:tailEnd/>
            </a:ln>
          </p:spPr>
          <p:txBody>
            <a:bodyPr wrap="square">
              <a:spAutoFit/>
            </a:bodyPr>
            <a:lstStyle/>
            <a:p>
              <a:pPr lvl="1" indent="-307975">
                <a:lnSpc>
                  <a:spcPct val="95000"/>
                </a:lnSpc>
                <a:buClr>
                  <a:srgbClr val="000099"/>
                </a:buClr>
                <a:defRPr/>
              </a:pPr>
              <a:r>
                <a:rPr lang="en-US" altLang="zh-CN" sz="1000" b="1" dirty="0">
                  <a:solidFill>
                    <a:srgbClr val="FFC000"/>
                  </a:solidFill>
                  <a:latin typeface="微软雅黑" pitchFamily="34" charset="-122"/>
                  <a:ea typeface="微软雅黑" pitchFamily="34" charset="-122"/>
                  <a:cs typeface="宋体" charset="0"/>
                </a:rPr>
                <a:t>write()</a:t>
              </a:r>
            </a:p>
            <a:p>
              <a:pPr lvl="1" indent="-307975">
                <a:lnSpc>
                  <a:spcPct val="95000"/>
                </a:lnSpc>
                <a:buClr>
                  <a:srgbClr val="000099"/>
                </a:buClr>
                <a:defRPr/>
              </a:pPr>
              <a:endParaRPr lang="en-US" altLang="zh-CN" sz="1000" b="1" dirty="0">
                <a:solidFill>
                  <a:srgbClr val="FFC000"/>
                </a:solidFill>
                <a:latin typeface="微软雅黑" pitchFamily="34" charset="-122"/>
                <a:ea typeface="微软雅黑" pitchFamily="34" charset="-122"/>
                <a:cs typeface="宋体" charset="0"/>
              </a:endParaRPr>
            </a:p>
            <a:p>
              <a:pPr lvl="1" indent="-307975">
                <a:lnSpc>
                  <a:spcPct val="95000"/>
                </a:lnSpc>
                <a:buClr>
                  <a:srgbClr val="000099"/>
                </a:buClr>
                <a:defRPr/>
              </a:pPr>
              <a:r>
                <a:rPr lang="en-US" altLang="zh-CN" sz="1000" b="1" dirty="0">
                  <a:solidFill>
                    <a:srgbClr val="FFC000"/>
                  </a:solidFill>
                  <a:latin typeface="微软雅黑" pitchFamily="34" charset="-122"/>
                  <a:ea typeface="微软雅黑" pitchFamily="34" charset="-122"/>
                  <a:cs typeface="宋体" charset="0"/>
                </a:rPr>
                <a:t>write()</a:t>
              </a:r>
            </a:p>
            <a:p>
              <a:pPr lvl="1" indent="-307975">
                <a:lnSpc>
                  <a:spcPct val="95000"/>
                </a:lnSpc>
                <a:buClr>
                  <a:srgbClr val="000099"/>
                </a:buClr>
                <a:defRPr/>
              </a:pPr>
              <a:r>
                <a:rPr lang="zh-CN" altLang="en-US" sz="1000" b="1" dirty="0">
                  <a:solidFill>
                    <a:srgbClr val="FFC000"/>
                  </a:solidFill>
                  <a:latin typeface="微软雅黑" pitchFamily="34" charset="-122"/>
                  <a:ea typeface="微软雅黑" pitchFamily="34" charset="-122"/>
                  <a:cs typeface="宋体" charset="0"/>
                </a:rPr>
                <a:t>系统调用实现</a:t>
              </a:r>
              <a:r>
                <a:rPr lang="en-US" altLang="zh-CN" sz="1000" b="1" dirty="0">
                  <a:solidFill>
                    <a:srgbClr val="FFC000"/>
                  </a:solidFill>
                  <a:latin typeface="微软雅黑" pitchFamily="34" charset="-122"/>
                  <a:ea typeface="微软雅黑" pitchFamily="34" charset="-122"/>
                  <a:cs typeface="宋体" charset="0"/>
                </a:rPr>
                <a:t>      </a:t>
              </a:r>
            </a:p>
            <a:p>
              <a:pPr lvl="1" indent="-307975">
                <a:lnSpc>
                  <a:spcPct val="95000"/>
                </a:lnSpc>
                <a:buClr>
                  <a:srgbClr val="000099"/>
                </a:buClr>
                <a:defRPr/>
              </a:pPr>
              <a:r>
                <a:rPr lang="en-US" altLang="zh-CN" sz="1000" b="1" dirty="0">
                  <a:solidFill>
                    <a:srgbClr val="FFC000"/>
                  </a:solidFill>
                  <a:latin typeface="微软雅黑" pitchFamily="34" charset="-122"/>
                  <a:ea typeface="微软雅黑" pitchFamily="34" charset="-122"/>
                  <a:cs typeface="宋体" charset="0"/>
                </a:rPr>
                <a:t>    </a:t>
              </a:r>
            </a:p>
            <a:p>
              <a:pPr lvl="1" indent="-307975">
                <a:lnSpc>
                  <a:spcPct val="95000"/>
                </a:lnSpc>
                <a:buClr>
                  <a:srgbClr val="000099"/>
                </a:buClr>
                <a:defRPr/>
              </a:pPr>
              <a:endParaRPr lang="en-US" altLang="zh-CN" sz="1000" b="1" dirty="0">
                <a:solidFill>
                  <a:srgbClr val="FFC000"/>
                </a:solidFill>
                <a:latin typeface="微软雅黑" pitchFamily="34" charset="-122"/>
                <a:ea typeface="微软雅黑" pitchFamily="34" charset="-122"/>
                <a:cs typeface="宋体" charset="0"/>
              </a:endParaRPr>
            </a:p>
            <a:p>
              <a:pPr lvl="1" indent="-307975">
                <a:lnSpc>
                  <a:spcPct val="95000"/>
                </a:lnSpc>
                <a:buClr>
                  <a:srgbClr val="000099"/>
                </a:buClr>
                <a:defRPr/>
              </a:pPr>
              <a:endParaRPr lang="en-US" altLang="zh-CN" sz="1000" b="1" dirty="0">
                <a:solidFill>
                  <a:srgbClr val="FFC000"/>
                </a:solidFill>
                <a:latin typeface="微软雅黑" pitchFamily="34" charset="-122"/>
                <a:ea typeface="微软雅黑" pitchFamily="34" charset="-122"/>
                <a:cs typeface="宋体" charset="0"/>
              </a:endParaRPr>
            </a:p>
            <a:p>
              <a:pPr lvl="1" indent="-307975">
                <a:lnSpc>
                  <a:spcPct val="95000"/>
                </a:lnSpc>
                <a:buClr>
                  <a:srgbClr val="000099"/>
                </a:buClr>
                <a:defRPr/>
              </a:pPr>
              <a:r>
                <a:rPr lang="en-US" altLang="zh-CN" sz="1000" b="1" dirty="0">
                  <a:solidFill>
                    <a:srgbClr val="FFC000"/>
                  </a:solidFill>
                  <a:latin typeface="微软雅黑" pitchFamily="34" charset="-122"/>
                  <a:ea typeface="微软雅黑" pitchFamily="34" charset="-122"/>
                  <a:cs typeface="宋体" charset="0"/>
                </a:rPr>
                <a:t>return</a:t>
              </a:r>
              <a:endParaRPr lang="zh-CN" altLang="en-US" sz="1000" b="1" dirty="0">
                <a:solidFill>
                  <a:srgbClr val="FFC000"/>
                </a:solidFill>
                <a:latin typeface="微软雅黑" pitchFamily="34" charset="-122"/>
                <a:ea typeface="微软雅黑" pitchFamily="34" charset="-122"/>
                <a:cs typeface="宋体" charset="0"/>
              </a:endParaRPr>
            </a:p>
          </p:txBody>
        </p:sp>
        <p:sp>
          <p:nvSpPr>
            <p:cNvPr id="20" name="TextBox 4"/>
            <p:cNvSpPr txBox="1">
              <a:spLocks noChangeArrowheads="1"/>
            </p:cNvSpPr>
            <p:nvPr/>
          </p:nvSpPr>
          <p:spPr bwMode="auto">
            <a:xfrm>
              <a:off x="4794915" y="3701264"/>
              <a:ext cx="214314" cy="209288"/>
            </a:xfrm>
            <a:prstGeom prst="rect">
              <a:avLst/>
            </a:prstGeom>
            <a:noFill/>
            <a:ln w="9525">
              <a:noFill/>
              <a:miter lim="800000"/>
              <a:headEnd/>
              <a:tailEnd/>
            </a:ln>
          </p:spPr>
          <p:txBody>
            <a:bodyPr wrap="square">
              <a:spAutoFit/>
            </a:bodyPr>
            <a:lstStyle/>
            <a:p>
              <a:pPr marL="0" lvl="1">
                <a:lnSpc>
                  <a:spcPct val="95000"/>
                </a:lnSpc>
                <a:buClr>
                  <a:srgbClr val="000099"/>
                </a:buClr>
                <a:defRPr/>
              </a:pPr>
              <a:r>
                <a:rPr lang="en-US" altLang="zh-CN" sz="800" b="1" dirty="0" err="1">
                  <a:solidFill>
                    <a:srgbClr val="FFC000"/>
                  </a:solidFill>
                  <a:latin typeface="微软雅黑" pitchFamily="34" charset="-122"/>
                  <a:ea typeface="微软雅黑" pitchFamily="34" charset="-122"/>
                  <a:cs typeface="宋体" charset="0"/>
                </a:rPr>
                <a:t>i</a:t>
              </a:r>
              <a:endParaRPr lang="zh-CN" altLang="en-US" sz="800" b="1" dirty="0">
                <a:solidFill>
                  <a:srgbClr val="FFC000"/>
                </a:solidFill>
                <a:latin typeface="微软雅黑" pitchFamily="34" charset="-122"/>
                <a:ea typeface="微软雅黑" pitchFamily="34" charset="-122"/>
                <a:cs typeface="宋体" charset="0"/>
              </a:endParaRPr>
            </a:p>
          </p:txBody>
        </p:sp>
        <p:sp>
          <p:nvSpPr>
            <p:cNvPr id="21" name="TextBox 4"/>
            <p:cNvSpPr txBox="1">
              <a:spLocks noChangeArrowheads="1"/>
            </p:cNvSpPr>
            <p:nvPr/>
          </p:nvSpPr>
          <p:spPr bwMode="auto">
            <a:xfrm>
              <a:off x="5056551" y="3243310"/>
              <a:ext cx="214314" cy="443198"/>
            </a:xfrm>
            <a:prstGeom prst="rect">
              <a:avLst/>
            </a:prstGeom>
            <a:noFill/>
            <a:ln w="9525">
              <a:noFill/>
              <a:miter lim="800000"/>
              <a:headEnd/>
              <a:tailEnd/>
            </a:ln>
          </p:spPr>
          <p:txBody>
            <a:bodyPr wrap="square">
              <a:spAutoFit/>
            </a:bodyPr>
            <a:lstStyle/>
            <a:p>
              <a:pPr marL="0" lvl="1">
                <a:lnSpc>
                  <a:spcPct val="95000"/>
                </a:lnSpc>
                <a:buClr>
                  <a:srgbClr val="000099"/>
                </a:buClr>
                <a:defRPr/>
              </a:pPr>
              <a:r>
                <a:rPr lang="en-US" altLang="zh-CN" sz="800" b="1" dirty="0">
                  <a:solidFill>
                    <a:srgbClr val="FFC000"/>
                  </a:solidFill>
                  <a:latin typeface="微软雅黑" pitchFamily="34" charset="-122"/>
                  <a:ea typeface="微软雅黑" pitchFamily="34" charset="-122"/>
                  <a:cs typeface="宋体" charset="0"/>
                </a:rPr>
                <a:t>.</a:t>
              </a:r>
            </a:p>
            <a:p>
              <a:pPr marL="0" lvl="1">
                <a:lnSpc>
                  <a:spcPct val="95000"/>
                </a:lnSpc>
                <a:buClr>
                  <a:srgbClr val="000099"/>
                </a:buClr>
                <a:defRPr/>
              </a:pPr>
              <a:r>
                <a:rPr lang="en-US" altLang="zh-CN" sz="800" b="1" dirty="0">
                  <a:solidFill>
                    <a:srgbClr val="FFC000"/>
                  </a:solidFill>
                  <a:latin typeface="微软雅黑" pitchFamily="34" charset="-122"/>
                  <a:ea typeface="微软雅黑" pitchFamily="34" charset="-122"/>
                  <a:cs typeface="宋体" charset="0"/>
                </a:rPr>
                <a:t>.</a:t>
              </a:r>
            </a:p>
            <a:p>
              <a:pPr marL="0" lvl="1">
                <a:lnSpc>
                  <a:spcPct val="95000"/>
                </a:lnSpc>
                <a:buClr>
                  <a:srgbClr val="000099"/>
                </a:buClr>
                <a:defRPr/>
              </a:pPr>
              <a:r>
                <a:rPr lang="en-US" altLang="zh-CN" sz="800" b="1" dirty="0">
                  <a:solidFill>
                    <a:srgbClr val="FFC000"/>
                  </a:solidFill>
                  <a:latin typeface="微软雅黑" pitchFamily="34" charset="-122"/>
                  <a:ea typeface="微软雅黑" pitchFamily="34" charset="-122"/>
                  <a:cs typeface="宋体" charset="0"/>
                </a:rPr>
                <a:t>.</a:t>
              </a:r>
              <a:endParaRPr lang="zh-CN" altLang="en-US" sz="800" b="1" dirty="0">
                <a:solidFill>
                  <a:srgbClr val="FFC000"/>
                </a:solidFill>
                <a:latin typeface="微软雅黑" pitchFamily="34" charset="-122"/>
                <a:ea typeface="微软雅黑" pitchFamily="34" charset="-122"/>
                <a:cs typeface="宋体" charset="0"/>
              </a:endParaRPr>
            </a:p>
          </p:txBody>
        </p:sp>
        <p:sp>
          <p:nvSpPr>
            <p:cNvPr id="22" name="TextBox 4"/>
            <p:cNvSpPr txBox="1">
              <a:spLocks noChangeArrowheads="1"/>
            </p:cNvSpPr>
            <p:nvPr/>
          </p:nvSpPr>
          <p:spPr bwMode="auto">
            <a:xfrm>
              <a:off x="5056551" y="3886252"/>
              <a:ext cx="214314" cy="443198"/>
            </a:xfrm>
            <a:prstGeom prst="rect">
              <a:avLst/>
            </a:prstGeom>
            <a:noFill/>
            <a:ln w="9525">
              <a:noFill/>
              <a:miter lim="800000"/>
              <a:headEnd/>
              <a:tailEnd/>
            </a:ln>
          </p:spPr>
          <p:txBody>
            <a:bodyPr wrap="square">
              <a:spAutoFit/>
            </a:bodyPr>
            <a:lstStyle/>
            <a:p>
              <a:pPr marL="0" lvl="1">
                <a:lnSpc>
                  <a:spcPct val="95000"/>
                </a:lnSpc>
                <a:buClr>
                  <a:srgbClr val="000099"/>
                </a:buClr>
                <a:defRPr/>
              </a:pPr>
              <a:r>
                <a:rPr lang="en-US" altLang="zh-CN" sz="800" b="1" dirty="0">
                  <a:solidFill>
                    <a:srgbClr val="FFC000"/>
                  </a:solidFill>
                  <a:latin typeface="微软雅黑" pitchFamily="34" charset="-122"/>
                  <a:ea typeface="微软雅黑" pitchFamily="34" charset="-122"/>
                  <a:cs typeface="宋体" charset="0"/>
                </a:rPr>
                <a:t>.</a:t>
              </a:r>
            </a:p>
            <a:p>
              <a:pPr marL="0" lvl="1">
                <a:lnSpc>
                  <a:spcPct val="95000"/>
                </a:lnSpc>
                <a:buClr>
                  <a:srgbClr val="000099"/>
                </a:buClr>
                <a:defRPr/>
              </a:pPr>
              <a:r>
                <a:rPr lang="en-US" altLang="zh-CN" sz="800" b="1" dirty="0">
                  <a:solidFill>
                    <a:srgbClr val="FFC000"/>
                  </a:solidFill>
                  <a:latin typeface="微软雅黑" pitchFamily="34" charset="-122"/>
                  <a:ea typeface="微软雅黑" pitchFamily="34" charset="-122"/>
                  <a:cs typeface="宋体" charset="0"/>
                </a:rPr>
                <a:t>.</a:t>
              </a:r>
            </a:p>
            <a:p>
              <a:pPr marL="0" lvl="1">
                <a:lnSpc>
                  <a:spcPct val="95000"/>
                </a:lnSpc>
                <a:buClr>
                  <a:srgbClr val="000099"/>
                </a:buClr>
                <a:defRPr/>
              </a:pPr>
              <a:r>
                <a:rPr lang="en-US" altLang="zh-CN" sz="800" b="1" dirty="0">
                  <a:solidFill>
                    <a:srgbClr val="FFC000"/>
                  </a:solidFill>
                  <a:latin typeface="微软雅黑" pitchFamily="34" charset="-122"/>
                  <a:ea typeface="微软雅黑" pitchFamily="34" charset="-122"/>
                  <a:cs typeface="宋体" charset="0"/>
                </a:rPr>
                <a:t>.</a:t>
              </a:r>
              <a:endParaRPr lang="zh-CN" altLang="en-US" sz="800" b="1" dirty="0">
                <a:solidFill>
                  <a:srgbClr val="FFC000"/>
                </a:solidFill>
                <a:latin typeface="微软雅黑" pitchFamily="34" charset="-122"/>
                <a:ea typeface="微软雅黑" pitchFamily="34" charset="-122"/>
                <a:cs typeface="宋体" charset="0"/>
              </a:endParaRPr>
            </a:p>
          </p:txBody>
        </p:sp>
        <p:sp>
          <p:nvSpPr>
            <p:cNvPr id="24" name="TextBox 4"/>
            <p:cNvSpPr txBox="1">
              <a:spLocks noChangeArrowheads="1"/>
            </p:cNvSpPr>
            <p:nvPr/>
          </p:nvSpPr>
          <p:spPr bwMode="auto">
            <a:xfrm>
              <a:off x="5823040" y="3820448"/>
              <a:ext cx="214314" cy="443198"/>
            </a:xfrm>
            <a:prstGeom prst="rect">
              <a:avLst/>
            </a:prstGeom>
            <a:noFill/>
            <a:ln w="9525">
              <a:noFill/>
              <a:miter lim="800000"/>
              <a:headEnd/>
              <a:tailEnd/>
            </a:ln>
          </p:spPr>
          <p:txBody>
            <a:bodyPr wrap="square">
              <a:spAutoFit/>
            </a:bodyPr>
            <a:lstStyle/>
            <a:p>
              <a:pPr marL="0" lvl="1">
                <a:lnSpc>
                  <a:spcPct val="95000"/>
                </a:lnSpc>
                <a:buClr>
                  <a:srgbClr val="000099"/>
                </a:buClr>
                <a:defRPr/>
              </a:pPr>
              <a:r>
                <a:rPr lang="en-US" altLang="zh-CN" sz="800" b="1" dirty="0">
                  <a:solidFill>
                    <a:srgbClr val="FFC000"/>
                  </a:solidFill>
                  <a:latin typeface="微软雅黑" pitchFamily="34" charset="-122"/>
                  <a:ea typeface="微软雅黑" pitchFamily="34" charset="-122"/>
                  <a:cs typeface="宋体" charset="0"/>
                </a:rPr>
                <a:t>.</a:t>
              </a:r>
            </a:p>
            <a:p>
              <a:pPr marL="0" lvl="1">
                <a:lnSpc>
                  <a:spcPct val="95000"/>
                </a:lnSpc>
                <a:buClr>
                  <a:srgbClr val="000099"/>
                </a:buClr>
                <a:defRPr/>
              </a:pPr>
              <a:r>
                <a:rPr lang="en-US" altLang="zh-CN" sz="800" b="1" dirty="0">
                  <a:solidFill>
                    <a:srgbClr val="FFC000"/>
                  </a:solidFill>
                  <a:latin typeface="微软雅黑" pitchFamily="34" charset="-122"/>
                  <a:ea typeface="微软雅黑" pitchFamily="34" charset="-122"/>
                  <a:cs typeface="宋体" charset="0"/>
                </a:rPr>
                <a:t>.</a:t>
              </a:r>
            </a:p>
            <a:p>
              <a:pPr marL="0" lvl="1">
                <a:lnSpc>
                  <a:spcPct val="95000"/>
                </a:lnSpc>
                <a:buClr>
                  <a:srgbClr val="000099"/>
                </a:buClr>
                <a:defRPr/>
              </a:pPr>
              <a:r>
                <a:rPr lang="en-US" altLang="zh-CN" sz="800" b="1" dirty="0">
                  <a:solidFill>
                    <a:srgbClr val="FFC000"/>
                  </a:solidFill>
                  <a:latin typeface="微软雅黑" pitchFamily="34" charset="-122"/>
                  <a:ea typeface="微软雅黑" pitchFamily="34" charset="-122"/>
                  <a:cs typeface="宋体" charset="0"/>
                </a:rPr>
                <a:t>.</a:t>
              </a:r>
              <a:endParaRPr lang="zh-CN" altLang="en-US" sz="800" b="1" dirty="0">
                <a:solidFill>
                  <a:srgbClr val="FFC000"/>
                </a:solidFill>
                <a:latin typeface="微软雅黑" pitchFamily="34" charset="-122"/>
                <a:ea typeface="微软雅黑" pitchFamily="34" charset="-122"/>
                <a:cs typeface="宋体" charset="0"/>
              </a:endParaRPr>
            </a:p>
          </p:txBody>
        </p:sp>
      </p:grpSp>
    </p:spTree>
    <p:extLst>
      <p:ext uri="{BB962C8B-B14F-4D97-AF65-F5344CB8AC3E}">
        <p14:creationId xmlns:p14="http://schemas.microsoft.com/office/powerpoint/2010/main" val="2508416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500"/>
                                        <p:tgtEl>
                                          <p:spTgt spid="103"/>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8"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p:cNvSpPr txBox="1">
            <a:spLocks noChangeArrowheads="1"/>
          </p:cNvSpPr>
          <p:nvPr/>
        </p:nvSpPr>
        <p:spPr bwMode="auto">
          <a:xfrm>
            <a:off x="3071802" y="1071564"/>
            <a:ext cx="2857520" cy="530915"/>
          </a:xfrm>
          <a:prstGeom prst="rect">
            <a:avLst/>
          </a:prstGeom>
          <a:noFill/>
          <a:ln w="9525">
            <a:noFill/>
            <a:miter lim="800000"/>
            <a:headEnd/>
            <a:tailEnd/>
          </a:ln>
        </p:spPr>
        <p:txBody>
          <a:bodyPr wrap="square">
            <a:spAutoFit/>
          </a:bodyPr>
          <a:lstStyle/>
          <a:p>
            <a:pPr lvl="0" algn="ctr">
              <a:lnSpc>
                <a:spcPct val="95000"/>
              </a:lnSpc>
              <a:defRPr/>
            </a:pPr>
            <a:r>
              <a:rPr lang="zh-CN" altLang="en-US" sz="3000" b="1" dirty="0">
                <a:solidFill>
                  <a:srgbClr val="11576A"/>
                </a:solidFill>
                <a:latin typeface="微软雅黑" pitchFamily="34" charset="-122"/>
                <a:ea typeface="微软雅黑" pitchFamily="34" charset="-122"/>
                <a:cs typeface="宋体" charset="0"/>
              </a:rPr>
              <a:t>系统调用</a:t>
            </a:r>
          </a:p>
        </p:txBody>
      </p:sp>
      <p:grpSp>
        <p:nvGrpSpPr>
          <p:cNvPr id="3" name="组合 2"/>
          <p:cNvGrpSpPr/>
          <p:nvPr/>
        </p:nvGrpSpPr>
        <p:grpSpPr>
          <a:xfrm>
            <a:off x="758826" y="1714488"/>
            <a:ext cx="8313769" cy="1114490"/>
            <a:chOff x="758825" y="857238"/>
            <a:chExt cx="8313769" cy="1114490"/>
          </a:xfrm>
        </p:grpSpPr>
        <p:sp>
          <p:nvSpPr>
            <p:cNvPr id="24584" name="TextBox 4"/>
            <p:cNvSpPr txBox="1">
              <a:spLocks noChangeArrowheads="1"/>
            </p:cNvSpPr>
            <p:nvPr/>
          </p:nvSpPr>
          <p:spPr bwMode="auto">
            <a:xfrm>
              <a:off x="1143024" y="857238"/>
              <a:ext cx="6858000" cy="396875"/>
            </a:xfrm>
            <a:prstGeom prst="rect">
              <a:avLst/>
            </a:prstGeom>
            <a:noFill/>
            <a:ln w="9525">
              <a:noFill/>
              <a:miter lim="800000"/>
              <a:headEnd/>
              <a:tailEnd/>
            </a:ln>
          </p:spPr>
          <p:txBody>
            <a:bodyPr>
              <a:spAutoFit/>
            </a:bodyPr>
            <a:lstStyle/>
            <a:p>
              <a:r>
                <a:rPr lang="zh-CN" altLang="en-US" sz="2000" b="1" dirty="0">
                  <a:solidFill>
                    <a:srgbClr val="11576A"/>
                  </a:solidFill>
                  <a:latin typeface="微软雅黑" pitchFamily="34" charset="-122"/>
                  <a:ea typeface="微软雅黑" pitchFamily="34" charset="-122"/>
                  <a:cs typeface="宋体" charset="0"/>
                </a:rPr>
                <a:t>操作系统服务的编程接口</a:t>
              </a:r>
            </a:p>
          </p:txBody>
        </p:sp>
        <p:sp>
          <p:nvSpPr>
            <p:cNvPr id="24585" name="矩形 6"/>
            <p:cNvSpPr>
              <a:spLocks noChangeArrowheads="1"/>
            </p:cNvSpPr>
            <p:nvPr/>
          </p:nvSpPr>
          <p:spPr bwMode="auto">
            <a:xfrm>
              <a:off x="758825" y="879463"/>
              <a:ext cx="414338" cy="366713"/>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sp>
          <p:nvSpPr>
            <p:cNvPr id="9" name="TextBox 4"/>
            <p:cNvSpPr txBox="1">
              <a:spLocks noChangeArrowheads="1"/>
            </p:cNvSpPr>
            <p:nvPr/>
          </p:nvSpPr>
          <p:spPr bwMode="auto">
            <a:xfrm>
              <a:off x="1143024" y="1214428"/>
              <a:ext cx="6858000" cy="396875"/>
            </a:xfrm>
            <a:prstGeom prst="rect">
              <a:avLst/>
            </a:prstGeom>
            <a:noFill/>
            <a:ln w="9525">
              <a:noFill/>
              <a:miter lim="800000"/>
              <a:headEnd/>
              <a:tailEnd/>
            </a:ln>
          </p:spPr>
          <p:txBody>
            <a:bodyPr>
              <a:spAutoFit/>
            </a:bodyPr>
            <a:lstStyle/>
            <a:p>
              <a:r>
                <a:rPr lang="zh-CN" altLang="en-US" sz="2000" b="1" dirty="0">
                  <a:solidFill>
                    <a:srgbClr val="11576A"/>
                  </a:solidFill>
                  <a:latin typeface="微软雅黑" pitchFamily="34" charset="-122"/>
                  <a:ea typeface="微软雅黑" pitchFamily="34" charset="-122"/>
                  <a:cs typeface="宋体" charset="0"/>
                </a:rPr>
                <a:t>通常由高级语言编写（C或者C++）</a:t>
              </a:r>
            </a:p>
          </p:txBody>
        </p:sp>
        <p:sp>
          <p:nvSpPr>
            <p:cNvPr id="10" name="矩形 6"/>
            <p:cNvSpPr>
              <a:spLocks noChangeArrowheads="1"/>
            </p:cNvSpPr>
            <p:nvPr/>
          </p:nvSpPr>
          <p:spPr bwMode="auto">
            <a:xfrm>
              <a:off x="758825" y="1236653"/>
              <a:ext cx="414338" cy="366713"/>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sp>
          <p:nvSpPr>
            <p:cNvPr id="11" name="TextBox 4"/>
            <p:cNvSpPr txBox="1">
              <a:spLocks noChangeArrowheads="1"/>
            </p:cNvSpPr>
            <p:nvPr/>
          </p:nvSpPr>
          <p:spPr bwMode="auto">
            <a:xfrm>
              <a:off x="1142976" y="1571618"/>
              <a:ext cx="7929618" cy="400110"/>
            </a:xfrm>
            <a:prstGeom prst="rect">
              <a:avLst/>
            </a:prstGeom>
            <a:noFill/>
            <a:ln w="9525">
              <a:noFill/>
              <a:miter lim="800000"/>
              <a:headEnd/>
              <a:tailEnd/>
            </a:ln>
          </p:spPr>
          <p:txBody>
            <a:bodyPr wrap="square">
              <a:spAutoFit/>
            </a:bodyPr>
            <a:lstStyle/>
            <a:p>
              <a:r>
                <a:rPr lang="zh-CN" altLang="en-US" sz="2000" b="1" dirty="0">
                  <a:solidFill>
                    <a:srgbClr val="11576A"/>
                  </a:solidFill>
                  <a:latin typeface="微软雅黑" pitchFamily="34" charset="-122"/>
                  <a:ea typeface="微软雅黑" pitchFamily="34" charset="-122"/>
                  <a:cs typeface="宋体" charset="0"/>
                </a:rPr>
                <a:t>程序访问通常是通过高层次的API接口而不是直接进行系统调用</a:t>
              </a:r>
            </a:p>
          </p:txBody>
        </p:sp>
        <p:sp>
          <p:nvSpPr>
            <p:cNvPr id="12" name="矩形 6"/>
            <p:cNvSpPr>
              <a:spLocks noChangeArrowheads="1"/>
            </p:cNvSpPr>
            <p:nvPr/>
          </p:nvSpPr>
          <p:spPr bwMode="auto">
            <a:xfrm>
              <a:off x="758825" y="1593843"/>
              <a:ext cx="414338" cy="366713"/>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grpSp>
      <p:grpSp>
        <p:nvGrpSpPr>
          <p:cNvPr id="2" name="组合 1"/>
          <p:cNvGrpSpPr/>
          <p:nvPr/>
        </p:nvGrpSpPr>
        <p:grpSpPr>
          <a:xfrm>
            <a:off x="758826" y="2786058"/>
            <a:ext cx="8028017" cy="1757432"/>
            <a:chOff x="758825" y="1928808"/>
            <a:chExt cx="8028017" cy="1757432"/>
          </a:xfrm>
        </p:grpSpPr>
        <p:sp>
          <p:nvSpPr>
            <p:cNvPr id="13" name="TextBox 4"/>
            <p:cNvSpPr txBox="1">
              <a:spLocks noChangeArrowheads="1"/>
            </p:cNvSpPr>
            <p:nvPr/>
          </p:nvSpPr>
          <p:spPr bwMode="auto">
            <a:xfrm>
              <a:off x="1143024" y="1928808"/>
              <a:ext cx="6858000" cy="396875"/>
            </a:xfrm>
            <a:prstGeom prst="rect">
              <a:avLst/>
            </a:prstGeom>
            <a:noFill/>
            <a:ln w="9525">
              <a:noFill/>
              <a:miter lim="800000"/>
              <a:headEnd/>
              <a:tailEnd/>
            </a:ln>
          </p:spPr>
          <p:txBody>
            <a:bodyPr>
              <a:spAutoFit/>
            </a:bodyPr>
            <a:lstStyle/>
            <a:p>
              <a:r>
                <a:rPr lang="zh-CN" altLang="en-US" sz="2000" b="1" dirty="0">
                  <a:solidFill>
                    <a:srgbClr val="11576A"/>
                  </a:solidFill>
                  <a:latin typeface="微软雅黑" pitchFamily="34" charset="-122"/>
                  <a:ea typeface="微软雅黑" pitchFamily="34" charset="-122"/>
                  <a:cs typeface="宋体" charset="0"/>
                </a:rPr>
                <a:t>三种最常用的应用程序编程接口（API）</a:t>
              </a:r>
              <a:r>
                <a:rPr lang="en-US" sz="2000" b="1" dirty="0">
                  <a:solidFill>
                    <a:srgbClr val="11576A"/>
                  </a:solidFill>
                  <a:latin typeface="微软雅黑" pitchFamily="34" charset="-122"/>
                  <a:ea typeface="微软雅黑" pitchFamily="34" charset="-122"/>
                  <a:cs typeface="宋体" charset="0"/>
                </a:rPr>
                <a:t> </a:t>
              </a:r>
            </a:p>
          </p:txBody>
        </p:sp>
        <p:sp>
          <p:nvSpPr>
            <p:cNvPr id="14" name="矩形 6"/>
            <p:cNvSpPr>
              <a:spLocks noChangeArrowheads="1"/>
            </p:cNvSpPr>
            <p:nvPr/>
          </p:nvSpPr>
          <p:spPr bwMode="auto">
            <a:xfrm>
              <a:off x="758825" y="1951033"/>
              <a:ext cx="414338" cy="366713"/>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sp>
          <p:nvSpPr>
            <p:cNvPr id="15" name="TextBox 7"/>
            <p:cNvSpPr txBox="1">
              <a:spLocks noChangeArrowheads="1"/>
            </p:cNvSpPr>
            <p:nvPr/>
          </p:nvSpPr>
          <p:spPr bwMode="auto">
            <a:xfrm>
              <a:off x="1009680" y="2285998"/>
              <a:ext cx="7777162" cy="400110"/>
            </a:xfrm>
            <a:prstGeom prst="rect">
              <a:avLst/>
            </a:prstGeom>
            <a:noFill/>
            <a:ln w="9525">
              <a:noFill/>
              <a:miter lim="800000"/>
              <a:headEnd/>
              <a:tailEnd/>
            </a:ln>
          </p:spPr>
          <p:txBody>
            <a:bodyPr>
              <a:spAutoFit/>
            </a:bodyPr>
            <a:lstStyle/>
            <a:p>
              <a:pPr lvl="1"/>
              <a:r>
                <a:rPr lang="en-US" sz="2000" b="1" dirty="0">
                  <a:solidFill>
                    <a:srgbClr val="11576A"/>
                  </a:solidFill>
                  <a:latin typeface="微软雅黑" pitchFamily="34" charset="-122"/>
                  <a:ea typeface="微软雅黑" pitchFamily="34" charset="-122"/>
                  <a:cs typeface="宋体" charset="0"/>
                </a:rPr>
                <a:t>Win32 API </a:t>
              </a:r>
              <a:r>
                <a:rPr lang="zh-CN" altLang="en-US" sz="2000" b="1" dirty="0">
                  <a:solidFill>
                    <a:srgbClr val="11576A"/>
                  </a:solidFill>
                  <a:latin typeface="微软雅黑" pitchFamily="34" charset="-122"/>
                  <a:ea typeface="微软雅黑" pitchFamily="34" charset="-122"/>
                  <a:cs typeface="宋体" charset="0"/>
                </a:rPr>
                <a:t>用于 Windows</a:t>
              </a:r>
            </a:p>
          </p:txBody>
        </p:sp>
        <p:pic>
          <p:nvPicPr>
            <p:cNvPr id="16" name="图片 8" descr="小点1.png"/>
            <p:cNvPicPr>
              <a:picLocks noChangeAspect="1"/>
            </p:cNvPicPr>
            <p:nvPr/>
          </p:nvPicPr>
          <p:blipFill>
            <a:blip r:embed="rId2"/>
            <a:srcRect/>
            <a:stretch>
              <a:fillRect/>
            </a:stretch>
          </p:blipFill>
          <p:spPr bwMode="auto">
            <a:xfrm>
              <a:off x="1292225" y="2422525"/>
              <a:ext cx="149225" cy="149225"/>
            </a:xfrm>
            <a:prstGeom prst="rect">
              <a:avLst/>
            </a:prstGeom>
            <a:noFill/>
            <a:ln w="9525">
              <a:noFill/>
              <a:miter lim="800000"/>
              <a:headEnd/>
              <a:tailEnd/>
            </a:ln>
          </p:spPr>
        </p:pic>
        <p:sp>
          <p:nvSpPr>
            <p:cNvPr id="17" name="TextBox 9"/>
            <p:cNvSpPr txBox="1">
              <a:spLocks noChangeArrowheads="1"/>
            </p:cNvSpPr>
            <p:nvPr/>
          </p:nvSpPr>
          <p:spPr bwMode="auto">
            <a:xfrm>
              <a:off x="1009680" y="2643188"/>
              <a:ext cx="7777162" cy="707886"/>
            </a:xfrm>
            <a:prstGeom prst="rect">
              <a:avLst/>
            </a:prstGeom>
            <a:noFill/>
            <a:ln w="9525">
              <a:noFill/>
              <a:miter lim="800000"/>
              <a:headEnd/>
              <a:tailEnd/>
            </a:ln>
          </p:spPr>
          <p:txBody>
            <a:bodyPr>
              <a:spAutoFit/>
            </a:bodyPr>
            <a:lstStyle/>
            <a:p>
              <a:pPr lvl="1"/>
              <a:r>
                <a:rPr lang="zh-CN" altLang="en-US" sz="2000" b="1" dirty="0">
                  <a:solidFill>
                    <a:srgbClr val="11576A"/>
                  </a:solidFill>
                  <a:latin typeface="微软雅黑" pitchFamily="34" charset="-122"/>
                  <a:ea typeface="微软雅黑" pitchFamily="34" charset="-122"/>
                  <a:cs typeface="宋体" charset="0"/>
                </a:rPr>
                <a:t>POSIX API 用于 POSIX-based systems (包括UNIX，LINUX，Mac OS X的所有版本)</a:t>
              </a:r>
            </a:p>
          </p:txBody>
        </p:sp>
        <p:pic>
          <p:nvPicPr>
            <p:cNvPr id="18" name="图片 10" descr="小点1.png"/>
            <p:cNvPicPr>
              <a:picLocks noChangeAspect="1"/>
            </p:cNvPicPr>
            <p:nvPr/>
          </p:nvPicPr>
          <p:blipFill>
            <a:blip r:embed="rId2"/>
            <a:srcRect/>
            <a:stretch>
              <a:fillRect/>
            </a:stretch>
          </p:blipFill>
          <p:spPr bwMode="auto">
            <a:xfrm>
              <a:off x="1292225" y="2779715"/>
              <a:ext cx="149225" cy="149225"/>
            </a:xfrm>
            <a:prstGeom prst="rect">
              <a:avLst/>
            </a:prstGeom>
            <a:noFill/>
            <a:ln w="9525">
              <a:noFill/>
              <a:miter lim="800000"/>
              <a:headEnd/>
              <a:tailEnd/>
            </a:ln>
          </p:spPr>
        </p:pic>
        <p:sp>
          <p:nvSpPr>
            <p:cNvPr id="19" name="TextBox 7"/>
            <p:cNvSpPr txBox="1">
              <a:spLocks noChangeArrowheads="1"/>
            </p:cNvSpPr>
            <p:nvPr/>
          </p:nvSpPr>
          <p:spPr bwMode="auto">
            <a:xfrm>
              <a:off x="1000100" y="3286130"/>
              <a:ext cx="7777162" cy="400110"/>
            </a:xfrm>
            <a:prstGeom prst="rect">
              <a:avLst/>
            </a:prstGeom>
            <a:noFill/>
            <a:ln w="9525">
              <a:noFill/>
              <a:miter lim="800000"/>
              <a:headEnd/>
              <a:tailEnd/>
            </a:ln>
          </p:spPr>
          <p:txBody>
            <a:bodyPr>
              <a:spAutoFit/>
            </a:bodyPr>
            <a:lstStyle/>
            <a:p>
              <a:pPr lvl="1"/>
              <a:r>
                <a:rPr lang="zh-CN" altLang="en-US" sz="2000" b="1" dirty="0">
                  <a:solidFill>
                    <a:srgbClr val="11576A"/>
                  </a:solidFill>
                  <a:latin typeface="微软雅黑" pitchFamily="34" charset="-122"/>
                  <a:ea typeface="微软雅黑" pitchFamily="34" charset="-122"/>
                  <a:cs typeface="宋体" charset="0"/>
                </a:rPr>
                <a:t>Java API 用于JAVA虚拟机(JVM)</a:t>
              </a:r>
            </a:p>
          </p:txBody>
        </p:sp>
        <p:pic>
          <p:nvPicPr>
            <p:cNvPr id="20" name="图片 8" descr="小点1.png"/>
            <p:cNvPicPr>
              <a:picLocks noChangeAspect="1"/>
            </p:cNvPicPr>
            <p:nvPr/>
          </p:nvPicPr>
          <p:blipFill>
            <a:blip r:embed="rId2"/>
            <a:srcRect/>
            <a:stretch>
              <a:fillRect/>
            </a:stretch>
          </p:blipFill>
          <p:spPr bwMode="auto">
            <a:xfrm>
              <a:off x="1292225" y="3406281"/>
              <a:ext cx="149225" cy="149225"/>
            </a:xfrm>
            <a:prstGeom prst="rect">
              <a:avLst/>
            </a:prstGeom>
            <a:noFill/>
            <a:ln w="9525">
              <a:noFill/>
              <a:miter lim="800000"/>
              <a:headEnd/>
              <a:tailEnd/>
            </a:ln>
          </p:spPr>
        </p:pic>
      </p:grpSp>
    </p:spTree>
    <p:extLst>
      <p:ext uri="{BB962C8B-B14F-4D97-AF65-F5344CB8AC3E}">
        <p14:creationId xmlns:p14="http://schemas.microsoft.com/office/powerpoint/2010/main" val="669920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500"/>
                                        <p:tgtEl>
                                          <p:spTgt spid="103"/>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p:cNvSpPr txBox="1">
            <a:spLocks noChangeArrowheads="1"/>
          </p:cNvSpPr>
          <p:nvPr/>
        </p:nvSpPr>
        <p:spPr bwMode="auto">
          <a:xfrm>
            <a:off x="3543710" y="1071564"/>
            <a:ext cx="2857520" cy="530915"/>
          </a:xfrm>
          <a:prstGeom prst="rect">
            <a:avLst/>
          </a:prstGeom>
          <a:noFill/>
          <a:ln w="9525">
            <a:noFill/>
            <a:miter lim="800000"/>
            <a:headEnd/>
            <a:tailEnd/>
          </a:ln>
        </p:spPr>
        <p:txBody>
          <a:bodyPr wrap="square">
            <a:spAutoFit/>
          </a:bodyPr>
          <a:lstStyle/>
          <a:p>
            <a:pPr lvl="0" algn="ctr">
              <a:lnSpc>
                <a:spcPct val="95000"/>
              </a:lnSpc>
              <a:defRPr/>
            </a:pPr>
            <a:r>
              <a:rPr lang="zh-CN" altLang="en-US" sz="3000" b="1" dirty="0">
                <a:solidFill>
                  <a:srgbClr val="11576A"/>
                </a:solidFill>
                <a:latin typeface="微软雅黑" pitchFamily="34" charset="-122"/>
                <a:ea typeface="微软雅黑" pitchFamily="34" charset="-122"/>
                <a:cs typeface="宋体" charset="0"/>
              </a:rPr>
              <a:t>系统调用的实现</a:t>
            </a:r>
          </a:p>
        </p:txBody>
      </p:sp>
      <p:grpSp>
        <p:nvGrpSpPr>
          <p:cNvPr id="4" name="组合 3"/>
          <p:cNvGrpSpPr/>
          <p:nvPr/>
        </p:nvGrpSpPr>
        <p:grpSpPr>
          <a:xfrm>
            <a:off x="663223" y="2651783"/>
            <a:ext cx="4513907" cy="1097678"/>
            <a:chOff x="191314" y="1794533"/>
            <a:chExt cx="4513907" cy="1097678"/>
          </a:xfrm>
        </p:grpSpPr>
        <p:sp>
          <p:nvSpPr>
            <p:cNvPr id="11" name="TextBox 4"/>
            <p:cNvSpPr txBox="1">
              <a:spLocks noChangeArrowheads="1"/>
            </p:cNvSpPr>
            <p:nvPr/>
          </p:nvSpPr>
          <p:spPr bwMode="auto">
            <a:xfrm>
              <a:off x="583573" y="1799604"/>
              <a:ext cx="4121648" cy="1092607"/>
            </a:xfrm>
            <a:prstGeom prst="rect">
              <a:avLst/>
            </a:prstGeom>
            <a:noFill/>
            <a:ln w="9525">
              <a:noFill/>
              <a:miter lim="800000"/>
              <a:headEnd/>
              <a:tailEnd/>
            </a:ln>
          </p:spPr>
          <p:txBody>
            <a:bodyPr wrap="square">
              <a:spAutoFit/>
            </a:bodyPr>
            <a:lstStyle/>
            <a:p>
              <a:pPr marL="0" lvl="1">
                <a:lnSpc>
                  <a:spcPts val="2600"/>
                </a:lnSpc>
                <a:buClr>
                  <a:srgbClr val="000099"/>
                </a:buClr>
                <a:defRPr/>
              </a:pPr>
              <a:r>
                <a:rPr lang="zh-CN" altLang="en-US" sz="2000" b="1" dirty="0">
                  <a:solidFill>
                    <a:srgbClr val="11576A"/>
                  </a:solidFill>
                  <a:latin typeface="微软雅黑" pitchFamily="34" charset="-122"/>
                  <a:ea typeface="微软雅黑" pitchFamily="34" charset="-122"/>
                  <a:cs typeface="宋体" charset="0"/>
                </a:rPr>
                <a:t>系统调用接口调用内核态中的系</a:t>
              </a:r>
              <a:endParaRPr lang="en-US" altLang="zh-CN" sz="2000" b="1" dirty="0">
                <a:solidFill>
                  <a:srgbClr val="11576A"/>
                </a:solidFill>
                <a:latin typeface="微软雅黑" pitchFamily="34" charset="-122"/>
                <a:ea typeface="微软雅黑" pitchFamily="34" charset="-122"/>
                <a:cs typeface="宋体" charset="0"/>
              </a:endParaRPr>
            </a:p>
            <a:p>
              <a:pPr marL="0" lvl="1">
                <a:lnSpc>
                  <a:spcPts val="2600"/>
                </a:lnSpc>
                <a:buClr>
                  <a:srgbClr val="000099"/>
                </a:buClr>
                <a:defRPr/>
              </a:pPr>
              <a:r>
                <a:rPr lang="zh-CN" altLang="en-US" sz="2000" b="1" dirty="0">
                  <a:solidFill>
                    <a:srgbClr val="11576A"/>
                  </a:solidFill>
                  <a:latin typeface="微软雅黑" pitchFamily="34" charset="-122"/>
                  <a:ea typeface="微软雅黑" pitchFamily="34" charset="-122"/>
                  <a:cs typeface="宋体" charset="0"/>
                </a:rPr>
                <a:t>统调用功能实现，并返回系统调</a:t>
              </a:r>
              <a:endParaRPr lang="en-US" altLang="zh-CN" sz="2000" b="1" dirty="0">
                <a:solidFill>
                  <a:srgbClr val="11576A"/>
                </a:solidFill>
                <a:latin typeface="微软雅黑" pitchFamily="34" charset="-122"/>
                <a:ea typeface="微软雅黑" pitchFamily="34" charset="-122"/>
                <a:cs typeface="宋体" charset="0"/>
              </a:endParaRPr>
            </a:p>
            <a:p>
              <a:pPr marL="0" lvl="1">
                <a:lnSpc>
                  <a:spcPts val="2600"/>
                </a:lnSpc>
                <a:buClr>
                  <a:srgbClr val="000099"/>
                </a:buClr>
                <a:defRPr/>
              </a:pPr>
              <a:r>
                <a:rPr lang="zh-CN" altLang="en-US" sz="2000" b="1" dirty="0">
                  <a:solidFill>
                    <a:srgbClr val="11576A"/>
                  </a:solidFill>
                  <a:latin typeface="微软雅黑" pitchFamily="34" charset="-122"/>
                  <a:ea typeface="微软雅黑" pitchFamily="34" charset="-122"/>
                  <a:cs typeface="宋体" charset="0"/>
                </a:rPr>
                <a:t>用的状态和结果</a:t>
              </a:r>
            </a:p>
          </p:txBody>
        </p:sp>
        <p:sp>
          <p:nvSpPr>
            <p:cNvPr id="12" name="矩形 6"/>
            <p:cNvSpPr>
              <a:spLocks noChangeArrowheads="1"/>
            </p:cNvSpPr>
            <p:nvPr/>
          </p:nvSpPr>
          <p:spPr bwMode="auto">
            <a:xfrm>
              <a:off x="191314" y="1794533"/>
              <a:ext cx="414338" cy="366713"/>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grpSp>
      <p:grpSp>
        <p:nvGrpSpPr>
          <p:cNvPr id="3" name="组合 2"/>
          <p:cNvGrpSpPr/>
          <p:nvPr/>
        </p:nvGrpSpPr>
        <p:grpSpPr>
          <a:xfrm>
            <a:off x="649575" y="1626205"/>
            <a:ext cx="4619893" cy="1111325"/>
            <a:chOff x="177666" y="768954"/>
            <a:chExt cx="4619893" cy="1111325"/>
          </a:xfrm>
        </p:grpSpPr>
        <p:sp>
          <p:nvSpPr>
            <p:cNvPr id="24584" name="TextBox 4"/>
            <p:cNvSpPr txBox="1">
              <a:spLocks noChangeArrowheads="1"/>
            </p:cNvSpPr>
            <p:nvPr/>
          </p:nvSpPr>
          <p:spPr bwMode="auto">
            <a:xfrm>
              <a:off x="418989" y="768954"/>
              <a:ext cx="4378570" cy="425758"/>
            </a:xfrm>
            <a:prstGeom prst="rect">
              <a:avLst/>
            </a:prstGeom>
            <a:noFill/>
            <a:ln w="9525">
              <a:noFill/>
              <a:miter lim="800000"/>
              <a:headEnd/>
              <a:tailEnd/>
            </a:ln>
          </p:spPr>
          <p:txBody>
            <a:bodyPr wrap="square">
              <a:spAutoFit/>
            </a:bodyPr>
            <a:lstStyle/>
            <a:p>
              <a:pPr lvl="1" indent="-307975">
                <a:lnSpc>
                  <a:spcPts val="2600"/>
                </a:lnSpc>
                <a:buClr>
                  <a:srgbClr val="000099"/>
                </a:buClr>
                <a:defRPr/>
              </a:pPr>
              <a:r>
                <a:rPr lang="zh-CN" altLang="en-US" sz="2000" b="1" dirty="0">
                  <a:solidFill>
                    <a:srgbClr val="11576A"/>
                  </a:solidFill>
                  <a:latin typeface="微软雅黑" pitchFamily="34" charset="-122"/>
                  <a:ea typeface="微软雅黑" pitchFamily="34" charset="-122"/>
                  <a:cs typeface="宋体" charset="0"/>
                </a:rPr>
                <a:t>每个系统调用对应一个系统调用号</a:t>
              </a:r>
            </a:p>
          </p:txBody>
        </p:sp>
        <p:sp>
          <p:nvSpPr>
            <p:cNvPr id="24585" name="矩形 6"/>
            <p:cNvSpPr>
              <a:spLocks noChangeArrowheads="1"/>
            </p:cNvSpPr>
            <p:nvPr/>
          </p:nvSpPr>
          <p:spPr bwMode="auto">
            <a:xfrm>
              <a:off x="177666" y="768954"/>
              <a:ext cx="414338" cy="366713"/>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sp>
          <p:nvSpPr>
            <p:cNvPr id="24" name="TextBox 7"/>
            <p:cNvSpPr txBox="1">
              <a:spLocks noChangeArrowheads="1"/>
            </p:cNvSpPr>
            <p:nvPr/>
          </p:nvSpPr>
          <p:spPr bwMode="auto">
            <a:xfrm>
              <a:off x="428521" y="1121097"/>
              <a:ext cx="4297600" cy="759182"/>
            </a:xfrm>
            <a:prstGeom prst="rect">
              <a:avLst/>
            </a:prstGeom>
            <a:noFill/>
            <a:ln w="9525">
              <a:noFill/>
              <a:miter lim="800000"/>
              <a:headEnd/>
              <a:tailEnd/>
            </a:ln>
          </p:spPr>
          <p:txBody>
            <a:bodyPr wrap="square">
              <a:spAutoFit/>
            </a:bodyPr>
            <a:lstStyle/>
            <a:p>
              <a:pPr marL="771525" lvl="2" indent="-257175">
                <a:lnSpc>
                  <a:spcPts val="2600"/>
                </a:lnSpc>
                <a:buClr>
                  <a:srgbClr val="0066FF"/>
                </a:buClr>
                <a:buSzPct val="80000"/>
                <a:defRPr/>
              </a:pPr>
              <a:r>
                <a:rPr lang="zh-CN" altLang="en-US" b="1" dirty="0" smtClean="0">
                  <a:solidFill>
                    <a:srgbClr val="11576A"/>
                  </a:solidFill>
                  <a:latin typeface="微软雅黑" pitchFamily="34" charset="-122"/>
                  <a:ea typeface="微软雅黑" pitchFamily="34" charset="-122"/>
                  <a:cs typeface="宋体" charset="0"/>
                </a:rPr>
                <a:t>系统调用接口根据系统调用</a:t>
              </a:r>
              <a:endParaRPr lang="en-US" altLang="zh-CN" b="1" dirty="0" smtClean="0">
                <a:solidFill>
                  <a:srgbClr val="11576A"/>
                </a:solidFill>
                <a:latin typeface="微软雅黑" pitchFamily="34" charset="-122"/>
                <a:ea typeface="微软雅黑" pitchFamily="34" charset="-122"/>
                <a:cs typeface="宋体" charset="0"/>
              </a:endParaRPr>
            </a:p>
            <a:p>
              <a:pPr marL="771525" lvl="2" indent="-257175">
                <a:lnSpc>
                  <a:spcPts val="2600"/>
                </a:lnSpc>
                <a:buClr>
                  <a:srgbClr val="0066FF"/>
                </a:buClr>
                <a:buSzPct val="80000"/>
                <a:defRPr/>
              </a:pPr>
              <a:r>
                <a:rPr lang="zh-CN" altLang="en-US" b="1" dirty="0" smtClean="0">
                  <a:solidFill>
                    <a:srgbClr val="11576A"/>
                  </a:solidFill>
                  <a:latin typeface="微软雅黑" pitchFamily="34" charset="-122"/>
                  <a:ea typeface="微软雅黑" pitchFamily="34" charset="-122"/>
                  <a:cs typeface="宋体" charset="0"/>
                </a:rPr>
                <a:t>号来维护表的索引</a:t>
              </a:r>
            </a:p>
          </p:txBody>
        </p:sp>
        <p:pic>
          <p:nvPicPr>
            <p:cNvPr id="25" name="图片 8" descr="小点1.png"/>
            <p:cNvPicPr>
              <a:picLocks noChangeAspect="1"/>
            </p:cNvPicPr>
            <p:nvPr/>
          </p:nvPicPr>
          <p:blipFill>
            <a:blip r:embed="rId3"/>
            <a:srcRect/>
            <a:stretch>
              <a:fillRect/>
            </a:stretch>
          </p:blipFill>
          <p:spPr bwMode="auto">
            <a:xfrm>
              <a:off x="711066" y="1235399"/>
              <a:ext cx="149225" cy="149225"/>
            </a:xfrm>
            <a:prstGeom prst="rect">
              <a:avLst/>
            </a:prstGeom>
            <a:noFill/>
            <a:ln w="9525">
              <a:noFill/>
              <a:miter lim="800000"/>
              <a:headEnd/>
              <a:tailEnd/>
            </a:ln>
          </p:spPr>
        </p:pic>
      </p:grpSp>
      <p:grpSp>
        <p:nvGrpSpPr>
          <p:cNvPr id="5" name="组合 4"/>
          <p:cNvGrpSpPr/>
          <p:nvPr/>
        </p:nvGrpSpPr>
        <p:grpSpPr>
          <a:xfrm>
            <a:off x="641466" y="3665232"/>
            <a:ext cx="4978506" cy="2017961"/>
            <a:chOff x="169558" y="2807981"/>
            <a:chExt cx="4978506" cy="2017961"/>
          </a:xfrm>
        </p:grpSpPr>
        <p:sp>
          <p:nvSpPr>
            <p:cNvPr id="14" name="TextBox 4"/>
            <p:cNvSpPr txBox="1">
              <a:spLocks noChangeArrowheads="1"/>
            </p:cNvSpPr>
            <p:nvPr/>
          </p:nvSpPr>
          <p:spPr bwMode="auto">
            <a:xfrm>
              <a:off x="438985" y="2807981"/>
              <a:ext cx="4121648" cy="425758"/>
            </a:xfrm>
            <a:prstGeom prst="rect">
              <a:avLst/>
            </a:prstGeom>
            <a:noFill/>
            <a:ln w="9525">
              <a:noFill/>
              <a:miter lim="800000"/>
              <a:headEnd/>
              <a:tailEnd/>
            </a:ln>
          </p:spPr>
          <p:txBody>
            <a:bodyPr wrap="square">
              <a:spAutoFit/>
            </a:bodyPr>
            <a:lstStyle/>
            <a:p>
              <a:pPr lvl="1" indent="-307975">
                <a:lnSpc>
                  <a:spcPts val="2600"/>
                </a:lnSpc>
                <a:buClr>
                  <a:srgbClr val="000099"/>
                </a:buClr>
                <a:defRPr/>
              </a:pPr>
              <a:r>
                <a:rPr lang="zh-CN" altLang="en-US" sz="2000" b="1" dirty="0">
                  <a:solidFill>
                    <a:srgbClr val="11576A"/>
                  </a:solidFill>
                  <a:latin typeface="微软雅黑" pitchFamily="34" charset="-122"/>
                  <a:ea typeface="微软雅黑" pitchFamily="34" charset="-122"/>
                  <a:cs typeface="宋体" charset="0"/>
                </a:rPr>
                <a:t>用户不需要知道系统调用的实现</a:t>
              </a:r>
            </a:p>
          </p:txBody>
        </p:sp>
        <p:sp>
          <p:nvSpPr>
            <p:cNvPr id="15" name="矩形 6"/>
            <p:cNvSpPr>
              <a:spLocks noChangeArrowheads="1"/>
            </p:cNvSpPr>
            <p:nvPr/>
          </p:nvSpPr>
          <p:spPr bwMode="auto">
            <a:xfrm>
              <a:off x="169558" y="2830410"/>
              <a:ext cx="414338" cy="366713"/>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sp>
          <p:nvSpPr>
            <p:cNvPr id="16" name="TextBox 7"/>
            <p:cNvSpPr txBox="1">
              <a:spLocks noChangeArrowheads="1"/>
            </p:cNvSpPr>
            <p:nvPr/>
          </p:nvSpPr>
          <p:spPr bwMode="auto">
            <a:xfrm>
              <a:off x="988089" y="3134677"/>
              <a:ext cx="4062386" cy="759182"/>
            </a:xfrm>
            <a:prstGeom prst="rect">
              <a:avLst/>
            </a:prstGeom>
            <a:noFill/>
            <a:ln w="9525">
              <a:noFill/>
              <a:miter lim="800000"/>
              <a:headEnd/>
              <a:tailEnd/>
            </a:ln>
          </p:spPr>
          <p:txBody>
            <a:bodyPr wrap="square">
              <a:spAutoFit/>
            </a:bodyPr>
            <a:lstStyle/>
            <a:p>
              <a:pPr marL="0" lvl="2">
                <a:lnSpc>
                  <a:spcPts val="2600"/>
                </a:lnSpc>
                <a:buClr>
                  <a:srgbClr val="0066FF"/>
                </a:buClr>
                <a:buSzPct val="80000"/>
                <a:defRPr/>
              </a:pPr>
              <a:r>
                <a:rPr lang="zh-CN" altLang="en-US" b="1" dirty="0" smtClean="0">
                  <a:solidFill>
                    <a:srgbClr val="11576A"/>
                  </a:solidFill>
                  <a:latin typeface="微软雅黑" pitchFamily="34" charset="-122"/>
                  <a:ea typeface="微软雅黑" pitchFamily="34" charset="-122"/>
                  <a:cs typeface="宋体" charset="0"/>
                </a:rPr>
                <a:t>需要设置调用参数和获取返</a:t>
              </a:r>
              <a:endParaRPr lang="en-US" altLang="zh-CN" b="1" dirty="0" smtClean="0">
                <a:solidFill>
                  <a:srgbClr val="11576A"/>
                </a:solidFill>
                <a:latin typeface="微软雅黑" pitchFamily="34" charset="-122"/>
                <a:ea typeface="微软雅黑" pitchFamily="34" charset="-122"/>
                <a:cs typeface="宋体" charset="0"/>
              </a:endParaRPr>
            </a:p>
            <a:p>
              <a:pPr marL="0" lvl="2">
                <a:lnSpc>
                  <a:spcPts val="2600"/>
                </a:lnSpc>
                <a:buClr>
                  <a:srgbClr val="0066FF"/>
                </a:buClr>
                <a:buSzPct val="80000"/>
                <a:defRPr/>
              </a:pPr>
              <a:r>
                <a:rPr lang="zh-CN" altLang="en-US" b="1" dirty="0" smtClean="0">
                  <a:solidFill>
                    <a:srgbClr val="11576A"/>
                  </a:solidFill>
                  <a:latin typeface="微软雅黑" pitchFamily="34" charset="-122"/>
                  <a:ea typeface="微软雅黑" pitchFamily="34" charset="-122"/>
                  <a:cs typeface="宋体" charset="0"/>
                </a:rPr>
                <a:t>回结果</a:t>
              </a:r>
            </a:p>
          </p:txBody>
        </p:sp>
        <p:pic>
          <p:nvPicPr>
            <p:cNvPr id="17" name="图片 8" descr="小点1.png"/>
            <p:cNvPicPr>
              <a:picLocks noChangeAspect="1"/>
            </p:cNvPicPr>
            <p:nvPr/>
          </p:nvPicPr>
          <p:blipFill>
            <a:blip r:embed="rId3"/>
            <a:srcRect/>
            <a:stretch>
              <a:fillRect/>
            </a:stretch>
          </p:blipFill>
          <p:spPr bwMode="auto">
            <a:xfrm>
              <a:off x="738362" y="3243908"/>
              <a:ext cx="149225" cy="149225"/>
            </a:xfrm>
            <a:prstGeom prst="rect">
              <a:avLst/>
            </a:prstGeom>
            <a:noFill/>
            <a:ln w="9525">
              <a:noFill/>
              <a:miter lim="800000"/>
              <a:headEnd/>
              <a:tailEnd/>
            </a:ln>
          </p:spPr>
        </p:pic>
        <p:sp>
          <p:nvSpPr>
            <p:cNvPr id="18" name="TextBox 7"/>
            <p:cNvSpPr txBox="1">
              <a:spLocks noChangeArrowheads="1"/>
            </p:cNvSpPr>
            <p:nvPr/>
          </p:nvSpPr>
          <p:spPr bwMode="auto">
            <a:xfrm>
              <a:off x="988089" y="3791267"/>
              <a:ext cx="4062386" cy="759182"/>
            </a:xfrm>
            <a:prstGeom prst="rect">
              <a:avLst/>
            </a:prstGeom>
            <a:noFill/>
            <a:ln w="9525">
              <a:noFill/>
              <a:miter lim="800000"/>
              <a:headEnd/>
              <a:tailEnd/>
            </a:ln>
          </p:spPr>
          <p:txBody>
            <a:bodyPr wrap="square">
              <a:spAutoFit/>
            </a:bodyPr>
            <a:lstStyle/>
            <a:p>
              <a:pPr marL="0" lvl="2">
                <a:lnSpc>
                  <a:spcPts val="2600"/>
                </a:lnSpc>
                <a:buClr>
                  <a:srgbClr val="0066FF"/>
                </a:buClr>
                <a:buSzPct val="80000"/>
                <a:defRPr/>
              </a:pPr>
              <a:r>
                <a:rPr lang="zh-CN" altLang="en-US" b="1" dirty="0" smtClean="0">
                  <a:solidFill>
                    <a:srgbClr val="11576A"/>
                  </a:solidFill>
                  <a:latin typeface="微软雅黑" pitchFamily="34" charset="-122"/>
                  <a:ea typeface="微软雅黑" pitchFamily="34" charset="-122"/>
                  <a:cs typeface="宋体" charset="0"/>
                </a:rPr>
                <a:t>操作系统接口的细节大部分</a:t>
              </a:r>
              <a:endParaRPr lang="en-US" altLang="zh-CN" b="1" dirty="0" smtClean="0">
                <a:solidFill>
                  <a:srgbClr val="11576A"/>
                </a:solidFill>
                <a:latin typeface="微软雅黑" pitchFamily="34" charset="-122"/>
                <a:ea typeface="微软雅黑" pitchFamily="34" charset="-122"/>
                <a:cs typeface="宋体" charset="0"/>
              </a:endParaRPr>
            </a:p>
            <a:p>
              <a:pPr marL="0" lvl="2">
                <a:lnSpc>
                  <a:spcPts val="2600"/>
                </a:lnSpc>
                <a:buClr>
                  <a:srgbClr val="0066FF"/>
                </a:buClr>
                <a:buSzPct val="80000"/>
                <a:defRPr/>
              </a:pPr>
              <a:r>
                <a:rPr lang="zh-CN" altLang="en-US" b="1" dirty="0" smtClean="0">
                  <a:solidFill>
                    <a:srgbClr val="11576A"/>
                  </a:solidFill>
                  <a:latin typeface="微软雅黑" pitchFamily="34" charset="-122"/>
                  <a:ea typeface="微软雅黑" pitchFamily="34" charset="-122"/>
                  <a:cs typeface="宋体" charset="0"/>
                </a:rPr>
                <a:t>都隐藏在应用编程接口后</a:t>
              </a:r>
            </a:p>
          </p:txBody>
        </p:sp>
        <p:pic>
          <p:nvPicPr>
            <p:cNvPr id="19" name="图片 8" descr="小点1.png"/>
            <p:cNvPicPr>
              <a:picLocks noChangeAspect="1"/>
            </p:cNvPicPr>
            <p:nvPr/>
          </p:nvPicPr>
          <p:blipFill>
            <a:blip r:embed="rId3"/>
            <a:srcRect/>
            <a:stretch>
              <a:fillRect/>
            </a:stretch>
          </p:blipFill>
          <p:spPr bwMode="auto">
            <a:xfrm>
              <a:off x="738362" y="3900498"/>
              <a:ext cx="149225" cy="149225"/>
            </a:xfrm>
            <a:prstGeom prst="rect">
              <a:avLst/>
            </a:prstGeom>
            <a:noFill/>
            <a:ln w="9525">
              <a:noFill/>
              <a:miter lim="800000"/>
              <a:headEnd/>
              <a:tailEnd/>
            </a:ln>
          </p:spPr>
        </p:pic>
        <p:sp>
          <p:nvSpPr>
            <p:cNvPr id="20" name="TextBox 7"/>
            <p:cNvSpPr txBox="1">
              <a:spLocks noChangeArrowheads="1"/>
            </p:cNvSpPr>
            <p:nvPr/>
          </p:nvSpPr>
          <p:spPr bwMode="auto">
            <a:xfrm>
              <a:off x="1085678" y="4400184"/>
              <a:ext cx="4062386" cy="425758"/>
            </a:xfrm>
            <a:prstGeom prst="rect">
              <a:avLst/>
            </a:prstGeom>
            <a:noFill/>
            <a:ln w="9525">
              <a:noFill/>
              <a:miter lim="800000"/>
              <a:headEnd/>
              <a:tailEnd/>
            </a:ln>
          </p:spPr>
          <p:txBody>
            <a:bodyPr wrap="square">
              <a:spAutoFit/>
            </a:bodyPr>
            <a:lstStyle/>
            <a:p>
              <a:pPr marL="0" lvl="3">
                <a:lnSpc>
                  <a:spcPts val="2600"/>
                </a:lnSpc>
                <a:buClr>
                  <a:srgbClr val="000099"/>
                </a:buClr>
                <a:defRPr/>
              </a:pPr>
              <a:r>
                <a:rPr lang="en-US" altLang="zh-CN" sz="1600" b="1" dirty="0">
                  <a:solidFill>
                    <a:srgbClr val="0070C0"/>
                  </a:solidFill>
                  <a:latin typeface="微软雅黑" pitchFamily="34" charset="-122"/>
                  <a:ea typeface="微软雅黑" pitchFamily="34" charset="-122"/>
                  <a:cs typeface="宋体" charset="0"/>
                </a:rPr>
                <a:t>· </a:t>
              </a:r>
              <a:r>
                <a:rPr lang="zh-CN" altLang="en-US" sz="1600" b="1" dirty="0">
                  <a:solidFill>
                    <a:srgbClr val="0070C0"/>
                  </a:solidFill>
                  <a:latin typeface="微软雅黑" pitchFamily="34" charset="-122"/>
                  <a:ea typeface="微软雅黑" pitchFamily="34" charset="-122"/>
                  <a:cs typeface="宋体" charset="0"/>
                </a:rPr>
                <a:t>通过运行程序支持的库来管理</a:t>
              </a:r>
            </a:p>
          </p:txBody>
        </p:sp>
      </p:grpSp>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3918" y="1923277"/>
            <a:ext cx="4840610" cy="3459935"/>
          </a:xfrm>
          <a:prstGeom prst="rect">
            <a:avLst/>
          </a:prstGeom>
        </p:spPr>
      </p:pic>
    </p:spTree>
    <p:extLst>
      <p:ext uri="{BB962C8B-B14F-4D97-AF65-F5344CB8AC3E}">
        <p14:creationId xmlns:p14="http://schemas.microsoft.com/office/powerpoint/2010/main" val="2992087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500"/>
                                        <p:tgtEl>
                                          <p:spTgt spid="103"/>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zh-CN" altLang="en-US" smtClean="0">
                <a:ea typeface="宋体" panose="02010600030101010101" pitchFamily="2" charset="-122"/>
              </a:rPr>
              <a:t>超大的虚拟内存和多级页表</a:t>
            </a:r>
          </a:p>
        </p:txBody>
      </p:sp>
      <p:sp>
        <p:nvSpPr>
          <p:cNvPr id="8195" name="内容占位符 2"/>
          <p:cNvSpPr>
            <a:spLocks noGrp="1"/>
          </p:cNvSpPr>
          <p:nvPr>
            <p:ph idx="1"/>
          </p:nvPr>
        </p:nvSpPr>
        <p:spPr/>
        <p:txBody>
          <a:bodyPr/>
          <a:lstStyle/>
          <a:p>
            <a:r>
              <a:rPr lang="zh-CN" altLang="en-US" smtClean="0">
                <a:ea typeface="宋体" panose="02010600030101010101" pitchFamily="2" charset="-122"/>
              </a:rPr>
              <a:t>每个一级页表占据一个页框</a:t>
            </a:r>
            <a:endParaRPr lang="en-US" altLang="zh-CN" smtClean="0">
              <a:ea typeface="宋体" panose="02010600030101010101" pitchFamily="2" charset="-122"/>
            </a:endParaRPr>
          </a:p>
          <a:p>
            <a:r>
              <a:rPr lang="zh-CN" altLang="en-US" smtClean="0">
                <a:ea typeface="宋体" panose="02010600030101010101" pitchFamily="2" charset="-122"/>
              </a:rPr>
              <a:t>每个二级页表占据一个页框</a:t>
            </a:r>
            <a:endParaRPr lang="en-US" altLang="zh-CN" smtClean="0">
              <a:ea typeface="宋体" panose="02010600030101010101" pitchFamily="2" charset="-122"/>
            </a:endParaRPr>
          </a:p>
          <a:p>
            <a:r>
              <a:rPr lang="zh-CN" altLang="en-US" smtClean="0">
                <a:ea typeface="宋体" panose="02010600030101010101" pitchFamily="2" charset="-122"/>
              </a:rPr>
              <a:t>二级页表共有</a:t>
            </a:r>
            <a:r>
              <a:rPr lang="en-US" altLang="zh-CN" smtClean="0">
                <a:ea typeface="宋体" panose="02010600030101010101" pitchFamily="2" charset="-122"/>
              </a:rPr>
              <a:t>1024</a:t>
            </a:r>
            <a:r>
              <a:rPr lang="zh-CN" altLang="en-US" smtClean="0">
                <a:ea typeface="宋体" panose="02010600030101010101" pitchFamily="2" charset="-122"/>
              </a:rPr>
              <a:t>个</a:t>
            </a:r>
            <a:endParaRPr lang="en-US" altLang="zh-CN" smtClean="0">
              <a:ea typeface="宋体" panose="02010600030101010101" pitchFamily="2" charset="-122"/>
            </a:endParaRPr>
          </a:p>
          <a:p>
            <a:r>
              <a:rPr lang="zh-CN" altLang="en-US" smtClean="0">
                <a:ea typeface="宋体" panose="02010600030101010101" pitchFamily="2" charset="-122"/>
              </a:rPr>
              <a:t>这些东西在内存里是怎么放的？内存不够用的时候怎么办？</a:t>
            </a:r>
          </a:p>
        </p:txBody>
      </p:sp>
      <p:sp>
        <p:nvSpPr>
          <p:cNvPr id="4" name="日期占位符 3"/>
          <p:cNvSpPr>
            <a:spLocks noGrp="1"/>
          </p:cNvSpPr>
          <p:nvPr>
            <p:ph type="dt" sz="quarter" idx="10"/>
          </p:nvPr>
        </p:nvSpPr>
        <p:spPr/>
        <p:txBody>
          <a:bodyPr/>
          <a:lstStyle/>
          <a:p>
            <a:pPr>
              <a:defRPr/>
            </a:pPr>
            <a:r>
              <a:rPr lang="en-US" altLang="zh-CN" smtClean="0"/>
              <a:t>Operating System</a:t>
            </a:r>
            <a:endParaRPr lang="en-US" altLang="ko-KR"/>
          </a:p>
        </p:txBody>
      </p:sp>
      <p:sp>
        <p:nvSpPr>
          <p:cNvPr id="5" name="页脚占位符 4"/>
          <p:cNvSpPr>
            <a:spLocks noGrp="1"/>
          </p:cNvSpPr>
          <p:nvPr>
            <p:ph type="ftr" sz="quarter" idx="11"/>
          </p:nvPr>
        </p:nvSpPr>
        <p:spPr/>
        <p:txBody>
          <a:bodyPr/>
          <a:lstStyle/>
          <a:p>
            <a:pPr>
              <a:defRPr/>
            </a:pPr>
            <a:r>
              <a:rPr lang="en-US" altLang="zh-CN" smtClean="0"/>
              <a:t>CITS, NanKai University</a:t>
            </a:r>
            <a:endParaRPr lang="en-US" altLang="ko-KR"/>
          </a:p>
        </p:txBody>
      </p:sp>
      <p:sp>
        <p:nvSpPr>
          <p:cNvPr id="819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SzTx/>
              <a:buFontTx/>
              <a:buNone/>
            </a:pPr>
            <a:fld id="{7C56D6CB-0CD9-4304-8C1C-7612BB3F6E43}" type="slidenum">
              <a:rPr lang="en-US" altLang="ko-KR" sz="1200" smtClean="0">
                <a:solidFill>
                  <a:schemeClr val="bg1"/>
                </a:solidFill>
              </a:rPr>
              <a:pPr>
                <a:spcBef>
                  <a:spcPct val="0"/>
                </a:spcBef>
                <a:buClrTx/>
                <a:buSzTx/>
                <a:buFontTx/>
                <a:buNone/>
              </a:pPr>
              <a:t>4</a:t>
            </a:fld>
            <a:endParaRPr lang="en-US" altLang="ko-KR" sz="1200" smtClean="0">
              <a:solidFill>
                <a:schemeClr val="bg1"/>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txBox="1">
            <a:spLocks noChangeArrowheads="1"/>
          </p:cNvSpPr>
          <p:nvPr/>
        </p:nvSpPr>
        <p:spPr>
          <a:xfrm>
            <a:off x="2879742" y="1016001"/>
            <a:ext cx="4478341" cy="511175"/>
          </a:xfrm>
          <a:prstGeom prst="rect">
            <a:avLst/>
          </a:prstGeom>
          <a:extLst>
            <a:ext uri="{91240B29-F687-4f45-9708-019B960494DF}">
              <a14:hiddenLine xmlns="" xmlns:a14="http://schemas.microsoft.com/office/drawing/2010/main" w="9525">
                <a:solidFill>
                  <a:srgbClr val="000000"/>
                </a:solidFill>
                <a:miter lim="800000"/>
                <a:headEnd/>
                <a:tailEnd/>
              </a14:hiddenLine>
            </a:ext>
          </a:extLst>
        </p:spPr>
        <p:txBody>
          <a:bodyPr/>
          <a:lstStyle/>
          <a:p>
            <a:pPr lvl="0">
              <a:defRPr/>
            </a:pPr>
            <a:r>
              <a:rPr lang="zh-CN" altLang="en-US" sz="3000" b="1" dirty="0">
                <a:solidFill>
                  <a:srgbClr val="11576A"/>
                </a:solidFill>
                <a:latin typeface="微软雅黑" pitchFamily="34" charset="-122"/>
                <a:ea typeface="微软雅黑" pitchFamily="34" charset="-122"/>
                <a:cs typeface="MS PGothic" charset="0"/>
              </a:rPr>
              <a:t>系统调用库接口示例</a:t>
            </a:r>
            <a:endParaRPr lang="en-US" altLang="zh-CN" sz="3000" b="1" dirty="0">
              <a:solidFill>
                <a:srgbClr val="11576A"/>
              </a:solidFill>
              <a:latin typeface="微软雅黑" pitchFamily="34" charset="-122"/>
              <a:ea typeface="微软雅黑" pitchFamily="34" charset="-122"/>
              <a:cs typeface="MS PGothic" charset="0"/>
            </a:endParaRPr>
          </a:p>
        </p:txBody>
      </p:sp>
      <p:grpSp>
        <p:nvGrpSpPr>
          <p:cNvPr id="4" name="组合 3"/>
          <p:cNvGrpSpPr/>
          <p:nvPr/>
        </p:nvGrpSpPr>
        <p:grpSpPr>
          <a:xfrm>
            <a:off x="904612" y="1626205"/>
            <a:ext cx="6806804" cy="1728713"/>
            <a:chOff x="904612" y="768954"/>
            <a:chExt cx="6806804" cy="1728713"/>
          </a:xfrm>
        </p:grpSpPr>
        <p:sp>
          <p:nvSpPr>
            <p:cNvPr id="9" name="TextBox 4"/>
            <p:cNvSpPr txBox="1">
              <a:spLocks noChangeArrowheads="1"/>
            </p:cNvSpPr>
            <p:nvPr/>
          </p:nvSpPr>
          <p:spPr bwMode="auto">
            <a:xfrm>
              <a:off x="904612" y="768954"/>
              <a:ext cx="5661256" cy="276999"/>
            </a:xfrm>
            <a:prstGeom prst="rect">
              <a:avLst/>
            </a:prstGeom>
            <a:noFill/>
            <a:ln w="9525">
              <a:noFill/>
              <a:miter lim="800000"/>
              <a:headEnd/>
              <a:tailEnd/>
            </a:ln>
          </p:spPr>
          <p:txBody>
            <a:bodyPr wrap="square">
              <a:spAutoFit/>
            </a:bodyPr>
            <a:lstStyle/>
            <a:p>
              <a:pPr marL="342900" lvl="2" indent="-342900">
                <a:spcBef>
                  <a:spcPct val="20000"/>
                </a:spcBef>
                <a:buClr>
                  <a:schemeClr val="folHlink"/>
                </a:buClr>
                <a:defRPr/>
              </a:pPr>
              <a:r>
                <a:rPr lang="en-US" altLang="zh-CN" sz="1200" b="1" dirty="0">
                  <a:solidFill>
                    <a:srgbClr val="11576A"/>
                  </a:solidFill>
                  <a:latin typeface="微软雅黑" pitchFamily="34" charset="-122"/>
                  <a:ea typeface="微软雅黑" pitchFamily="34" charset="-122"/>
                  <a:cs typeface="SimSun" charset="0"/>
                </a:rPr>
                <a:t>sfs_filetest1.c: ret=read(</a:t>
              </a:r>
              <a:r>
                <a:rPr lang="en-US" altLang="zh-CN" sz="1200" b="1" dirty="0" err="1">
                  <a:solidFill>
                    <a:srgbClr val="11576A"/>
                  </a:solidFill>
                  <a:latin typeface="微软雅黑" pitchFamily="34" charset="-122"/>
                  <a:ea typeface="微软雅黑" pitchFamily="34" charset="-122"/>
                  <a:cs typeface="SimSun" charset="0"/>
                </a:rPr>
                <a:t>fd,data,len</a:t>
              </a:r>
              <a:r>
                <a:rPr lang="en-US" altLang="zh-CN" sz="1200" b="1" dirty="0">
                  <a:solidFill>
                    <a:srgbClr val="11576A"/>
                  </a:solidFill>
                  <a:latin typeface="微软雅黑" pitchFamily="34" charset="-122"/>
                  <a:ea typeface="微软雅黑" pitchFamily="34" charset="-122"/>
                  <a:cs typeface="SimSun" charset="0"/>
                </a:rPr>
                <a:t>);</a:t>
              </a:r>
              <a:endParaRPr lang="en-US" altLang="zh-CN" sz="1200" b="1" dirty="0">
                <a:solidFill>
                  <a:srgbClr val="11576A"/>
                </a:solidFill>
                <a:latin typeface="微软雅黑" pitchFamily="34" charset="-122"/>
                <a:ea typeface="微软雅黑" pitchFamily="34" charset="-122"/>
                <a:cs typeface="MS PGothic" charset="0"/>
              </a:endParaRPr>
            </a:p>
          </p:txBody>
        </p:sp>
        <p:sp>
          <p:nvSpPr>
            <p:cNvPr id="28" name="矩形 5"/>
            <p:cNvSpPr>
              <a:spLocks noChangeArrowheads="1"/>
            </p:cNvSpPr>
            <p:nvPr/>
          </p:nvSpPr>
          <p:spPr bwMode="auto">
            <a:xfrm>
              <a:off x="908978" y="928007"/>
              <a:ext cx="6802438"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a:spAutoFit/>
            </a:bodyPr>
            <a:lstStyle/>
            <a:p>
              <a:r>
                <a:rPr lang="en-US" altLang="zh-CN" sz="1200" b="1" dirty="0">
                  <a:solidFill>
                    <a:srgbClr val="11576A"/>
                  </a:solidFill>
                  <a:latin typeface="微软雅黑" pitchFamily="34" charset="-122"/>
                  <a:ea typeface="微软雅黑" pitchFamily="34" charset="-122"/>
                  <a:sym typeface="Comic Sans MS" charset="0"/>
                </a:rPr>
                <a:t> ……</a:t>
              </a:r>
            </a:p>
            <a:p>
              <a:r>
                <a:rPr lang="en-US" altLang="zh-CN" sz="1200" b="1" dirty="0">
                  <a:solidFill>
                    <a:srgbClr val="11576A"/>
                  </a:solidFill>
                  <a:latin typeface="微软雅黑" pitchFamily="34" charset="-122"/>
                  <a:ea typeface="微软雅黑" pitchFamily="34" charset="-122"/>
                  <a:sym typeface="Comic Sans MS" charset="0"/>
                </a:rPr>
                <a:t>  8029a1:	8b 45 10             	</a:t>
              </a:r>
              <a:r>
                <a:rPr lang="en-US" altLang="zh-CN" sz="1200" b="1" dirty="0" err="1">
                  <a:solidFill>
                    <a:srgbClr val="11576A"/>
                  </a:solidFill>
                  <a:latin typeface="微软雅黑" pitchFamily="34" charset="-122"/>
                  <a:ea typeface="微软雅黑" pitchFamily="34" charset="-122"/>
                  <a:sym typeface="Comic Sans MS" charset="0"/>
                </a:rPr>
                <a:t>mov</a:t>
              </a:r>
              <a:r>
                <a:rPr lang="en-US" altLang="zh-CN" sz="1200" b="1" dirty="0">
                  <a:solidFill>
                    <a:srgbClr val="11576A"/>
                  </a:solidFill>
                  <a:latin typeface="微软雅黑" pitchFamily="34" charset="-122"/>
                  <a:ea typeface="微软雅黑" pitchFamily="34" charset="-122"/>
                  <a:sym typeface="Comic Sans MS" charset="0"/>
                </a:rPr>
                <a:t>    0x10(%</a:t>
              </a:r>
              <a:r>
                <a:rPr lang="en-US" altLang="zh-CN" sz="1200" b="1" dirty="0" err="1">
                  <a:solidFill>
                    <a:srgbClr val="11576A"/>
                  </a:solidFill>
                  <a:latin typeface="微软雅黑" pitchFamily="34" charset="-122"/>
                  <a:ea typeface="微软雅黑" pitchFamily="34" charset="-122"/>
                  <a:sym typeface="Comic Sans MS" charset="0"/>
                </a:rPr>
                <a:t>ebp</a:t>
              </a:r>
              <a:r>
                <a:rPr lang="en-US" altLang="zh-CN" sz="1200" b="1" dirty="0">
                  <a:solidFill>
                    <a:srgbClr val="11576A"/>
                  </a:solidFill>
                  <a:latin typeface="微软雅黑" pitchFamily="34" charset="-122"/>
                  <a:ea typeface="微软雅黑" pitchFamily="34" charset="-122"/>
                  <a:sym typeface="Comic Sans MS" charset="0"/>
                </a:rPr>
                <a:t>),%</a:t>
              </a:r>
              <a:r>
                <a:rPr lang="en-US" altLang="zh-CN" sz="1200" b="1" dirty="0" err="1">
                  <a:solidFill>
                    <a:srgbClr val="11576A"/>
                  </a:solidFill>
                  <a:latin typeface="微软雅黑" pitchFamily="34" charset="-122"/>
                  <a:ea typeface="微软雅黑" pitchFamily="34" charset="-122"/>
                  <a:sym typeface="Comic Sans MS" charset="0"/>
                </a:rPr>
                <a:t>eax</a:t>
              </a:r>
              <a:endParaRPr lang="en-US" altLang="zh-CN" sz="1200" b="1" dirty="0">
                <a:solidFill>
                  <a:srgbClr val="11576A"/>
                </a:solidFill>
                <a:latin typeface="微软雅黑" pitchFamily="34" charset="-122"/>
                <a:ea typeface="微软雅黑" pitchFamily="34" charset="-122"/>
                <a:sym typeface="Comic Sans MS" charset="0"/>
              </a:endParaRPr>
            </a:p>
            <a:p>
              <a:r>
                <a:rPr lang="en-US" altLang="zh-CN" sz="1200" b="1" dirty="0">
                  <a:solidFill>
                    <a:srgbClr val="11576A"/>
                  </a:solidFill>
                  <a:latin typeface="微软雅黑" pitchFamily="34" charset="-122"/>
                  <a:ea typeface="微软雅黑" pitchFamily="34" charset="-122"/>
                  <a:sym typeface="Comic Sans MS" charset="0"/>
                </a:rPr>
                <a:t>  8029a4:	89 44 24 08          	</a:t>
              </a:r>
              <a:r>
                <a:rPr lang="en-US" altLang="zh-CN" sz="1200" b="1" dirty="0" err="1">
                  <a:solidFill>
                    <a:srgbClr val="11576A"/>
                  </a:solidFill>
                  <a:latin typeface="微软雅黑" pitchFamily="34" charset="-122"/>
                  <a:ea typeface="微软雅黑" pitchFamily="34" charset="-122"/>
                  <a:sym typeface="Comic Sans MS" charset="0"/>
                </a:rPr>
                <a:t>mov</a:t>
              </a:r>
              <a:r>
                <a:rPr lang="en-US" altLang="zh-CN" sz="1200" b="1" dirty="0">
                  <a:solidFill>
                    <a:srgbClr val="11576A"/>
                  </a:solidFill>
                  <a:latin typeface="微软雅黑" pitchFamily="34" charset="-122"/>
                  <a:ea typeface="微软雅黑" pitchFamily="34" charset="-122"/>
                  <a:sym typeface="Comic Sans MS" charset="0"/>
                </a:rPr>
                <a:t>    %eax,0x8(%</a:t>
              </a:r>
              <a:r>
                <a:rPr lang="en-US" altLang="zh-CN" sz="1200" b="1" dirty="0" err="1">
                  <a:solidFill>
                    <a:srgbClr val="11576A"/>
                  </a:solidFill>
                  <a:latin typeface="微软雅黑" pitchFamily="34" charset="-122"/>
                  <a:ea typeface="微软雅黑" pitchFamily="34" charset="-122"/>
                  <a:sym typeface="Comic Sans MS" charset="0"/>
                </a:rPr>
                <a:t>esp</a:t>
              </a:r>
              <a:r>
                <a:rPr lang="en-US" altLang="zh-CN" sz="1200" b="1" dirty="0">
                  <a:solidFill>
                    <a:srgbClr val="11576A"/>
                  </a:solidFill>
                  <a:latin typeface="微软雅黑" pitchFamily="34" charset="-122"/>
                  <a:ea typeface="微软雅黑" pitchFamily="34" charset="-122"/>
                  <a:sym typeface="Comic Sans MS" charset="0"/>
                </a:rPr>
                <a:t>)</a:t>
              </a:r>
            </a:p>
            <a:p>
              <a:r>
                <a:rPr lang="en-US" altLang="zh-CN" sz="1200" b="1" dirty="0">
                  <a:solidFill>
                    <a:srgbClr val="11576A"/>
                  </a:solidFill>
                  <a:latin typeface="微软雅黑" pitchFamily="34" charset="-122"/>
                  <a:ea typeface="微软雅黑" pitchFamily="34" charset="-122"/>
                  <a:sym typeface="Comic Sans MS" charset="0"/>
                </a:rPr>
                <a:t>  8029a8:	8b 45 0c             	</a:t>
              </a:r>
              <a:r>
                <a:rPr lang="en-US" altLang="zh-CN" sz="1200" b="1" dirty="0" err="1">
                  <a:solidFill>
                    <a:srgbClr val="11576A"/>
                  </a:solidFill>
                  <a:latin typeface="微软雅黑" pitchFamily="34" charset="-122"/>
                  <a:ea typeface="微软雅黑" pitchFamily="34" charset="-122"/>
                  <a:sym typeface="Comic Sans MS" charset="0"/>
                </a:rPr>
                <a:t>mov</a:t>
              </a:r>
              <a:r>
                <a:rPr lang="en-US" altLang="zh-CN" sz="1200" b="1" dirty="0">
                  <a:solidFill>
                    <a:srgbClr val="11576A"/>
                  </a:solidFill>
                  <a:latin typeface="微软雅黑" pitchFamily="34" charset="-122"/>
                  <a:ea typeface="微软雅黑" pitchFamily="34" charset="-122"/>
                  <a:sym typeface="Comic Sans MS" charset="0"/>
                </a:rPr>
                <a:t>    0xc(%</a:t>
              </a:r>
              <a:r>
                <a:rPr lang="en-US" altLang="zh-CN" sz="1200" b="1" dirty="0" err="1">
                  <a:solidFill>
                    <a:srgbClr val="11576A"/>
                  </a:solidFill>
                  <a:latin typeface="微软雅黑" pitchFamily="34" charset="-122"/>
                  <a:ea typeface="微软雅黑" pitchFamily="34" charset="-122"/>
                  <a:sym typeface="Comic Sans MS" charset="0"/>
                </a:rPr>
                <a:t>ebp</a:t>
              </a:r>
              <a:r>
                <a:rPr lang="en-US" altLang="zh-CN" sz="1200" b="1" dirty="0">
                  <a:solidFill>
                    <a:srgbClr val="11576A"/>
                  </a:solidFill>
                  <a:latin typeface="微软雅黑" pitchFamily="34" charset="-122"/>
                  <a:ea typeface="微软雅黑" pitchFamily="34" charset="-122"/>
                  <a:sym typeface="Comic Sans MS" charset="0"/>
                </a:rPr>
                <a:t>),%</a:t>
              </a:r>
              <a:r>
                <a:rPr lang="en-US" altLang="zh-CN" sz="1200" b="1" dirty="0" err="1">
                  <a:solidFill>
                    <a:srgbClr val="11576A"/>
                  </a:solidFill>
                  <a:latin typeface="微软雅黑" pitchFamily="34" charset="-122"/>
                  <a:ea typeface="微软雅黑" pitchFamily="34" charset="-122"/>
                  <a:sym typeface="Comic Sans MS" charset="0"/>
                </a:rPr>
                <a:t>eax</a:t>
              </a:r>
              <a:endParaRPr lang="en-US" altLang="zh-CN" sz="1200" b="1" dirty="0">
                <a:solidFill>
                  <a:srgbClr val="11576A"/>
                </a:solidFill>
                <a:latin typeface="微软雅黑" pitchFamily="34" charset="-122"/>
                <a:ea typeface="微软雅黑" pitchFamily="34" charset="-122"/>
                <a:sym typeface="Comic Sans MS" charset="0"/>
              </a:endParaRPr>
            </a:p>
            <a:p>
              <a:r>
                <a:rPr lang="en-US" altLang="zh-CN" sz="1200" b="1" dirty="0">
                  <a:solidFill>
                    <a:srgbClr val="11576A"/>
                  </a:solidFill>
                  <a:latin typeface="微软雅黑" pitchFamily="34" charset="-122"/>
                  <a:ea typeface="微软雅黑" pitchFamily="34" charset="-122"/>
                  <a:sym typeface="Comic Sans MS" charset="0"/>
                </a:rPr>
                <a:t>  8029ab:	89 44 24 04          	</a:t>
              </a:r>
              <a:r>
                <a:rPr lang="en-US" altLang="zh-CN" sz="1200" b="1" dirty="0" err="1">
                  <a:solidFill>
                    <a:srgbClr val="11576A"/>
                  </a:solidFill>
                  <a:latin typeface="微软雅黑" pitchFamily="34" charset="-122"/>
                  <a:ea typeface="微软雅黑" pitchFamily="34" charset="-122"/>
                  <a:sym typeface="Comic Sans MS" charset="0"/>
                </a:rPr>
                <a:t>mov</a:t>
              </a:r>
              <a:r>
                <a:rPr lang="en-US" altLang="zh-CN" sz="1200" b="1" dirty="0">
                  <a:solidFill>
                    <a:srgbClr val="11576A"/>
                  </a:solidFill>
                  <a:latin typeface="微软雅黑" pitchFamily="34" charset="-122"/>
                  <a:ea typeface="微软雅黑" pitchFamily="34" charset="-122"/>
                  <a:sym typeface="Comic Sans MS" charset="0"/>
                </a:rPr>
                <a:t>    %eax,0x4(%</a:t>
              </a:r>
              <a:r>
                <a:rPr lang="en-US" altLang="zh-CN" sz="1200" b="1" dirty="0" err="1">
                  <a:solidFill>
                    <a:srgbClr val="11576A"/>
                  </a:solidFill>
                  <a:latin typeface="微软雅黑" pitchFamily="34" charset="-122"/>
                  <a:ea typeface="微软雅黑" pitchFamily="34" charset="-122"/>
                  <a:sym typeface="Comic Sans MS" charset="0"/>
                </a:rPr>
                <a:t>esp</a:t>
              </a:r>
              <a:r>
                <a:rPr lang="en-US" altLang="zh-CN" sz="1200" b="1" dirty="0">
                  <a:solidFill>
                    <a:srgbClr val="11576A"/>
                  </a:solidFill>
                  <a:latin typeface="微软雅黑" pitchFamily="34" charset="-122"/>
                  <a:ea typeface="微软雅黑" pitchFamily="34" charset="-122"/>
                  <a:sym typeface="Comic Sans MS" charset="0"/>
                </a:rPr>
                <a:t>)</a:t>
              </a:r>
            </a:p>
            <a:p>
              <a:r>
                <a:rPr lang="en-US" altLang="zh-CN" sz="1200" b="1" dirty="0">
                  <a:solidFill>
                    <a:srgbClr val="11576A"/>
                  </a:solidFill>
                  <a:latin typeface="微软雅黑" pitchFamily="34" charset="-122"/>
                  <a:ea typeface="微软雅黑" pitchFamily="34" charset="-122"/>
                  <a:sym typeface="Comic Sans MS" charset="0"/>
                </a:rPr>
                <a:t>  8029af:	8b 45 08             	</a:t>
              </a:r>
              <a:r>
                <a:rPr lang="en-US" altLang="zh-CN" sz="1200" b="1" dirty="0" err="1">
                  <a:solidFill>
                    <a:srgbClr val="11576A"/>
                  </a:solidFill>
                  <a:latin typeface="微软雅黑" pitchFamily="34" charset="-122"/>
                  <a:ea typeface="微软雅黑" pitchFamily="34" charset="-122"/>
                  <a:sym typeface="Comic Sans MS" charset="0"/>
                </a:rPr>
                <a:t>mov</a:t>
              </a:r>
              <a:r>
                <a:rPr lang="en-US" altLang="zh-CN" sz="1200" b="1" dirty="0">
                  <a:solidFill>
                    <a:srgbClr val="11576A"/>
                  </a:solidFill>
                  <a:latin typeface="微软雅黑" pitchFamily="34" charset="-122"/>
                  <a:ea typeface="微软雅黑" pitchFamily="34" charset="-122"/>
                  <a:sym typeface="Comic Sans MS" charset="0"/>
                </a:rPr>
                <a:t>    0x8(%</a:t>
              </a:r>
              <a:r>
                <a:rPr lang="en-US" altLang="zh-CN" sz="1200" b="1" dirty="0" err="1">
                  <a:solidFill>
                    <a:srgbClr val="11576A"/>
                  </a:solidFill>
                  <a:latin typeface="微软雅黑" pitchFamily="34" charset="-122"/>
                  <a:ea typeface="微软雅黑" pitchFamily="34" charset="-122"/>
                  <a:sym typeface="Comic Sans MS" charset="0"/>
                </a:rPr>
                <a:t>ebp</a:t>
              </a:r>
              <a:r>
                <a:rPr lang="en-US" altLang="zh-CN" sz="1200" b="1" dirty="0">
                  <a:solidFill>
                    <a:srgbClr val="11576A"/>
                  </a:solidFill>
                  <a:latin typeface="微软雅黑" pitchFamily="34" charset="-122"/>
                  <a:ea typeface="微软雅黑" pitchFamily="34" charset="-122"/>
                  <a:sym typeface="Comic Sans MS" charset="0"/>
                </a:rPr>
                <a:t>),%</a:t>
              </a:r>
              <a:r>
                <a:rPr lang="en-US" altLang="zh-CN" sz="1200" b="1" dirty="0" err="1">
                  <a:solidFill>
                    <a:srgbClr val="11576A"/>
                  </a:solidFill>
                  <a:latin typeface="微软雅黑" pitchFamily="34" charset="-122"/>
                  <a:ea typeface="微软雅黑" pitchFamily="34" charset="-122"/>
                  <a:sym typeface="Comic Sans MS" charset="0"/>
                </a:rPr>
                <a:t>eax</a:t>
              </a:r>
              <a:endParaRPr lang="en-US" altLang="zh-CN" sz="1200" b="1" dirty="0">
                <a:solidFill>
                  <a:srgbClr val="11576A"/>
                </a:solidFill>
                <a:latin typeface="微软雅黑" pitchFamily="34" charset="-122"/>
                <a:ea typeface="微软雅黑" pitchFamily="34" charset="-122"/>
                <a:sym typeface="Comic Sans MS" charset="0"/>
              </a:endParaRPr>
            </a:p>
            <a:p>
              <a:r>
                <a:rPr lang="en-US" altLang="zh-CN" sz="1200" b="1" dirty="0">
                  <a:solidFill>
                    <a:srgbClr val="11576A"/>
                  </a:solidFill>
                  <a:latin typeface="微软雅黑" pitchFamily="34" charset="-122"/>
                  <a:ea typeface="微软雅黑" pitchFamily="34" charset="-122"/>
                  <a:sym typeface="Comic Sans MS" charset="0"/>
                </a:rPr>
                <a:t>  8029b2:	89 04 24             	</a:t>
              </a:r>
              <a:r>
                <a:rPr lang="en-US" altLang="zh-CN" sz="1200" b="1" dirty="0" err="1">
                  <a:solidFill>
                    <a:srgbClr val="11576A"/>
                  </a:solidFill>
                  <a:latin typeface="微软雅黑" pitchFamily="34" charset="-122"/>
                  <a:ea typeface="微软雅黑" pitchFamily="34" charset="-122"/>
                  <a:sym typeface="Comic Sans MS" charset="0"/>
                </a:rPr>
                <a:t>mov</a:t>
              </a:r>
              <a:r>
                <a:rPr lang="en-US" altLang="zh-CN" sz="1200" b="1" dirty="0">
                  <a:solidFill>
                    <a:srgbClr val="11576A"/>
                  </a:solidFill>
                  <a:latin typeface="微软雅黑" pitchFamily="34" charset="-122"/>
                  <a:ea typeface="微软雅黑" pitchFamily="34" charset="-122"/>
                  <a:sym typeface="Comic Sans MS" charset="0"/>
                </a:rPr>
                <a:t>    %</a:t>
              </a:r>
              <a:r>
                <a:rPr lang="en-US" altLang="zh-CN" sz="1200" b="1" dirty="0" err="1">
                  <a:solidFill>
                    <a:srgbClr val="11576A"/>
                  </a:solidFill>
                  <a:latin typeface="微软雅黑" pitchFamily="34" charset="-122"/>
                  <a:ea typeface="微软雅黑" pitchFamily="34" charset="-122"/>
                  <a:sym typeface="Comic Sans MS" charset="0"/>
                </a:rPr>
                <a:t>eax</a:t>
              </a:r>
              <a:r>
                <a:rPr lang="en-US" altLang="zh-CN" sz="1200" b="1" dirty="0">
                  <a:solidFill>
                    <a:srgbClr val="11576A"/>
                  </a:solidFill>
                  <a:latin typeface="微软雅黑" pitchFamily="34" charset="-122"/>
                  <a:ea typeface="微软雅黑" pitchFamily="34" charset="-122"/>
                  <a:sym typeface="Comic Sans MS" charset="0"/>
                </a:rPr>
                <a:t>,(%</a:t>
              </a:r>
              <a:r>
                <a:rPr lang="en-US" altLang="zh-CN" sz="1200" b="1" dirty="0" err="1">
                  <a:solidFill>
                    <a:srgbClr val="11576A"/>
                  </a:solidFill>
                  <a:latin typeface="微软雅黑" pitchFamily="34" charset="-122"/>
                  <a:ea typeface="微软雅黑" pitchFamily="34" charset="-122"/>
                  <a:sym typeface="Comic Sans MS" charset="0"/>
                </a:rPr>
                <a:t>esp</a:t>
              </a:r>
              <a:r>
                <a:rPr lang="en-US" altLang="zh-CN" sz="1200" b="1" dirty="0" smtClean="0">
                  <a:solidFill>
                    <a:srgbClr val="11576A"/>
                  </a:solidFill>
                  <a:latin typeface="微软雅黑" pitchFamily="34" charset="-122"/>
                  <a:ea typeface="微软雅黑" pitchFamily="34" charset="-122"/>
                  <a:sym typeface="Comic Sans MS" charset="0"/>
                </a:rPr>
                <a:t>)    ; </a:t>
              </a:r>
              <a:r>
                <a:rPr lang="zh-CN" altLang="en-US" sz="1200" b="1" dirty="0" smtClean="0">
                  <a:solidFill>
                    <a:srgbClr val="FF0000"/>
                  </a:solidFill>
                  <a:latin typeface="微软雅黑" pitchFamily="34" charset="-122"/>
                  <a:ea typeface="微软雅黑" pitchFamily="34" charset="-122"/>
                  <a:sym typeface="Comic Sans MS" charset="0"/>
                </a:rPr>
                <a:t>以上代码在填充栈</a:t>
              </a:r>
              <a:endParaRPr lang="en-US" altLang="zh-CN" sz="1200" b="1" dirty="0">
                <a:solidFill>
                  <a:srgbClr val="FF0000"/>
                </a:solidFill>
                <a:latin typeface="微软雅黑" pitchFamily="34" charset="-122"/>
                <a:ea typeface="微软雅黑" pitchFamily="34" charset="-122"/>
                <a:sym typeface="Comic Sans MS" charset="0"/>
              </a:endParaRPr>
            </a:p>
            <a:p>
              <a:r>
                <a:rPr lang="en-US" altLang="zh-CN" sz="1200" b="1" dirty="0">
                  <a:solidFill>
                    <a:srgbClr val="11576A"/>
                  </a:solidFill>
                  <a:latin typeface="微软雅黑" pitchFamily="34" charset="-122"/>
                  <a:ea typeface="微软雅黑" pitchFamily="34" charset="-122"/>
                  <a:sym typeface="Comic Sans MS" charset="0"/>
                </a:rPr>
                <a:t>  8029b5:	e8 33 d8 ff </a:t>
              </a:r>
              <a:r>
                <a:rPr lang="en-US" altLang="zh-CN" sz="1200" b="1" dirty="0" err="1">
                  <a:solidFill>
                    <a:srgbClr val="11576A"/>
                  </a:solidFill>
                  <a:latin typeface="微软雅黑" pitchFamily="34" charset="-122"/>
                  <a:ea typeface="微软雅黑" pitchFamily="34" charset="-122"/>
                  <a:sym typeface="Comic Sans MS" charset="0"/>
                </a:rPr>
                <a:t>ff</a:t>
              </a:r>
              <a:r>
                <a:rPr lang="en-US" altLang="zh-CN" sz="1200" b="1" dirty="0">
                  <a:solidFill>
                    <a:srgbClr val="11576A"/>
                  </a:solidFill>
                  <a:latin typeface="微软雅黑" pitchFamily="34" charset="-122"/>
                  <a:ea typeface="微软雅黑" pitchFamily="34" charset="-122"/>
                  <a:sym typeface="Comic Sans MS" charset="0"/>
                </a:rPr>
                <a:t>       	call   8001ed &lt;read</a:t>
              </a:r>
              <a:r>
                <a:rPr lang="en-US" altLang="zh-CN" sz="1200" b="1" dirty="0" smtClean="0">
                  <a:solidFill>
                    <a:srgbClr val="11576A"/>
                  </a:solidFill>
                  <a:latin typeface="微软雅黑" pitchFamily="34" charset="-122"/>
                  <a:ea typeface="微软雅黑" pitchFamily="34" charset="-122"/>
                  <a:sym typeface="Comic Sans MS" charset="0"/>
                </a:rPr>
                <a:t>&gt; ；</a:t>
              </a:r>
              <a:r>
                <a:rPr lang="zh-CN" altLang="en-US" sz="1200" b="1" dirty="0" smtClean="0">
                  <a:solidFill>
                    <a:srgbClr val="FF0000"/>
                  </a:solidFill>
                  <a:latin typeface="微软雅黑" pitchFamily="34" charset="-122"/>
                  <a:ea typeface="微软雅黑" pitchFamily="34" charset="-122"/>
                  <a:sym typeface="Comic Sans MS" charset="0"/>
                </a:rPr>
                <a:t>这里的</a:t>
              </a:r>
              <a:r>
                <a:rPr lang="en-US" altLang="zh-CN" sz="1200" b="1" dirty="0" smtClean="0">
                  <a:solidFill>
                    <a:srgbClr val="FF0000"/>
                  </a:solidFill>
                  <a:latin typeface="微软雅黑" pitchFamily="34" charset="-122"/>
                  <a:ea typeface="微软雅黑" pitchFamily="34" charset="-122"/>
                  <a:sym typeface="Comic Sans MS" charset="0"/>
                </a:rPr>
                <a:t>read</a:t>
              </a:r>
              <a:r>
                <a:rPr lang="zh-CN" altLang="en-US" sz="1200" b="1" dirty="0" smtClean="0">
                  <a:solidFill>
                    <a:srgbClr val="FF0000"/>
                  </a:solidFill>
                  <a:latin typeface="微软雅黑" pitchFamily="34" charset="-122"/>
                  <a:ea typeface="微软雅黑" pitchFamily="34" charset="-122"/>
                  <a:sym typeface="Comic Sans MS" charset="0"/>
                </a:rPr>
                <a:t>是宏</a:t>
              </a:r>
              <a:r>
                <a:rPr lang="en-US" altLang="zh-CN" sz="1200" b="1" dirty="0" smtClean="0">
                  <a:solidFill>
                    <a:srgbClr val="FF0000"/>
                  </a:solidFill>
                  <a:latin typeface="微软雅黑" pitchFamily="34" charset="-122"/>
                  <a:ea typeface="微软雅黑" pitchFamily="34" charset="-122"/>
                  <a:sym typeface="Comic Sans MS" charset="0"/>
                </a:rPr>
                <a:t>==6</a:t>
              </a:r>
              <a:endParaRPr lang="zh-CN" altLang="en-US" sz="1200" b="1" dirty="0">
                <a:solidFill>
                  <a:srgbClr val="FF0000"/>
                </a:solidFill>
                <a:latin typeface="微软雅黑" pitchFamily="34" charset="-122"/>
                <a:ea typeface="微软雅黑" pitchFamily="34" charset="-122"/>
                <a:sym typeface="Comic Sans MS" charset="0"/>
              </a:endParaRPr>
            </a:p>
          </p:txBody>
        </p:sp>
      </p:grpSp>
      <p:sp>
        <p:nvSpPr>
          <p:cNvPr id="29" name="TextBox 5"/>
          <p:cNvSpPr>
            <a:spLocks noChangeArrowheads="1"/>
          </p:cNvSpPr>
          <p:nvPr/>
        </p:nvSpPr>
        <p:spPr bwMode="auto">
          <a:xfrm>
            <a:off x="904612" y="3284984"/>
            <a:ext cx="6942138" cy="28623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a:spAutoFit/>
          </a:bodyPr>
          <a:lstStyle/>
          <a:p>
            <a:pPr eaLnBrk="1" hangingPunct="1"/>
            <a:r>
              <a:rPr lang="en-US" altLang="zh-CN" sz="1200" b="1" dirty="0">
                <a:solidFill>
                  <a:srgbClr val="11576A"/>
                </a:solidFill>
                <a:latin typeface="微软雅黑" pitchFamily="34" charset="-122"/>
                <a:ea typeface="微软雅黑" pitchFamily="34" charset="-122"/>
              </a:rPr>
              <a:t>syscall(</a:t>
            </a:r>
            <a:r>
              <a:rPr lang="en-US" altLang="zh-CN" sz="1200" b="1" dirty="0" err="1">
                <a:solidFill>
                  <a:srgbClr val="11576A"/>
                </a:solidFill>
                <a:latin typeface="微软雅黑" pitchFamily="34" charset="-122"/>
                <a:ea typeface="微软雅黑" pitchFamily="34" charset="-122"/>
              </a:rPr>
              <a:t>int</a:t>
            </a:r>
            <a:r>
              <a:rPr lang="en-US" altLang="zh-CN" sz="1200" b="1" dirty="0">
                <a:solidFill>
                  <a:srgbClr val="11576A"/>
                </a:solidFill>
                <a:latin typeface="微软雅黑" pitchFamily="34" charset="-122"/>
                <a:ea typeface="微软雅黑" pitchFamily="34" charset="-122"/>
              </a:rPr>
              <a:t> num, ...) {</a:t>
            </a:r>
          </a:p>
          <a:p>
            <a:pPr eaLnBrk="1" hangingPunct="1"/>
            <a:r>
              <a:rPr lang="en-US" altLang="zh-CN" sz="1200" b="1" dirty="0">
                <a:solidFill>
                  <a:srgbClr val="11576A"/>
                </a:solidFill>
                <a:latin typeface="微软雅黑" pitchFamily="34" charset="-122"/>
                <a:ea typeface="微软雅黑" pitchFamily="34" charset="-122"/>
              </a:rPr>
              <a:t>...</a:t>
            </a:r>
          </a:p>
          <a:p>
            <a:pPr eaLnBrk="1" hangingPunct="1"/>
            <a:r>
              <a:rPr lang="en-US" altLang="zh-CN" sz="1200" b="1" dirty="0">
                <a:solidFill>
                  <a:srgbClr val="11576A"/>
                </a:solidFill>
                <a:latin typeface="微软雅黑" pitchFamily="34" charset="-122"/>
                <a:ea typeface="微软雅黑" pitchFamily="34" charset="-122"/>
              </a:rPr>
              <a:t>	</a:t>
            </a:r>
            <a:r>
              <a:rPr lang="en-US" altLang="zh-CN" sz="1200" b="1" dirty="0" err="1">
                <a:solidFill>
                  <a:srgbClr val="11576A"/>
                </a:solidFill>
                <a:latin typeface="微软雅黑" pitchFamily="34" charset="-122"/>
                <a:ea typeface="微软雅黑" pitchFamily="34" charset="-122"/>
              </a:rPr>
              <a:t>asm</a:t>
            </a:r>
            <a:r>
              <a:rPr lang="en-US" altLang="zh-CN" sz="1200" b="1" dirty="0">
                <a:solidFill>
                  <a:srgbClr val="11576A"/>
                </a:solidFill>
                <a:latin typeface="微软雅黑" pitchFamily="34" charset="-122"/>
                <a:ea typeface="微软雅黑" pitchFamily="34" charset="-122"/>
              </a:rPr>
              <a:t> volatile (</a:t>
            </a:r>
          </a:p>
          <a:p>
            <a:pPr eaLnBrk="1" hangingPunct="1"/>
            <a:r>
              <a:rPr lang="en-US" altLang="zh-CN" sz="1200" b="1" dirty="0">
                <a:solidFill>
                  <a:srgbClr val="11576A"/>
                </a:solidFill>
                <a:latin typeface="微软雅黑" pitchFamily="34" charset="-122"/>
                <a:ea typeface="微软雅黑" pitchFamily="34" charset="-122"/>
              </a:rPr>
              <a:t>			</a:t>
            </a:r>
            <a:r>
              <a:rPr lang="en-US" altLang="zh-CN" sz="1200" b="1" dirty="0" smtClean="0">
                <a:solidFill>
                  <a:srgbClr val="11576A"/>
                </a:solidFill>
                <a:latin typeface="微软雅黑" pitchFamily="34" charset="-122"/>
                <a:ea typeface="微软雅黑" pitchFamily="34" charset="-122"/>
              </a:rPr>
              <a:t>“</a:t>
            </a:r>
            <a:r>
              <a:rPr lang="en-US" altLang="zh-CN" sz="1200" b="1" dirty="0" err="1" smtClean="0">
                <a:solidFill>
                  <a:srgbClr val="11576A"/>
                </a:solidFill>
                <a:latin typeface="微软雅黑" pitchFamily="34" charset="-122"/>
                <a:ea typeface="微软雅黑" pitchFamily="34" charset="-122"/>
              </a:rPr>
              <a:t>int</a:t>
            </a:r>
            <a:r>
              <a:rPr lang="en-US" altLang="zh-CN" sz="1200" b="1" dirty="0" smtClean="0">
                <a:solidFill>
                  <a:srgbClr val="11576A"/>
                </a:solidFill>
                <a:latin typeface="微软雅黑" pitchFamily="34" charset="-122"/>
                <a:ea typeface="微软雅黑" pitchFamily="34" charset="-122"/>
              </a:rPr>
              <a:t> </a:t>
            </a:r>
            <a:r>
              <a:rPr lang="en-US" altLang="zh-CN" sz="1200" b="1" dirty="0">
                <a:solidFill>
                  <a:srgbClr val="11576A"/>
                </a:solidFill>
                <a:latin typeface="微软雅黑" pitchFamily="34" charset="-122"/>
                <a:ea typeface="微软雅黑" pitchFamily="34" charset="-122"/>
              </a:rPr>
              <a:t>%1</a:t>
            </a:r>
            <a:r>
              <a:rPr lang="en-US" altLang="zh-CN" sz="1200" b="1" dirty="0" smtClean="0">
                <a:solidFill>
                  <a:srgbClr val="11576A"/>
                </a:solidFill>
                <a:latin typeface="微软雅黑" pitchFamily="34" charset="-122"/>
                <a:ea typeface="微软雅黑" pitchFamily="34" charset="-122"/>
              </a:rPr>
              <a:t>;“//</a:t>
            </a:r>
            <a:r>
              <a:rPr lang="zh-CN" altLang="en-US" sz="1200" b="1" dirty="0" smtClean="0">
                <a:solidFill>
                  <a:srgbClr val="FF0000"/>
                </a:solidFill>
                <a:latin typeface="微软雅黑" pitchFamily="34" charset="-122"/>
                <a:ea typeface="微软雅黑" pitchFamily="34" charset="-122"/>
              </a:rPr>
              <a:t>这一句会个产生一个中断</a:t>
            </a:r>
            <a:endParaRPr lang="en-US" altLang="zh-CN" sz="1200" b="1" dirty="0">
              <a:solidFill>
                <a:srgbClr val="11576A"/>
              </a:solidFill>
              <a:latin typeface="微软雅黑" pitchFamily="34" charset="-122"/>
              <a:ea typeface="微软雅黑" pitchFamily="34" charset="-122"/>
            </a:endParaRPr>
          </a:p>
          <a:p>
            <a:pPr eaLnBrk="1" hangingPunct="1"/>
            <a:r>
              <a:rPr lang="en-US" altLang="zh-CN" sz="1200" b="1" dirty="0">
                <a:solidFill>
                  <a:srgbClr val="11576A"/>
                </a:solidFill>
                <a:latin typeface="微软雅黑" pitchFamily="34" charset="-122"/>
                <a:ea typeface="微软雅黑" pitchFamily="34" charset="-122"/>
              </a:rPr>
              <a:t>			: "=a" (ret)</a:t>
            </a:r>
          </a:p>
          <a:p>
            <a:pPr eaLnBrk="1" hangingPunct="1"/>
            <a:r>
              <a:rPr lang="en-US" altLang="zh-CN" sz="1200" b="1" dirty="0">
                <a:solidFill>
                  <a:srgbClr val="11576A"/>
                </a:solidFill>
                <a:latin typeface="微软雅黑" pitchFamily="34" charset="-122"/>
                <a:ea typeface="微软雅黑" pitchFamily="34" charset="-122"/>
              </a:rPr>
              <a:t>			: </a:t>
            </a:r>
            <a:r>
              <a:rPr lang="en-US" altLang="zh-CN" sz="1200" b="1" dirty="0" smtClean="0">
                <a:solidFill>
                  <a:srgbClr val="11576A"/>
                </a:solidFill>
                <a:latin typeface="微软雅黑" pitchFamily="34" charset="-122"/>
                <a:ea typeface="微软雅黑" pitchFamily="34" charset="-122"/>
              </a:rPr>
              <a:t>“</a:t>
            </a:r>
            <a:r>
              <a:rPr lang="en-US" altLang="zh-CN" sz="1200" b="1" dirty="0" err="1" smtClean="0">
                <a:solidFill>
                  <a:srgbClr val="11576A"/>
                </a:solidFill>
                <a:latin typeface="微软雅黑" pitchFamily="34" charset="-122"/>
                <a:ea typeface="微软雅黑" pitchFamily="34" charset="-122"/>
              </a:rPr>
              <a:t>i</a:t>
            </a:r>
            <a:r>
              <a:rPr lang="en-US" altLang="zh-CN" sz="1200" b="1" dirty="0" smtClean="0">
                <a:solidFill>
                  <a:srgbClr val="11576A"/>
                </a:solidFill>
                <a:latin typeface="微软雅黑" pitchFamily="34" charset="-122"/>
                <a:ea typeface="微软雅黑" pitchFamily="34" charset="-122"/>
              </a:rPr>
              <a:t>” </a:t>
            </a:r>
            <a:r>
              <a:rPr lang="en-US" altLang="zh-CN" sz="1200" b="1" dirty="0">
                <a:solidFill>
                  <a:srgbClr val="11576A"/>
                </a:solidFill>
                <a:latin typeface="微软雅黑" pitchFamily="34" charset="-122"/>
                <a:ea typeface="微软雅黑" pitchFamily="34" charset="-122"/>
              </a:rPr>
              <a:t>(T_SYSCALL</a:t>
            </a:r>
            <a:r>
              <a:rPr lang="en-US" altLang="zh-CN" sz="1200" b="1" dirty="0" smtClean="0">
                <a:solidFill>
                  <a:srgbClr val="11576A"/>
                </a:solidFill>
                <a:latin typeface="微软雅黑" pitchFamily="34" charset="-122"/>
                <a:ea typeface="微软雅黑" pitchFamily="34" charset="-122"/>
              </a:rPr>
              <a:t>), //</a:t>
            </a:r>
            <a:r>
              <a:rPr lang="zh-CN" altLang="en-US" sz="1200" b="1" dirty="0" smtClean="0">
                <a:solidFill>
                  <a:srgbClr val="FF0000"/>
                </a:solidFill>
                <a:latin typeface="微软雅黑" pitchFamily="34" charset="-122"/>
                <a:ea typeface="微软雅黑" pitchFamily="34" charset="-122"/>
              </a:rPr>
              <a:t>这句指定中断号</a:t>
            </a:r>
            <a:endParaRPr lang="en-US" altLang="zh-CN" sz="1200" b="1" dirty="0" smtClean="0">
              <a:solidFill>
                <a:srgbClr val="11576A"/>
              </a:solidFill>
              <a:latin typeface="微软雅黑" pitchFamily="34" charset="-122"/>
              <a:ea typeface="微软雅黑" pitchFamily="34" charset="-122"/>
            </a:endParaRPr>
          </a:p>
          <a:p>
            <a:pPr eaLnBrk="1" hangingPunct="1"/>
            <a:r>
              <a:rPr lang="en-US" altLang="zh-CN" sz="1200" b="1" dirty="0">
                <a:solidFill>
                  <a:srgbClr val="11576A"/>
                </a:solidFill>
                <a:latin typeface="微软雅黑" pitchFamily="34" charset="-122"/>
                <a:ea typeface="微软雅黑" pitchFamily="34" charset="-122"/>
              </a:rPr>
              <a:t>			  </a:t>
            </a:r>
            <a:r>
              <a:rPr lang="en-US" altLang="zh-CN" sz="1200" b="1" dirty="0" smtClean="0">
                <a:solidFill>
                  <a:srgbClr val="11576A"/>
                </a:solidFill>
                <a:latin typeface="微软雅黑" pitchFamily="34" charset="-122"/>
                <a:ea typeface="微软雅黑" pitchFamily="34" charset="-122"/>
              </a:rPr>
              <a:t>“a” </a:t>
            </a:r>
            <a:r>
              <a:rPr lang="en-US" altLang="zh-CN" sz="1200" b="1" dirty="0">
                <a:solidFill>
                  <a:srgbClr val="11576A"/>
                </a:solidFill>
                <a:latin typeface="微软雅黑" pitchFamily="34" charset="-122"/>
                <a:ea typeface="微软雅黑" pitchFamily="34" charset="-122"/>
              </a:rPr>
              <a:t>(</a:t>
            </a:r>
            <a:r>
              <a:rPr lang="en-US" altLang="zh-CN" sz="1200" b="1" dirty="0" err="1">
                <a:solidFill>
                  <a:srgbClr val="11576A"/>
                </a:solidFill>
                <a:latin typeface="微软雅黑" pitchFamily="34" charset="-122"/>
                <a:ea typeface="微软雅黑" pitchFamily="34" charset="-122"/>
              </a:rPr>
              <a:t>num</a:t>
            </a:r>
            <a:r>
              <a:rPr lang="en-US" altLang="zh-CN" sz="1200" b="1" dirty="0" smtClean="0">
                <a:solidFill>
                  <a:srgbClr val="11576A"/>
                </a:solidFill>
                <a:latin typeface="微软雅黑" pitchFamily="34" charset="-122"/>
                <a:ea typeface="微软雅黑" pitchFamily="34" charset="-122"/>
              </a:rPr>
              <a:t>),      //</a:t>
            </a:r>
            <a:r>
              <a:rPr lang="zh-CN" altLang="en-US" sz="1200" b="1" dirty="0" smtClean="0">
                <a:solidFill>
                  <a:srgbClr val="FF0000"/>
                </a:solidFill>
                <a:latin typeface="微软雅黑" pitchFamily="34" charset="-122"/>
                <a:ea typeface="微软雅黑" pitchFamily="34" charset="-122"/>
              </a:rPr>
              <a:t>这一句的作用是把</a:t>
            </a:r>
            <a:r>
              <a:rPr lang="en-US" altLang="zh-CN" sz="1200" b="1" dirty="0" smtClean="0">
                <a:solidFill>
                  <a:srgbClr val="FF0000"/>
                </a:solidFill>
                <a:latin typeface="微软雅黑" pitchFamily="34" charset="-122"/>
                <a:ea typeface="微软雅黑" pitchFamily="34" charset="-122"/>
              </a:rPr>
              <a:t>6</a:t>
            </a:r>
            <a:r>
              <a:rPr lang="zh-CN" altLang="en-US" sz="1200" b="1" dirty="0" smtClean="0">
                <a:solidFill>
                  <a:srgbClr val="FF0000"/>
                </a:solidFill>
                <a:latin typeface="微软雅黑" pitchFamily="34" charset="-122"/>
                <a:ea typeface="微软雅黑" pitchFamily="34" charset="-122"/>
              </a:rPr>
              <a:t>放进了</a:t>
            </a:r>
            <a:r>
              <a:rPr lang="en-US" altLang="zh-CN" sz="1200" b="1" dirty="0" err="1" smtClean="0">
                <a:solidFill>
                  <a:srgbClr val="FF0000"/>
                </a:solidFill>
                <a:latin typeface="微软雅黑" pitchFamily="34" charset="-122"/>
                <a:ea typeface="微软雅黑" pitchFamily="34" charset="-122"/>
              </a:rPr>
              <a:t>eax</a:t>
            </a:r>
            <a:endParaRPr lang="en-US" altLang="zh-CN" sz="1200" b="1" dirty="0">
              <a:solidFill>
                <a:srgbClr val="FF0000"/>
              </a:solidFill>
              <a:latin typeface="微软雅黑" pitchFamily="34" charset="-122"/>
              <a:ea typeface="微软雅黑" pitchFamily="34" charset="-122"/>
            </a:endParaRPr>
          </a:p>
          <a:p>
            <a:pPr eaLnBrk="1" hangingPunct="1"/>
            <a:r>
              <a:rPr lang="en-US" altLang="zh-CN" sz="1200" b="1" dirty="0">
                <a:solidFill>
                  <a:srgbClr val="11576A"/>
                </a:solidFill>
                <a:latin typeface="微软雅黑" pitchFamily="34" charset="-122"/>
                <a:ea typeface="微软雅黑" pitchFamily="34" charset="-122"/>
              </a:rPr>
              <a:t>			  "d" (a[0]),</a:t>
            </a:r>
          </a:p>
          <a:p>
            <a:pPr eaLnBrk="1" hangingPunct="1"/>
            <a:r>
              <a:rPr lang="en-US" altLang="zh-CN" sz="1200" b="1" dirty="0">
                <a:solidFill>
                  <a:srgbClr val="11576A"/>
                </a:solidFill>
                <a:latin typeface="微软雅黑" pitchFamily="34" charset="-122"/>
                <a:ea typeface="微软雅黑" pitchFamily="34" charset="-122"/>
              </a:rPr>
              <a:t>			  "c" (a[1]),</a:t>
            </a:r>
          </a:p>
          <a:p>
            <a:pPr eaLnBrk="1" hangingPunct="1"/>
            <a:r>
              <a:rPr lang="en-US" altLang="zh-CN" sz="1200" b="1" dirty="0">
                <a:solidFill>
                  <a:srgbClr val="11576A"/>
                </a:solidFill>
                <a:latin typeface="微软雅黑" pitchFamily="34" charset="-122"/>
                <a:ea typeface="微软雅黑" pitchFamily="34" charset="-122"/>
              </a:rPr>
              <a:t>			  "b" (a[2]),</a:t>
            </a:r>
          </a:p>
          <a:p>
            <a:pPr eaLnBrk="1" hangingPunct="1"/>
            <a:r>
              <a:rPr lang="en-US" altLang="zh-CN" sz="1200" b="1" dirty="0">
                <a:solidFill>
                  <a:srgbClr val="11576A"/>
                </a:solidFill>
                <a:latin typeface="微软雅黑" pitchFamily="34" charset="-122"/>
                <a:ea typeface="微软雅黑" pitchFamily="34" charset="-122"/>
              </a:rPr>
              <a:t>			  "D" (a[3]),</a:t>
            </a:r>
          </a:p>
          <a:p>
            <a:pPr eaLnBrk="1" hangingPunct="1"/>
            <a:r>
              <a:rPr lang="en-US" altLang="zh-CN" sz="1200" b="1" dirty="0">
                <a:solidFill>
                  <a:srgbClr val="11576A"/>
                </a:solidFill>
                <a:latin typeface="微软雅黑" pitchFamily="34" charset="-122"/>
                <a:ea typeface="微软雅黑" pitchFamily="34" charset="-122"/>
              </a:rPr>
              <a:t>			  "S" (a[4])</a:t>
            </a:r>
          </a:p>
          <a:p>
            <a:pPr eaLnBrk="1" hangingPunct="1"/>
            <a:r>
              <a:rPr lang="en-US" altLang="zh-CN" sz="1200" b="1" dirty="0">
                <a:solidFill>
                  <a:srgbClr val="11576A"/>
                </a:solidFill>
                <a:latin typeface="微软雅黑" pitchFamily="34" charset="-122"/>
                <a:ea typeface="微软雅黑" pitchFamily="34" charset="-122"/>
              </a:rPr>
              <a:t>			: "cc", "memory");</a:t>
            </a:r>
          </a:p>
          <a:p>
            <a:pPr eaLnBrk="1" hangingPunct="1"/>
            <a:r>
              <a:rPr lang="en-US" altLang="zh-CN" sz="1200" b="1" dirty="0">
                <a:solidFill>
                  <a:srgbClr val="11576A"/>
                </a:solidFill>
                <a:latin typeface="微软雅黑" pitchFamily="34" charset="-122"/>
                <a:ea typeface="微软雅黑" pitchFamily="34" charset="-122"/>
              </a:rPr>
              <a:t>	return ret;</a:t>
            </a:r>
          </a:p>
          <a:p>
            <a:pPr eaLnBrk="1" hangingPunct="1"/>
            <a:endParaRPr lang="en-US" sz="1200" b="1" dirty="0">
              <a:solidFill>
                <a:srgbClr val="11576A"/>
              </a:solidFill>
              <a:latin typeface="微软雅黑" pitchFamily="34" charset="-122"/>
              <a:ea typeface="微软雅黑" pitchFamily="34" charset="-122"/>
            </a:endParaRPr>
          </a:p>
        </p:txBody>
      </p:sp>
      <p:sp>
        <p:nvSpPr>
          <p:cNvPr id="7" name="矩形 6"/>
          <p:cNvSpPr>
            <a:spLocks noChangeArrowheads="1"/>
          </p:cNvSpPr>
          <p:nvPr/>
        </p:nvSpPr>
        <p:spPr bwMode="auto">
          <a:xfrm>
            <a:off x="6986718" y="188640"/>
            <a:ext cx="2160240" cy="4154984"/>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altLang="zh-CN" sz="1200" b="1" dirty="0">
                <a:solidFill>
                  <a:srgbClr val="11576A"/>
                </a:solidFill>
                <a:latin typeface="微软雅黑" pitchFamily="34" charset="-122"/>
                <a:ea typeface="微软雅黑" pitchFamily="34" charset="-122"/>
                <a:sym typeface="Comic Sans MS" charset="0"/>
              </a:rPr>
              <a:t>// System call numbers</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SYS_fork</a:t>
            </a:r>
            <a:r>
              <a:rPr lang="en-US" altLang="zh-CN" sz="1200" b="1" dirty="0">
                <a:solidFill>
                  <a:srgbClr val="11576A"/>
                </a:solidFill>
                <a:latin typeface="微软雅黑" pitchFamily="34" charset="-122"/>
                <a:ea typeface="微软雅黑" pitchFamily="34" charset="-122"/>
                <a:sym typeface="Comic Sans MS" charset="0"/>
              </a:rPr>
              <a:t>    1</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SYS_exit</a:t>
            </a:r>
            <a:r>
              <a:rPr lang="en-US" altLang="zh-CN" sz="1200" b="1" dirty="0">
                <a:solidFill>
                  <a:srgbClr val="11576A"/>
                </a:solidFill>
                <a:latin typeface="微软雅黑" pitchFamily="34" charset="-122"/>
                <a:ea typeface="微软雅黑" pitchFamily="34" charset="-122"/>
                <a:sym typeface="Comic Sans MS" charset="0"/>
              </a:rPr>
              <a:t>    2</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SYS_wait</a:t>
            </a:r>
            <a:r>
              <a:rPr lang="en-US" altLang="zh-CN" sz="1200" b="1" dirty="0">
                <a:solidFill>
                  <a:srgbClr val="11576A"/>
                </a:solidFill>
                <a:latin typeface="微软雅黑" pitchFamily="34" charset="-122"/>
                <a:ea typeface="微软雅黑" pitchFamily="34" charset="-122"/>
                <a:sym typeface="Comic Sans MS" charset="0"/>
              </a:rPr>
              <a:t>    3</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SYS_pipe</a:t>
            </a:r>
            <a:r>
              <a:rPr lang="en-US" altLang="zh-CN" sz="1200" b="1" dirty="0">
                <a:solidFill>
                  <a:srgbClr val="11576A"/>
                </a:solidFill>
                <a:latin typeface="微软雅黑" pitchFamily="34" charset="-122"/>
                <a:ea typeface="微软雅黑" pitchFamily="34" charset="-122"/>
                <a:sym typeface="Comic Sans MS" charset="0"/>
              </a:rPr>
              <a:t>    4</a:t>
            </a:r>
          </a:p>
          <a:p>
            <a:r>
              <a:rPr lang="en-US" altLang="zh-CN" sz="1200" b="1" dirty="0">
                <a:solidFill>
                  <a:srgbClr val="C00000"/>
                </a:solidFill>
                <a:latin typeface="微软雅黑" pitchFamily="34" charset="-122"/>
                <a:ea typeface="微软雅黑" pitchFamily="34" charset="-122"/>
                <a:sym typeface="Comic Sans MS" charset="0"/>
              </a:rPr>
              <a:t>#define </a:t>
            </a:r>
            <a:r>
              <a:rPr lang="en-US" altLang="zh-CN" sz="1200" b="1" dirty="0" err="1">
                <a:solidFill>
                  <a:srgbClr val="C00000"/>
                </a:solidFill>
                <a:latin typeface="微软雅黑" pitchFamily="34" charset="-122"/>
                <a:ea typeface="微软雅黑" pitchFamily="34" charset="-122"/>
                <a:sym typeface="Comic Sans MS" charset="0"/>
              </a:rPr>
              <a:t>SYS_write</a:t>
            </a:r>
            <a:r>
              <a:rPr lang="en-US" altLang="zh-CN" sz="1200" b="1" dirty="0">
                <a:solidFill>
                  <a:srgbClr val="C00000"/>
                </a:solidFill>
                <a:latin typeface="微软雅黑" pitchFamily="34" charset="-122"/>
                <a:ea typeface="微软雅黑" pitchFamily="34" charset="-122"/>
                <a:sym typeface="Comic Sans MS" charset="0"/>
              </a:rPr>
              <a:t>   5</a:t>
            </a:r>
          </a:p>
          <a:p>
            <a:r>
              <a:rPr lang="en-US" altLang="zh-CN" sz="1200" b="1" dirty="0">
                <a:solidFill>
                  <a:srgbClr val="C00000"/>
                </a:solidFill>
                <a:latin typeface="微软雅黑" pitchFamily="34" charset="-122"/>
                <a:ea typeface="微软雅黑" pitchFamily="34" charset="-122"/>
                <a:sym typeface="Comic Sans MS" charset="0"/>
              </a:rPr>
              <a:t>#define </a:t>
            </a:r>
            <a:r>
              <a:rPr lang="en-US" altLang="zh-CN" sz="1200" b="1" dirty="0" err="1">
                <a:solidFill>
                  <a:srgbClr val="C00000"/>
                </a:solidFill>
                <a:latin typeface="微软雅黑" pitchFamily="34" charset="-122"/>
                <a:ea typeface="微软雅黑" pitchFamily="34" charset="-122"/>
                <a:sym typeface="Comic Sans MS" charset="0"/>
              </a:rPr>
              <a:t>SYS_read</a:t>
            </a:r>
            <a:r>
              <a:rPr lang="en-US" altLang="zh-CN" sz="1200" b="1" dirty="0">
                <a:solidFill>
                  <a:srgbClr val="C00000"/>
                </a:solidFill>
                <a:latin typeface="微软雅黑" pitchFamily="34" charset="-122"/>
                <a:ea typeface="微软雅黑" pitchFamily="34" charset="-122"/>
                <a:sym typeface="Comic Sans MS" charset="0"/>
              </a:rPr>
              <a:t>    6</a:t>
            </a:r>
          </a:p>
          <a:p>
            <a:r>
              <a:rPr lang="en-US" altLang="zh-CN" sz="1200" b="1" dirty="0">
                <a:solidFill>
                  <a:srgbClr val="C00000"/>
                </a:solidFill>
                <a:latin typeface="微软雅黑" pitchFamily="34" charset="-122"/>
                <a:ea typeface="微软雅黑" pitchFamily="34" charset="-122"/>
                <a:sym typeface="Comic Sans MS" charset="0"/>
              </a:rPr>
              <a:t>#define </a:t>
            </a:r>
            <a:r>
              <a:rPr lang="en-US" altLang="zh-CN" sz="1200" b="1" dirty="0" err="1">
                <a:solidFill>
                  <a:srgbClr val="C00000"/>
                </a:solidFill>
                <a:latin typeface="微软雅黑" pitchFamily="34" charset="-122"/>
                <a:ea typeface="微软雅黑" pitchFamily="34" charset="-122"/>
                <a:sym typeface="Comic Sans MS" charset="0"/>
              </a:rPr>
              <a:t>SYS_close</a:t>
            </a:r>
            <a:r>
              <a:rPr lang="en-US" altLang="zh-CN" sz="1200" b="1" dirty="0">
                <a:solidFill>
                  <a:srgbClr val="C00000"/>
                </a:solidFill>
                <a:latin typeface="微软雅黑" pitchFamily="34" charset="-122"/>
                <a:ea typeface="微软雅黑" pitchFamily="34" charset="-122"/>
                <a:sym typeface="Comic Sans MS" charset="0"/>
              </a:rPr>
              <a:t>   7</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SYS_kill</a:t>
            </a:r>
            <a:r>
              <a:rPr lang="en-US" altLang="zh-CN" sz="1200" b="1" dirty="0">
                <a:solidFill>
                  <a:srgbClr val="11576A"/>
                </a:solidFill>
                <a:latin typeface="微软雅黑" pitchFamily="34" charset="-122"/>
                <a:ea typeface="微软雅黑" pitchFamily="34" charset="-122"/>
                <a:sym typeface="Comic Sans MS" charset="0"/>
              </a:rPr>
              <a:t>    8</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SYS_exec</a:t>
            </a:r>
            <a:r>
              <a:rPr lang="en-US" altLang="zh-CN" sz="1200" b="1" dirty="0">
                <a:solidFill>
                  <a:srgbClr val="11576A"/>
                </a:solidFill>
                <a:latin typeface="微软雅黑" pitchFamily="34" charset="-122"/>
                <a:ea typeface="微软雅黑" pitchFamily="34" charset="-122"/>
                <a:sym typeface="Comic Sans MS" charset="0"/>
              </a:rPr>
              <a:t>    9</a:t>
            </a:r>
          </a:p>
          <a:p>
            <a:r>
              <a:rPr lang="en-US" altLang="zh-CN" sz="1200" b="1" dirty="0">
                <a:solidFill>
                  <a:srgbClr val="C00000"/>
                </a:solidFill>
                <a:latin typeface="微软雅黑" pitchFamily="34" charset="-122"/>
                <a:ea typeface="微软雅黑" pitchFamily="34" charset="-122"/>
                <a:sym typeface="Comic Sans MS" charset="0"/>
              </a:rPr>
              <a:t>#define </a:t>
            </a:r>
            <a:r>
              <a:rPr lang="en-US" altLang="zh-CN" sz="1200" b="1" dirty="0" err="1">
                <a:solidFill>
                  <a:srgbClr val="C00000"/>
                </a:solidFill>
                <a:latin typeface="微软雅黑" pitchFamily="34" charset="-122"/>
                <a:ea typeface="微软雅黑" pitchFamily="34" charset="-122"/>
                <a:sym typeface="Comic Sans MS" charset="0"/>
              </a:rPr>
              <a:t>SYS_open</a:t>
            </a:r>
            <a:r>
              <a:rPr lang="en-US" altLang="zh-CN" sz="1200" b="1" dirty="0">
                <a:solidFill>
                  <a:srgbClr val="C00000"/>
                </a:solidFill>
                <a:latin typeface="微软雅黑" pitchFamily="34" charset="-122"/>
                <a:ea typeface="微软雅黑" pitchFamily="34" charset="-122"/>
                <a:sym typeface="Comic Sans MS" charset="0"/>
              </a:rPr>
              <a:t>   10</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SYS_mknod</a:t>
            </a:r>
            <a:r>
              <a:rPr lang="en-US" altLang="zh-CN" sz="1200" b="1" dirty="0">
                <a:solidFill>
                  <a:srgbClr val="11576A"/>
                </a:solidFill>
                <a:latin typeface="微软雅黑" pitchFamily="34" charset="-122"/>
                <a:ea typeface="微软雅黑" pitchFamily="34" charset="-122"/>
                <a:sym typeface="Comic Sans MS" charset="0"/>
              </a:rPr>
              <a:t>  11</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SYS_unlink</a:t>
            </a:r>
            <a:r>
              <a:rPr lang="en-US" altLang="zh-CN" sz="1200" b="1" dirty="0">
                <a:solidFill>
                  <a:srgbClr val="11576A"/>
                </a:solidFill>
                <a:latin typeface="微软雅黑" pitchFamily="34" charset="-122"/>
                <a:ea typeface="微软雅黑" pitchFamily="34" charset="-122"/>
                <a:sym typeface="Comic Sans MS" charset="0"/>
              </a:rPr>
              <a:t> 12</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SYS_fstat</a:t>
            </a:r>
            <a:r>
              <a:rPr lang="en-US" altLang="zh-CN" sz="1200" b="1" dirty="0">
                <a:solidFill>
                  <a:srgbClr val="11576A"/>
                </a:solidFill>
                <a:latin typeface="微软雅黑" pitchFamily="34" charset="-122"/>
                <a:ea typeface="微软雅黑" pitchFamily="34" charset="-122"/>
                <a:sym typeface="Comic Sans MS" charset="0"/>
              </a:rPr>
              <a:t>  13</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SYS_link</a:t>
            </a:r>
            <a:r>
              <a:rPr lang="en-US" altLang="zh-CN" sz="1200" b="1" dirty="0">
                <a:solidFill>
                  <a:srgbClr val="11576A"/>
                </a:solidFill>
                <a:latin typeface="微软雅黑" pitchFamily="34" charset="-122"/>
                <a:ea typeface="微软雅黑" pitchFamily="34" charset="-122"/>
                <a:sym typeface="Comic Sans MS" charset="0"/>
              </a:rPr>
              <a:t>   14</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SYS_mkdir</a:t>
            </a:r>
            <a:r>
              <a:rPr lang="en-US" altLang="zh-CN" sz="1200" b="1" dirty="0">
                <a:solidFill>
                  <a:srgbClr val="11576A"/>
                </a:solidFill>
                <a:latin typeface="微软雅黑" pitchFamily="34" charset="-122"/>
                <a:ea typeface="微软雅黑" pitchFamily="34" charset="-122"/>
                <a:sym typeface="Comic Sans MS" charset="0"/>
              </a:rPr>
              <a:t>  15</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SYS_chdir</a:t>
            </a:r>
            <a:r>
              <a:rPr lang="en-US" altLang="zh-CN" sz="1200" b="1" dirty="0">
                <a:solidFill>
                  <a:srgbClr val="11576A"/>
                </a:solidFill>
                <a:latin typeface="微软雅黑" pitchFamily="34" charset="-122"/>
                <a:ea typeface="微软雅黑" pitchFamily="34" charset="-122"/>
                <a:sym typeface="Comic Sans MS" charset="0"/>
              </a:rPr>
              <a:t>  16</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SYS_dup</a:t>
            </a:r>
            <a:r>
              <a:rPr lang="en-US" altLang="zh-CN" sz="1200" b="1" dirty="0">
                <a:solidFill>
                  <a:srgbClr val="11576A"/>
                </a:solidFill>
                <a:latin typeface="微软雅黑" pitchFamily="34" charset="-122"/>
                <a:ea typeface="微软雅黑" pitchFamily="34" charset="-122"/>
                <a:sym typeface="Comic Sans MS" charset="0"/>
              </a:rPr>
              <a:t>    17</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SYS_getpid</a:t>
            </a:r>
            <a:r>
              <a:rPr lang="en-US" altLang="zh-CN" sz="1200" b="1" dirty="0">
                <a:solidFill>
                  <a:srgbClr val="11576A"/>
                </a:solidFill>
                <a:latin typeface="微软雅黑" pitchFamily="34" charset="-122"/>
                <a:ea typeface="微软雅黑" pitchFamily="34" charset="-122"/>
                <a:sym typeface="Comic Sans MS" charset="0"/>
              </a:rPr>
              <a:t> 18</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SYS_sbrk</a:t>
            </a:r>
            <a:r>
              <a:rPr lang="en-US" altLang="zh-CN" sz="1200" b="1" dirty="0">
                <a:solidFill>
                  <a:srgbClr val="11576A"/>
                </a:solidFill>
                <a:latin typeface="微软雅黑" pitchFamily="34" charset="-122"/>
                <a:ea typeface="微软雅黑" pitchFamily="34" charset="-122"/>
                <a:sym typeface="Comic Sans MS" charset="0"/>
              </a:rPr>
              <a:t>   19</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SYS_sleep</a:t>
            </a:r>
            <a:r>
              <a:rPr lang="en-US" altLang="zh-CN" sz="1200" b="1" dirty="0">
                <a:solidFill>
                  <a:srgbClr val="11576A"/>
                </a:solidFill>
                <a:latin typeface="微软雅黑" pitchFamily="34" charset="-122"/>
                <a:ea typeface="微软雅黑" pitchFamily="34" charset="-122"/>
                <a:sym typeface="Comic Sans MS" charset="0"/>
              </a:rPr>
              <a:t>  20</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SYS_procmem</a:t>
            </a:r>
            <a:r>
              <a:rPr lang="en-US" altLang="zh-CN" sz="1200" b="1" dirty="0">
                <a:solidFill>
                  <a:srgbClr val="11576A"/>
                </a:solidFill>
                <a:latin typeface="微软雅黑" pitchFamily="34" charset="-122"/>
                <a:ea typeface="微软雅黑" pitchFamily="34" charset="-122"/>
                <a:sym typeface="Comic Sans MS" charset="0"/>
              </a:rPr>
              <a:t> 21</a:t>
            </a:r>
            <a:endParaRPr lang="en-US" altLang="zh-CN" sz="1200" b="1" dirty="0">
              <a:solidFill>
                <a:srgbClr val="11576A"/>
              </a:solidFill>
              <a:latin typeface="微软雅黑" pitchFamily="34" charset="-122"/>
              <a:ea typeface="微软雅黑" pitchFamily="34" charset="-122"/>
            </a:endParaRPr>
          </a:p>
        </p:txBody>
      </p:sp>
    </p:spTree>
    <p:extLst>
      <p:ext uri="{BB962C8B-B14F-4D97-AF65-F5344CB8AC3E}">
        <p14:creationId xmlns:p14="http://schemas.microsoft.com/office/powerpoint/2010/main" val="924157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5"/>
          <p:cNvSpPr>
            <a:spLocks noChangeArrowheads="1"/>
          </p:cNvSpPr>
          <p:nvPr/>
        </p:nvSpPr>
        <p:spPr bwMode="auto">
          <a:xfrm>
            <a:off x="785787" y="1785926"/>
            <a:ext cx="617463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wrap="square">
            <a:spAutoFit/>
          </a:bodyPr>
          <a:lstStyle/>
          <a:p>
            <a:pPr eaLnBrk="1" hangingPunct="1"/>
            <a:r>
              <a:rPr lang="en-US" altLang="zh-CN" sz="2000" b="1" dirty="0">
                <a:solidFill>
                  <a:srgbClr val="11576A"/>
                </a:solidFill>
                <a:latin typeface="微软雅黑" pitchFamily="34" charset="-122"/>
                <a:ea typeface="微软雅黑" pitchFamily="34" charset="-122"/>
              </a:rPr>
              <a:t>1. kern/trap/</a:t>
            </a:r>
            <a:r>
              <a:rPr lang="en-US" altLang="zh-CN" sz="2000" b="1" dirty="0" err="1">
                <a:solidFill>
                  <a:srgbClr val="11576A"/>
                </a:solidFill>
                <a:latin typeface="微软雅黑" pitchFamily="34" charset="-122"/>
                <a:ea typeface="微软雅黑" pitchFamily="34" charset="-122"/>
              </a:rPr>
              <a:t>trapentry.S</a:t>
            </a:r>
            <a:r>
              <a:rPr lang="en-US" altLang="zh-CN" sz="2000" b="1" dirty="0">
                <a:solidFill>
                  <a:srgbClr val="11576A"/>
                </a:solidFill>
                <a:latin typeface="微软雅黑" pitchFamily="34" charset="-122"/>
                <a:ea typeface="微软雅黑" pitchFamily="34" charset="-122"/>
              </a:rPr>
              <a:t>: </a:t>
            </a:r>
            <a:r>
              <a:rPr lang="en-US" altLang="zh-CN" sz="2000" b="1" dirty="0" err="1">
                <a:solidFill>
                  <a:srgbClr val="11576A"/>
                </a:solidFill>
                <a:latin typeface="微软雅黑" pitchFamily="34" charset="-122"/>
                <a:ea typeface="微软雅黑" pitchFamily="34" charset="-122"/>
              </a:rPr>
              <a:t>alltraps</a:t>
            </a:r>
            <a:r>
              <a:rPr lang="en-US" altLang="zh-CN" sz="2000" b="1" dirty="0">
                <a:solidFill>
                  <a:srgbClr val="11576A"/>
                </a:solidFill>
                <a:latin typeface="微软雅黑" pitchFamily="34" charset="-122"/>
                <a:ea typeface="微软雅黑" pitchFamily="34" charset="-122"/>
              </a:rPr>
              <a:t>()</a:t>
            </a:r>
          </a:p>
        </p:txBody>
      </p:sp>
      <p:sp>
        <p:nvSpPr>
          <p:cNvPr id="11" name="Rectangle 1"/>
          <p:cNvSpPr txBox="1">
            <a:spLocks noChangeArrowheads="1"/>
          </p:cNvSpPr>
          <p:nvPr/>
        </p:nvSpPr>
        <p:spPr>
          <a:xfrm>
            <a:off x="428597" y="1016001"/>
            <a:ext cx="8407431" cy="511175"/>
          </a:xfrm>
          <a:prstGeom prst="rect">
            <a:avLst/>
          </a:prstGeom>
          <a:extLst>
            <a:ext uri="{91240B29-F687-4f45-9708-019B960494DF}">
              <a14:hiddenLine xmlns="" xmlns:a14="http://schemas.microsoft.com/office/drawing/2010/main" w="9525">
                <a:solidFill>
                  <a:srgbClr val="000000"/>
                </a:solidFill>
                <a:miter lim="800000"/>
                <a:headEnd/>
                <a:tailEnd/>
              </a14:hiddenLine>
            </a:ext>
          </a:extLst>
        </p:spPr>
        <p:txBody>
          <a:bodyPr/>
          <a:lstStyle/>
          <a:p>
            <a:pPr lvl="0" algn="ctr">
              <a:defRPr/>
            </a:pPr>
            <a:r>
              <a:rPr lang="zh-CN" altLang="en-US" sz="3000" b="1" dirty="0" smtClean="0">
                <a:solidFill>
                  <a:srgbClr val="11576A"/>
                </a:solidFill>
                <a:latin typeface="微软雅黑" pitchFamily="34" charset="-122"/>
                <a:ea typeface="微软雅黑" pitchFamily="34" charset="-122"/>
                <a:cs typeface="MS PGothic" charset="0"/>
              </a:rPr>
              <a:t>系统</a:t>
            </a:r>
            <a:r>
              <a:rPr lang="zh-CN" altLang="en-US" sz="3000" b="1" dirty="0">
                <a:solidFill>
                  <a:srgbClr val="11576A"/>
                </a:solidFill>
                <a:latin typeface="微软雅黑" pitchFamily="34" charset="-122"/>
                <a:ea typeface="微软雅黑" pitchFamily="34" charset="-122"/>
                <a:cs typeface="MS PGothic" charset="0"/>
              </a:rPr>
              <a:t>调用</a:t>
            </a:r>
            <a:r>
              <a:rPr lang="en-US" altLang="zh-CN" sz="3000" b="1" dirty="0">
                <a:solidFill>
                  <a:srgbClr val="11576A"/>
                </a:solidFill>
                <a:latin typeface="微软雅黑" pitchFamily="34" charset="-122"/>
                <a:ea typeface="微软雅黑" pitchFamily="34" charset="-122"/>
                <a:cs typeface="MS PGothic" charset="0"/>
              </a:rPr>
              <a:t>read</a:t>
            </a:r>
            <a:r>
              <a:rPr lang="en-US" altLang="zh-CN" sz="3000" b="1" dirty="0">
                <a:solidFill>
                  <a:srgbClr val="11576A"/>
                </a:solidFill>
                <a:latin typeface="微软雅黑" pitchFamily="34" charset="-122"/>
                <a:ea typeface="微软雅黑" pitchFamily="34" charset="-122"/>
                <a:cs typeface="SimSun" charset="0"/>
              </a:rPr>
              <a:t>(</a:t>
            </a:r>
            <a:r>
              <a:rPr lang="en-US" altLang="zh-CN" sz="3000" b="1" dirty="0" err="1">
                <a:solidFill>
                  <a:srgbClr val="11576A"/>
                </a:solidFill>
                <a:latin typeface="微软雅黑" pitchFamily="34" charset="-122"/>
                <a:ea typeface="微软雅黑" pitchFamily="34" charset="-122"/>
                <a:cs typeface="SimSun" charset="0"/>
              </a:rPr>
              <a:t>fd</a:t>
            </a:r>
            <a:r>
              <a:rPr lang="en-US" altLang="zh-CN" sz="3000" b="1" dirty="0">
                <a:solidFill>
                  <a:srgbClr val="11576A"/>
                </a:solidFill>
                <a:latin typeface="微软雅黑" pitchFamily="34" charset="-122"/>
                <a:ea typeface="微软雅黑" pitchFamily="34" charset="-122"/>
                <a:cs typeface="SimSun" charset="0"/>
              </a:rPr>
              <a:t>, buffer, length)</a:t>
            </a:r>
            <a:r>
              <a:rPr lang="zh-CN" altLang="en-US" sz="3000" b="1" dirty="0">
                <a:solidFill>
                  <a:srgbClr val="11576A"/>
                </a:solidFill>
                <a:latin typeface="微软雅黑" pitchFamily="34" charset="-122"/>
                <a:ea typeface="微软雅黑" pitchFamily="34" charset="-122"/>
                <a:cs typeface="MS PGothic" charset="0"/>
              </a:rPr>
              <a:t>的实现</a:t>
            </a:r>
            <a:endParaRPr lang="en-US" altLang="zh-CN" sz="3000" b="1" dirty="0">
              <a:solidFill>
                <a:srgbClr val="11576A"/>
              </a:solidFill>
              <a:latin typeface="微软雅黑" pitchFamily="34" charset="-122"/>
              <a:ea typeface="微软雅黑" pitchFamily="34" charset="-122"/>
              <a:cs typeface="MS PGothic" charset="0"/>
            </a:endParaRPr>
          </a:p>
        </p:txBody>
      </p:sp>
      <p:sp>
        <p:nvSpPr>
          <p:cNvPr id="4" name="TextBox 5"/>
          <p:cNvSpPr>
            <a:spLocks noChangeArrowheads="1"/>
          </p:cNvSpPr>
          <p:nvPr/>
        </p:nvSpPr>
        <p:spPr bwMode="auto">
          <a:xfrm>
            <a:off x="785787" y="2186036"/>
            <a:ext cx="6174633"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wrap="square">
            <a:spAutoFit/>
          </a:bodyPr>
          <a:lstStyle/>
          <a:p>
            <a:pPr eaLnBrk="1" hangingPunct="1"/>
            <a:r>
              <a:rPr lang="en-US" altLang="zh-CN" sz="2000" b="1" dirty="0">
                <a:solidFill>
                  <a:srgbClr val="11576A"/>
                </a:solidFill>
                <a:latin typeface="微软雅黑" pitchFamily="34" charset="-122"/>
                <a:ea typeface="微软雅黑" pitchFamily="34" charset="-122"/>
              </a:rPr>
              <a:t>2. kern/trap/</a:t>
            </a:r>
            <a:r>
              <a:rPr lang="en-US" altLang="zh-CN" sz="2000" b="1" dirty="0" err="1">
                <a:solidFill>
                  <a:srgbClr val="11576A"/>
                </a:solidFill>
                <a:latin typeface="微软雅黑" pitchFamily="34" charset="-122"/>
                <a:ea typeface="微软雅黑" pitchFamily="34" charset="-122"/>
              </a:rPr>
              <a:t>trap.c</a:t>
            </a:r>
            <a:r>
              <a:rPr lang="en-US" altLang="zh-CN" sz="2000" b="1" dirty="0">
                <a:solidFill>
                  <a:srgbClr val="11576A"/>
                </a:solidFill>
                <a:latin typeface="微软雅黑" pitchFamily="34" charset="-122"/>
                <a:ea typeface="微软雅黑" pitchFamily="34" charset="-122"/>
              </a:rPr>
              <a:t>: trap()</a:t>
            </a:r>
          </a:p>
          <a:p>
            <a:pPr eaLnBrk="1" hangingPunct="1"/>
            <a:r>
              <a:rPr lang="en-US" altLang="zh-CN" sz="2000" b="1" dirty="0">
                <a:solidFill>
                  <a:srgbClr val="FF0000"/>
                </a:solidFill>
                <a:latin typeface="微软雅黑" pitchFamily="34" charset="-122"/>
                <a:ea typeface="微软雅黑" pitchFamily="34" charset="-122"/>
              </a:rPr>
              <a:t>	</a:t>
            </a:r>
            <a:r>
              <a:rPr lang="en-US" altLang="zh-CN" sz="2000" b="1" dirty="0" err="1">
                <a:solidFill>
                  <a:srgbClr val="C00000"/>
                </a:solidFill>
                <a:latin typeface="微软雅黑" pitchFamily="34" charset="-122"/>
                <a:ea typeface="微软雅黑" pitchFamily="34" charset="-122"/>
              </a:rPr>
              <a:t>tf</a:t>
            </a:r>
            <a:r>
              <a:rPr lang="en-US" altLang="zh-CN" sz="2000" b="1" dirty="0">
                <a:solidFill>
                  <a:srgbClr val="C00000"/>
                </a:solidFill>
                <a:latin typeface="微软雅黑" pitchFamily="34" charset="-122"/>
                <a:ea typeface="微软雅黑" pitchFamily="34" charset="-122"/>
              </a:rPr>
              <a:t>-&gt;</a:t>
            </a:r>
            <a:r>
              <a:rPr lang="en-US" altLang="zh-CN" sz="2000" b="1" dirty="0" err="1">
                <a:solidFill>
                  <a:srgbClr val="C00000"/>
                </a:solidFill>
                <a:latin typeface="微软雅黑" pitchFamily="34" charset="-122"/>
                <a:ea typeface="微软雅黑" pitchFamily="34" charset="-122"/>
              </a:rPr>
              <a:t>trapno</a:t>
            </a:r>
            <a:r>
              <a:rPr lang="en-US" altLang="zh-CN" sz="2000" b="1" dirty="0">
                <a:solidFill>
                  <a:srgbClr val="C00000"/>
                </a:solidFill>
                <a:latin typeface="微软雅黑" pitchFamily="34" charset="-122"/>
                <a:ea typeface="微软雅黑" pitchFamily="34" charset="-122"/>
              </a:rPr>
              <a:t> == T_SYSCALL</a:t>
            </a:r>
          </a:p>
        </p:txBody>
      </p:sp>
      <p:sp>
        <p:nvSpPr>
          <p:cNvPr id="9" name="TextBox 5"/>
          <p:cNvSpPr>
            <a:spLocks noChangeArrowheads="1"/>
          </p:cNvSpPr>
          <p:nvPr/>
        </p:nvSpPr>
        <p:spPr bwMode="auto">
          <a:xfrm>
            <a:off x="787612" y="2890733"/>
            <a:ext cx="6174633"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wrap="square">
            <a:spAutoFit/>
          </a:bodyPr>
          <a:lstStyle/>
          <a:p>
            <a:pPr eaLnBrk="1" hangingPunct="1"/>
            <a:r>
              <a:rPr lang="en-US" altLang="zh-CN" sz="2000" b="1" dirty="0">
                <a:solidFill>
                  <a:srgbClr val="11576A"/>
                </a:solidFill>
                <a:latin typeface="微软雅黑" pitchFamily="34" charset="-122"/>
                <a:ea typeface="微软雅黑" pitchFamily="34" charset="-122"/>
              </a:rPr>
              <a:t>3. kern/</a:t>
            </a:r>
            <a:r>
              <a:rPr lang="en-US" altLang="zh-CN" sz="2000" b="1" dirty="0" err="1">
                <a:solidFill>
                  <a:srgbClr val="11576A"/>
                </a:solidFill>
                <a:latin typeface="微软雅黑" pitchFamily="34" charset="-122"/>
                <a:ea typeface="微软雅黑" pitchFamily="34" charset="-122"/>
              </a:rPr>
              <a:t>syscall</a:t>
            </a:r>
            <a:r>
              <a:rPr lang="en-US" altLang="zh-CN" sz="2000" b="1" dirty="0">
                <a:solidFill>
                  <a:srgbClr val="11576A"/>
                </a:solidFill>
                <a:latin typeface="微软雅黑" pitchFamily="34" charset="-122"/>
                <a:ea typeface="微软雅黑" pitchFamily="34" charset="-122"/>
              </a:rPr>
              <a:t>/</a:t>
            </a:r>
            <a:r>
              <a:rPr lang="en-US" altLang="zh-CN" sz="2000" b="1" dirty="0" err="1">
                <a:solidFill>
                  <a:srgbClr val="11576A"/>
                </a:solidFill>
                <a:latin typeface="微软雅黑" pitchFamily="34" charset="-122"/>
                <a:ea typeface="微软雅黑" pitchFamily="34" charset="-122"/>
              </a:rPr>
              <a:t>syscall.c</a:t>
            </a:r>
            <a:r>
              <a:rPr lang="en-US" altLang="zh-CN" sz="2000" b="1" dirty="0">
                <a:solidFill>
                  <a:srgbClr val="11576A"/>
                </a:solidFill>
                <a:latin typeface="微软雅黑" pitchFamily="34" charset="-122"/>
                <a:ea typeface="微软雅黑" pitchFamily="34" charset="-122"/>
              </a:rPr>
              <a:t>: </a:t>
            </a:r>
            <a:r>
              <a:rPr lang="en-US" altLang="zh-CN" sz="2000" b="1" dirty="0" err="1">
                <a:solidFill>
                  <a:srgbClr val="11576A"/>
                </a:solidFill>
                <a:latin typeface="微软雅黑" pitchFamily="34" charset="-122"/>
                <a:ea typeface="微软雅黑" pitchFamily="34" charset="-122"/>
              </a:rPr>
              <a:t>syscall</a:t>
            </a:r>
            <a:r>
              <a:rPr lang="en-US" altLang="zh-CN" sz="2000" b="1" dirty="0">
                <a:solidFill>
                  <a:srgbClr val="11576A"/>
                </a:solidFill>
                <a:latin typeface="微软雅黑" pitchFamily="34" charset="-122"/>
                <a:ea typeface="微软雅黑" pitchFamily="34" charset="-122"/>
              </a:rPr>
              <a:t>()</a:t>
            </a:r>
          </a:p>
          <a:p>
            <a:pPr eaLnBrk="1" hangingPunct="1"/>
            <a:r>
              <a:rPr lang="en-US" altLang="zh-CN" sz="2000" b="1" dirty="0">
                <a:solidFill>
                  <a:srgbClr val="FF0000"/>
                </a:solidFill>
                <a:latin typeface="微软雅黑" pitchFamily="34" charset="-122"/>
                <a:ea typeface="微软雅黑" pitchFamily="34" charset="-122"/>
              </a:rPr>
              <a:t>	</a:t>
            </a:r>
            <a:r>
              <a:rPr lang="en-US" altLang="zh-CN" sz="2000" b="1" dirty="0" err="1">
                <a:solidFill>
                  <a:srgbClr val="C00000"/>
                </a:solidFill>
                <a:latin typeface="微软雅黑" pitchFamily="34" charset="-122"/>
                <a:ea typeface="微软雅黑" pitchFamily="34" charset="-122"/>
              </a:rPr>
              <a:t>tf</a:t>
            </a:r>
            <a:r>
              <a:rPr lang="en-US" altLang="zh-CN" sz="2000" b="1" dirty="0">
                <a:solidFill>
                  <a:srgbClr val="C00000"/>
                </a:solidFill>
                <a:latin typeface="微软雅黑" pitchFamily="34" charset="-122"/>
                <a:ea typeface="微软雅黑" pitchFamily="34" charset="-122"/>
              </a:rPr>
              <a:t>-&gt;</a:t>
            </a:r>
            <a:r>
              <a:rPr lang="en-US" altLang="zh-CN" sz="2000" b="1" dirty="0" err="1">
                <a:solidFill>
                  <a:srgbClr val="C00000"/>
                </a:solidFill>
                <a:latin typeface="微软雅黑" pitchFamily="34" charset="-122"/>
                <a:ea typeface="微软雅黑" pitchFamily="34" charset="-122"/>
              </a:rPr>
              <a:t>tf_regs.reg_eax</a:t>
            </a:r>
            <a:r>
              <a:rPr lang="en-US" altLang="zh-CN" sz="2000" b="1" dirty="0">
                <a:solidFill>
                  <a:srgbClr val="C00000"/>
                </a:solidFill>
                <a:latin typeface="微软雅黑" pitchFamily="34" charset="-122"/>
                <a:ea typeface="微软雅黑" pitchFamily="34" charset="-122"/>
              </a:rPr>
              <a:t> ==</a:t>
            </a:r>
            <a:r>
              <a:rPr lang="en-US" altLang="zh-CN" sz="2000" b="1" dirty="0" err="1">
                <a:solidFill>
                  <a:srgbClr val="C00000"/>
                </a:solidFill>
                <a:latin typeface="微软雅黑" pitchFamily="34" charset="-122"/>
                <a:ea typeface="微软雅黑" pitchFamily="34" charset="-122"/>
              </a:rPr>
              <a:t>SYS_read</a:t>
            </a:r>
            <a:endParaRPr lang="en-US" altLang="zh-CN" sz="2000" b="1" dirty="0">
              <a:solidFill>
                <a:srgbClr val="C00000"/>
              </a:solidFill>
              <a:latin typeface="微软雅黑" pitchFamily="34" charset="-122"/>
              <a:ea typeface="微软雅黑" pitchFamily="34" charset="-122"/>
            </a:endParaRPr>
          </a:p>
        </p:txBody>
      </p:sp>
      <p:sp>
        <p:nvSpPr>
          <p:cNvPr id="10" name="TextBox 5"/>
          <p:cNvSpPr>
            <a:spLocks noChangeArrowheads="1"/>
          </p:cNvSpPr>
          <p:nvPr/>
        </p:nvSpPr>
        <p:spPr bwMode="auto">
          <a:xfrm>
            <a:off x="785787" y="3595430"/>
            <a:ext cx="6174633"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wrap="square">
            <a:spAutoFit/>
          </a:bodyPr>
          <a:lstStyle/>
          <a:p>
            <a:pPr eaLnBrk="1" hangingPunct="1"/>
            <a:r>
              <a:rPr lang="en-US" altLang="zh-CN" sz="2000" b="1" dirty="0">
                <a:solidFill>
                  <a:srgbClr val="11576A"/>
                </a:solidFill>
                <a:latin typeface="微软雅黑" pitchFamily="34" charset="-122"/>
                <a:ea typeface="微软雅黑" pitchFamily="34" charset="-122"/>
              </a:rPr>
              <a:t>4. kern/</a:t>
            </a:r>
            <a:r>
              <a:rPr lang="en-US" altLang="zh-CN" sz="2000" b="1" dirty="0" err="1">
                <a:solidFill>
                  <a:srgbClr val="11576A"/>
                </a:solidFill>
                <a:latin typeface="微软雅黑" pitchFamily="34" charset="-122"/>
                <a:ea typeface="微软雅黑" pitchFamily="34" charset="-122"/>
              </a:rPr>
              <a:t>syscall</a:t>
            </a:r>
            <a:r>
              <a:rPr lang="en-US" altLang="zh-CN" sz="2000" b="1" dirty="0">
                <a:solidFill>
                  <a:srgbClr val="11576A"/>
                </a:solidFill>
                <a:latin typeface="微软雅黑" pitchFamily="34" charset="-122"/>
                <a:ea typeface="微软雅黑" pitchFamily="34" charset="-122"/>
              </a:rPr>
              <a:t>/</a:t>
            </a:r>
            <a:r>
              <a:rPr lang="en-US" altLang="zh-CN" sz="2000" b="1" dirty="0" err="1">
                <a:solidFill>
                  <a:srgbClr val="11576A"/>
                </a:solidFill>
                <a:latin typeface="微软雅黑" pitchFamily="34" charset="-122"/>
                <a:ea typeface="微软雅黑" pitchFamily="34" charset="-122"/>
              </a:rPr>
              <a:t>syscall.c</a:t>
            </a:r>
            <a:r>
              <a:rPr lang="en-US" altLang="zh-CN" sz="2000" b="1" dirty="0">
                <a:solidFill>
                  <a:srgbClr val="11576A"/>
                </a:solidFill>
                <a:latin typeface="微软雅黑" pitchFamily="34" charset="-122"/>
                <a:ea typeface="微软雅黑" pitchFamily="34" charset="-122"/>
              </a:rPr>
              <a:t>: </a:t>
            </a:r>
            <a:r>
              <a:rPr lang="en-US" altLang="zh-CN" sz="2000" b="1" dirty="0" err="1">
                <a:solidFill>
                  <a:srgbClr val="11576A"/>
                </a:solidFill>
                <a:latin typeface="微软雅黑" pitchFamily="34" charset="-122"/>
                <a:ea typeface="微软雅黑" pitchFamily="34" charset="-122"/>
              </a:rPr>
              <a:t>sys_read</a:t>
            </a:r>
            <a:r>
              <a:rPr lang="en-US" altLang="zh-CN" sz="2000" b="1" dirty="0">
                <a:solidFill>
                  <a:srgbClr val="11576A"/>
                </a:solidFill>
                <a:latin typeface="微软雅黑" pitchFamily="34" charset="-122"/>
                <a:ea typeface="微软雅黑" pitchFamily="34" charset="-122"/>
              </a:rPr>
              <a:t>()</a:t>
            </a:r>
          </a:p>
          <a:p>
            <a:r>
              <a:rPr lang="en-US" altLang="zh-CN" sz="2000" b="1" dirty="0">
                <a:solidFill>
                  <a:srgbClr val="FF0000"/>
                </a:solidFill>
                <a:latin typeface="微软雅黑" pitchFamily="34" charset="-122"/>
                <a:ea typeface="微软雅黑" pitchFamily="34" charset="-122"/>
              </a:rPr>
              <a:t>	</a:t>
            </a:r>
            <a:r>
              <a:rPr lang="zh-CN" altLang="en-US" b="1" dirty="0">
                <a:solidFill>
                  <a:srgbClr val="C00000"/>
                </a:solidFill>
                <a:latin typeface="微软雅黑" pitchFamily="34" charset="-122"/>
                <a:ea typeface="微软雅黑" pitchFamily="34" charset="-122"/>
              </a:rPr>
              <a:t>从</a:t>
            </a:r>
            <a:r>
              <a:rPr lang="en-US" altLang="zh-CN" sz="2000" b="1" dirty="0">
                <a:solidFill>
                  <a:srgbClr val="C00000"/>
                </a:solidFill>
                <a:latin typeface="微软雅黑" pitchFamily="34" charset="-122"/>
                <a:ea typeface="微软雅黑" pitchFamily="34" charset="-122"/>
              </a:rPr>
              <a:t> </a:t>
            </a:r>
            <a:r>
              <a:rPr lang="en-US" altLang="zh-CN" sz="2000" b="1" dirty="0" err="1">
                <a:solidFill>
                  <a:srgbClr val="C00000"/>
                </a:solidFill>
                <a:latin typeface="微软雅黑" pitchFamily="34" charset="-122"/>
                <a:ea typeface="微软雅黑" pitchFamily="34" charset="-122"/>
              </a:rPr>
              <a:t>tf</a:t>
            </a:r>
            <a:r>
              <a:rPr lang="en-US" altLang="zh-CN" sz="2000" b="1" dirty="0">
                <a:solidFill>
                  <a:srgbClr val="C00000"/>
                </a:solidFill>
                <a:latin typeface="微软雅黑" pitchFamily="34" charset="-122"/>
                <a:ea typeface="微软雅黑" pitchFamily="34" charset="-122"/>
              </a:rPr>
              <a:t>-&gt;</a:t>
            </a:r>
            <a:r>
              <a:rPr lang="en-US" altLang="zh-CN" sz="2000" b="1" dirty="0" err="1">
                <a:solidFill>
                  <a:srgbClr val="C00000"/>
                </a:solidFill>
                <a:latin typeface="微软雅黑" pitchFamily="34" charset="-122"/>
                <a:ea typeface="微软雅黑" pitchFamily="34" charset="-122"/>
              </a:rPr>
              <a:t>sp</a:t>
            </a:r>
            <a:r>
              <a:rPr lang="en-US" altLang="zh-CN" sz="2000" b="1" dirty="0">
                <a:solidFill>
                  <a:srgbClr val="C00000"/>
                </a:solidFill>
                <a:latin typeface="微软雅黑" pitchFamily="34" charset="-122"/>
                <a:ea typeface="微软雅黑" pitchFamily="34" charset="-122"/>
              </a:rPr>
              <a:t> </a:t>
            </a:r>
            <a:r>
              <a:rPr lang="zh-CN" altLang="en-US" b="1" dirty="0" smtClean="0">
                <a:solidFill>
                  <a:srgbClr val="C00000"/>
                </a:solidFill>
                <a:latin typeface="微软雅黑" pitchFamily="34" charset="-122"/>
                <a:ea typeface="微软雅黑" pitchFamily="34" charset="-122"/>
              </a:rPr>
              <a:t>获取</a:t>
            </a:r>
            <a:r>
              <a:rPr lang="en-US" altLang="zh-CN" sz="2000" b="1" dirty="0">
                <a:solidFill>
                  <a:srgbClr val="C00000"/>
                </a:solidFill>
                <a:latin typeface="微软雅黑" pitchFamily="34" charset="-122"/>
                <a:ea typeface="微软雅黑" pitchFamily="34" charset="-122"/>
              </a:rPr>
              <a:t> </a:t>
            </a:r>
            <a:r>
              <a:rPr lang="en-US" altLang="zh-CN" sz="2000" b="1" dirty="0" err="1">
                <a:solidFill>
                  <a:srgbClr val="C00000"/>
                </a:solidFill>
                <a:latin typeface="微软雅黑" pitchFamily="34" charset="-122"/>
                <a:ea typeface="微软雅黑" pitchFamily="34" charset="-122"/>
              </a:rPr>
              <a:t>fd</a:t>
            </a:r>
            <a:r>
              <a:rPr lang="en-US" altLang="zh-CN" sz="2000" b="1" dirty="0">
                <a:solidFill>
                  <a:srgbClr val="C00000"/>
                </a:solidFill>
                <a:latin typeface="微软雅黑" pitchFamily="34" charset="-122"/>
                <a:ea typeface="微软雅黑" pitchFamily="34" charset="-122"/>
              </a:rPr>
              <a:t>, </a:t>
            </a:r>
            <a:r>
              <a:rPr lang="en-US" altLang="zh-CN" sz="2000" b="1" dirty="0" err="1">
                <a:solidFill>
                  <a:srgbClr val="C00000"/>
                </a:solidFill>
                <a:latin typeface="微软雅黑" pitchFamily="34" charset="-122"/>
                <a:ea typeface="微软雅黑" pitchFamily="34" charset="-122"/>
              </a:rPr>
              <a:t>buf</a:t>
            </a:r>
            <a:r>
              <a:rPr lang="en-US" altLang="zh-CN" sz="2000" b="1" dirty="0">
                <a:solidFill>
                  <a:srgbClr val="C00000"/>
                </a:solidFill>
                <a:latin typeface="微软雅黑" pitchFamily="34" charset="-122"/>
                <a:ea typeface="微软雅黑" pitchFamily="34" charset="-122"/>
              </a:rPr>
              <a:t>, length</a:t>
            </a:r>
          </a:p>
        </p:txBody>
      </p:sp>
      <p:sp>
        <p:nvSpPr>
          <p:cNvPr id="12" name="TextBox 5"/>
          <p:cNvSpPr>
            <a:spLocks noChangeArrowheads="1"/>
          </p:cNvSpPr>
          <p:nvPr/>
        </p:nvSpPr>
        <p:spPr bwMode="auto">
          <a:xfrm>
            <a:off x="783962" y="4283878"/>
            <a:ext cx="6174633"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wrap="square">
            <a:spAutoFit/>
          </a:bodyPr>
          <a:lstStyle/>
          <a:p>
            <a:pPr eaLnBrk="1" hangingPunct="1"/>
            <a:r>
              <a:rPr lang="en-US" altLang="zh-CN" sz="2000" b="1" dirty="0">
                <a:solidFill>
                  <a:srgbClr val="11576A"/>
                </a:solidFill>
                <a:latin typeface="微软雅黑" pitchFamily="34" charset="-122"/>
                <a:ea typeface="微软雅黑" pitchFamily="34" charset="-122"/>
              </a:rPr>
              <a:t>5. kern/fs/</a:t>
            </a:r>
            <a:r>
              <a:rPr lang="en-US" altLang="zh-CN" sz="2000" b="1" dirty="0" err="1">
                <a:solidFill>
                  <a:srgbClr val="11576A"/>
                </a:solidFill>
                <a:latin typeface="微软雅黑" pitchFamily="34" charset="-122"/>
                <a:ea typeface="微软雅黑" pitchFamily="34" charset="-122"/>
              </a:rPr>
              <a:t>sysfile.c</a:t>
            </a:r>
            <a:r>
              <a:rPr lang="en-US" altLang="zh-CN" sz="2000" b="1" dirty="0">
                <a:solidFill>
                  <a:srgbClr val="11576A"/>
                </a:solidFill>
                <a:latin typeface="微软雅黑" pitchFamily="34" charset="-122"/>
                <a:ea typeface="微软雅黑" pitchFamily="34" charset="-122"/>
              </a:rPr>
              <a:t>: </a:t>
            </a:r>
            <a:r>
              <a:rPr lang="en-US" altLang="zh-CN" sz="2000" b="1" dirty="0" err="1">
                <a:solidFill>
                  <a:srgbClr val="11576A"/>
                </a:solidFill>
                <a:latin typeface="微软雅黑" pitchFamily="34" charset="-122"/>
                <a:ea typeface="微软雅黑" pitchFamily="34" charset="-122"/>
              </a:rPr>
              <a:t>sysfile_read</a:t>
            </a:r>
            <a:r>
              <a:rPr lang="en-US" altLang="zh-CN" sz="2000" b="1" dirty="0">
                <a:solidFill>
                  <a:srgbClr val="11576A"/>
                </a:solidFill>
                <a:latin typeface="微软雅黑" pitchFamily="34" charset="-122"/>
                <a:ea typeface="微软雅黑" pitchFamily="34" charset="-122"/>
              </a:rPr>
              <a:t>()</a:t>
            </a:r>
          </a:p>
          <a:p>
            <a:pPr eaLnBrk="1" hangingPunct="1"/>
            <a:r>
              <a:rPr lang="en-US" altLang="zh-CN" sz="2000" b="1" dirty="0">
                <a:solidFill>
                  <a:srgbClr val="FF0000"/>
                </a:solidFill>
                <a:latin typeface="微软雅黑" pitchFamily="34" charset="-122"/>
                <a:ea typeface="微软雅黑" pitchFamily="34" charset="-122"/>
              </a:rPr>
              <a:t>	</a:t>
            </a:r>
            <a:r>
              <a:rPr lang="zh-CN" altLang="en-US" b="1" dirty="0" smtClean="0">
                <a:solidFill>
                  <a:srgbClr val="C00000"/>
                </a:solidFill>
                <a:latin typeface="微软雅黑" pitchFamily="34" charset="-122"/>
                <a:ea typeface="微软雅黑" pitchFamily="34" charset="-122"/>
              </a:rPr>
              <a:t>读取文件</a:t>
            </a:r>
            <a:endParaRPr lang="en-US" altLang="zh-CN" b="1" dirty="0">
              <a:solidFill>
                <a:srgbClr val="C00000"/>
              </a:solidFill>
              <a:latin typeface="微软雅黑" pitchFamily="34" charset="-122"/>
              <a:ea typeface="微软雅黑" pitchFamily="34" charset="-122"/>
            </a:endParaRPr>
          </a:p>
        </p:txBody>
      </p:sp>
      <p:sp>
        <p:nvSpPr>
          <p:cNvPr id="13" name="TextBox 5"/>
          <p:cNvSpPr>
            <a:spLocks noChangeArrowheads="1"/>
          </p:cNvSpPr>
          <p:nvPr/>
        </p:nvSpPr>
        <p:spPr bwMode="auto">
          <a:xfrm>
            <a:off x="783961" y="4988575"/>
            <a:ext cx="617463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wrap="square">
            <a:spAutoFit/>
          </a:bodyPr>
          <a:lstStyle/>
          <a:p>
            <a:pPr eaLnBrk="1" hangingPunct="1"/>
            <a:r>
              <a:rPr lang="en-US" altLang="zh-CN" sz="2000" b="1" dirty="0">
                <a:solidFill>
                  <a:srgbClr val="11576A"/>
                </a:solidFill>
                <a:latin typeface="微软雅黑" pitchFamily="34" charset="-122"/>
                <a:ea typeface="微软雅黑" pitchFamily="34" charset="-122"/>
              </a:rPr>
              <a:t>6. kern/trap/</a:t>
            </a:r>
            <a:r>
              <a:rPr lang="en-US" altLang="zh-CN" sz="2000" b="1" dirty="0" err="1">
                <a:solidFill>
                  <a:srgbClr val="11576A"/>
                </a:solidFill>
                <a:latin typeface="微软雅黑" pitchFamily="34" charset="-122"/>
                <a:ea typeface="微软雅黑" pitchFamily="34" charset="-122"/>
              </a:rPr>
              <a:t>trapentry.S</a:t>
            </a:r>
            <a:r>
              <a:rPr lang="en-US" altLang="zh-CN" sz="2000" b="1" dirty="0">
                <a:solidFill>
                  <a:srgbClr val="11576A"/>
                </a:solidFill>
                <a:latin typeface="微软雅黑" pitchFamily="34" charset="-122"/>
                <a:ea typeface="微软雅黑" pitchFamily="34" charset="-122"/>
              </a:rPr>
              <a:t>: </a:t>
            </a:r>
            <a:r>
              <a:rPr lang="en-US" altLang="zh-CN" sz="2000" b="1" dirty="0" err="1">
                <a:solidFill>
                  <a:srgbClr val="11576A"/>
                </a:solidFill>
                <a:latin typeface="微软雅黑" pitchFamily="34" charset="-122"/>
                <a:ea typeface="微软雅黑" pitchFamily="34" charset="-122"/>
              </a:rPr>
              <a:t>trapret</a:t>
            </a:r>
            <a:r>
              <a:rPr lang="en-US" altLang="zh-CN" sz="2000" b="1" dirty="0">
                <a:solidFill>
                  <a:srgbClr val="11576A"/>
                </a:solidFill>
                <a:latin typeface="微软雅黑" pitchFamily="34" charset="-122"/>
                <a:ea typeface="微软雅黑" pitchFamily="34" charset="-122"/>
              </a:rPr>
              <a:t>()</a:t>
            </a:r>
          </a:p>
        </p:txBody>
      </p:sp>
    </p:spTree>
    <p:extLst>
      <p:ext uri="{BB962C8B-B14F-4D97-AF65-F5344CB8AC3E}">
        <p14:creationId xmlns:p14="http://schemas.microsoft.com/office/powerpoint/2010/main" val="3120988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9" grpId="0"/>
      <p:bldP spid="10" grpId="0"/>
      <p:bldP spid="12" grpId="0"/>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p:cNvSpPr txBox="1">
            <a:spLocks noChangeArrowheads="1"/>
          </p:cNvSpPr>
          <p:nvPr/>
        </p:nvSpPr>
        <p:spPr bwMode="auto">
          <a:xfrm>
            <a:off x="2214546" y="1071564"/>
            <a:ext cx="5143536" cy="530915"/>
          </a:xfrm>
          <a:prstGeom prst="rect">
            <a:avLst/>
          </a:prstGeom>
          <a:noFill/>
          <a:ln w="9525">
            <a:noFill/>
            <a:miter lim="800000"/>
            <a:headEnd/>
            <a:tailEnd/>
          </a:ln>
        </p:spPr>
        <p:txBody>
          <a:bodyPr wrap="square">
            <a:spAutoFit/>
          </a:bodyPr>
          <a:lstStyle/>
          <a:p>
            <a:pPr lvl="0" algn="ctr">
              <a:lnSpc>
                <a:spcPct val="95000"/>
              </a:lnSpc>
              <a:defRPr/>
            </a:pPr>
            <a:r>
              <a:rPr lang="zh-CN" altLang="en-US" sz="3000" b="1" dirty="0">
                <a:solidFill>
                  <a:srgbClr val="11576A"/>
                </a:solidFill>
                <a:latin typeface="微软雅黑" pitchFamily="34" charset="-122"/>
                <a:ea typeface="微软雅黑" pitchFamily="34" charset="-122"/>
                <a:cs typeface="宋体" charset="0"/>
              </a:rPr>
              <a:t>函数调用和系统调用的不同处</a:t>
            </a:r>
          </a:p>
        </p:txBody>
      </p:sp>
      <p:sp>
        <p:nvSpPr>
          <p:cNvPr id="24584" name="TextBox 4"/>
          <p:cNvSpPr txBox="1">
            <a:spLocks noChangeArrowheads="1"/>
          </p:cNvSpPr>
          <p:nvPr/>
        </p:nvSpPr>
        <p:spPr bwMode="auto">
          <a:xfrm>
            <a:off x="1428948" y="1778078"/>
            <a:ext cx="3803868" cy="425758"/>
          </a:xfrm>
          <a:prstGeom prst="rect">
            <a:avLst/>
          </a:prstGeom>
          <a:noFill/>
          <a:ln w="9525">
            <a:noFill/>
            <a:miter lim="800000"/>
            <a:headEnd/>
            <a:tailEnd/>
          </a:ln>
        </p:spPr>
        <p:txBody>
          <a:bodyPr wrap="square">
            <a:spAutoFit/>
          </a:bodyPr>
          <a:lstStyle/>
          <a:p>
            <a:pPr lvl="1" indent="-307975">
              <a:lnSpc>
                <a:spcPts val="2600"/>
              </a:lnSpc>
              <a:buClr>
                <a:srgbClr val="000099"/>
              </a:buClr>
              <a:defRPr/>
            </a:pPr>
            <a:r>
              <a:rPr lang="zh-CN" altLang="en-US" sz="2000" b="1" dirty="0">
                <a:solidFill>
                  <a:srgbClr val="11576A"/>
                </a:solidFill>
                <a:latin typeface="微软雅黑" pitchFamily="34" charset="-122"/>
                <a:ea typeface="微软雅黑" pitchFamily="34" charset="-122"/>
                <a:cs typeface="宋体" charset="0"/>
              </a:rPr>
              <a:t>系统调用</a:t>
            </a:r>
          </a:p>
        </p:txBody>
      </p:sp>
      <p:sp>
        <p:nvSpPr>
          <p:cNvPr id="24585" name="矩形 6"/>
          <p:cNvSpPr>
            <a:spLocks noChangeArrowheads="1"/>
          </p:cNvSpPr>
          <p:nvPr/>
        </p:nvSpPr>
        <p:spPr bwMode="auto">
          <a:xfrm>
            <a:off x="1187625" y="1778078"/>
            <a:ext cx="414338" cy="366713"/>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grpSp>
        <p:nvGrpSpPr>
          <p:cNvPr id="6" name="组合 5"/>
          <p:cNvGrpSpPr/>
          <p:nvPr/>
        </p:nvGrpSpPr>
        <p:grpSpPr>
          <a:xfrm>
            <a:off x="1438479" y="2130221"/>
            <a:ext cx="5221753" cy="707886"/>
            <a:chOff x="1438479" y="2130221"/>
            <a:chExt cx="5221753" cy="707886"/>
          </a:xfrm>
        </p:grpSpPr>
        <p:sp>
          <p:nvSpPr>
            <p:cNvPr id="24" name="TextBox 7"/>
            <p:cNvSpPr txBox="1">
              <a:spLocks noChangeArrowheads="1"/>
            </p:cNvSpPr>
            <p:nvPr/>
          </p:nvSpPr>
          <p:spPr bwMode="auto">
            <a:xfrm>
              <a:off x="1438479" y="2130221"/>
              <a:ext cx="5221753" cy="707886"/>
            </a:xfrm>
            <a:prstGeom prst="rect">
              <a:avLst/>
            </a:prstGeom>
            <a:noFill/>
            <a:ln w="9525">
              <a:noFill/>
              <a:miter lim="800000"/>
              <a:headEnd/>
              <a:tailEnd/>
            </a:ln>
          </p:spPr>
          <p:txBody>
            <a:bodyPr wrap="square">
              <a:spAutoFit/>
            </a:bodyPr>
            <a:lstStyle/>
            <a:p>
              <a:pPr lvl="1">
                <a:buNone/>
              </a:pPr>
              <a:r>
                <a:rPr lang="zh-CN" altLang="en-US" sz="2000" b="1" dirty="0" smtClean="0">
                  <a:solidFill>
                    <a:srgbClr val="11576A"/>
                  </a:solidFill>
                  <a:latin typeface="微软雅黑" pitchFamily="34" charset="-122"/>
                  <a:ea typeface="微软雅黑" pitchFamily="34" charset="-122"/>
                  <a:cs typeface="宋体" charset="0"/>
                </a:rPr>
                <a:t>系统调用是由操作系统向用户空间提供的固定接口，通过这些接口可以提升权限</a:t>
              </a:r>
              <a:endParaRPr lang="en-US" altLang="zh-CN" sz="2000" b="1" dirty="0" smtClean="0">
                <a:solidFill>
                  <a:srgbClr val="11576A"/>
                </a:solidFill>
                <a:latin typeface="微软雅黑" pitchFamily="34" charset="-122"/>
                <a:ea typeface="微软雅黑" pitchFamily="34" charset="-122"/>
                <a:cs typeface="宋体" charset="0"/>
              </a:endParaRPr>
            </a:p>
          </p:txBody>
        </p:sp>
        <p:pic>
          <p:nvPicPr>
            <p:cNvPr id="25" name="图片 8" descr="小点1.png"/>
            <p:cNvPicPr>
              <a:picLocks noChangeAspect="1"/>
            </p:cNvPicPr>
            <p:nvPr/>
          </p:nvPicPr>
          <p:blipFill>
            <a:blip r:embed="rId2"/>
            <a:srcRect/>
            <a:stretch>
              <a:fillRect/>
            </a:stretch>
          </p:blipFill>
          <p:spPr bwMode="auto">
            <a:xfrm>
              <a:off x="1721025" y="2244523"/>
              <a:ext cx="149225" cy="149225"/>
            </a:xfrm>
            <a:prstGeom prst="rect">
              <a:avLst/>
            </a:prstGeom>
            <a:noFill/>
            <a:ln w="9525">
              <a:noFill/>
              <a:miter lim="800000"/>
              <a:headEnd/>
              <a:tailEnd/>
            </a:ln>
          </p:spPr>
        </p:pic>
      </p:grpSp>
      <p:grpSp>
        <p:nvGrpSpPr>
          <p:cNvPr id="22" name="组合 21"/>
          <p:cNvGrpSpPr/>
          <p:nvPr/>
        </p:nvGrpSpPr>
        <p:grpSpPr>
          <a:xfrm>
            <a:off x="1403648" y="2937138"/>
            <a:ext cx="5221753" cy="1015663"/>
            <a:chOff x="1438479" y="2130221"/>
            <a:chExt cx="5221753" cy="1015663"/>
          </a:xfrm>
        </p:grpSpPr>
        <p:sp>
          <p:nvSpPr>
            <p:cNvPr id="23" name="TextBox 7"/>
            <p:cNvSpPr txBox="1">
              <a:spLocks noChangeArrowheads="1"/>
            </p:cNvSpPr>
            <p:nvPr/>
          </p:nvSpPr>
          <p:spPr bwMode="auto">
            <a:xfrm>
              <a:off x="1438479" y="2130221"/>
              <a:ext cx="5221753" cy="1015663"/>
            </a:xfrm>
            <a:prstGeom prst="rect">
              <a:avLst/>
            </a:prstGeom>
            <a:noFill/>
            <a:ln w="9525">
              <a:noFill/>
              <a:miter lim="800000"/>
              <a:headEnd/>
              <a:tailEnd/>
            </a:ln>
          </p:spPr>
          <p:txBody>
            <a:bodyPr wrap="square">
              <a:spAutoFit/>
            </a:bodyPr>
            <a:lstStyle/>
            <a:p>
              <a:pPr lvl="1">
                <a:buNone/>
              </a:pPr>
              <a:r>
                <a:rPr lang="zh-CN" altLang="en-US" sz="2000" b="1" dirty="0" smtClean="0">
                  <a:solidFill>
                    <a:srgbClr val="11576A"/>
                  </a:solidFill>
                  <a:latin typeface="微软雅黑" pitchFamily="34" charset="-122"/>
                  <a:ea typeface="微软雅黑" pitchFamily="34" charset="-122"/>
                  <a:cs typeface="宋体" charset="0"/>
                </a:rPr>
                <a:t>这些接口的行为是固定的，以尽可能的保证安全。也就是提升权限后只能执行预定好的指令或访问预定好的数据</a:t>
              </a:r>
              <a:endParaRPr lang="en-US" altLang="zh-CN" sz="2000" b="1" dirty="0" smtClean="0">
                <a:solidFill>
                  <a:srgbClr val="11576A"/>
                </a:solidFill>
                <a:latin typeface="微软雅黑" pitchFamily="34" charset="-122"/>
                <a:ea typeface="微软雅黑" pitchFamily="34" charset="-122"/>
                <a:cs typeface="宋体" charset="0"/>
              </a:endParaRPr>
            </a:p>
          </p:txBody>
        </p:sp>
        <p:pic>
          <p:nvPicPr>
            <p:cNvPr id="26" name="图片 8" descr="小点1.png"/>
            <p:cNvPicPr>
              <a:picLocks noChangeAspect="1"/>
            </p:cNvPicPr>
            <p:nvPr/>
          </p:nvPicPr>
          <p:blipFill>
            <a:blip r:embed="rId2"/>
            <a:srcRect/>
            <a:stretch>
              <a:fillRect/>
            </a:stretch>
          </p:blipFill>
          <p:spPr bwMode="auto">
            <a:xfrm>
              <a:off x="1721025" y="2244523"/>
              <a:ext cx="149225" cy="149225"/>
            </a:xfrm>
            <a:prstGeom prst="rect">
              <a:avLst/>
            </a:prstGeom>
            <a:noFill/>
            <a:ln w="9525">
              <a:noFill/>
              <a:miter lim="800000"/>
              <a:headEnd/>
              <a:tailEnd/>
            </a:ln>
          </p:spPr>
        </p:pic>
      </p:grpSp>
      <p:grpSp>
        <p:nvGrpSpPr>
          <p:cNvPr id="27" name="组合 26"/>
          <p:cNvGrpSpPr/>
          <p:nvPr/>
        </p:nvGrpSpPr>
        <p:grpSpPr>
          <a:xfrm>
            <a:off x="1438479" y="4089266"/>
            <a:ext cx="5221753" cy="707886"/>
            <a:chOff x="1438479" y="2130221"/>
            <a:chExt cx="5221753" cy="707886"/>
          </a:xfrm>
        </p:grpSpPr>
        <p:sp>
          <p:nvSpPr>
            <p:cNvPr id="28" name="TextBox 7"/>
            <p:cNvSpPr txBox="1">
              <a:spLocks noChangeArrowheads="1"/>
            </p:cNvSpPr>
            <p:nvPr/>
          </p:nvSpPr>
          <p:spPr bwMode="auto">
            <a:xfrm>
              <a:off x="1438479" y="2130221"/>
              <a:ext cx="5221753" cy="707886"/>
            </a:xfrm>
            <a:prstGeom prst="rect">
              <a:avLst/>
            </a:prstGeom>
            <a:noFill/>
            <a:ln w="9525">
              <a:noFill/>
              <a:miter lim="800000"/>
              <a:headEnd/>
              <a:tailEnd/>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lvl="1">
                <a:buNone/>
              </a:pPr>
              <a:r>
                <a:rPr lang="zh-CN" altLang="en-US" sz="2000" b="1" dirty="0" smtClean="0">
                  <a:solidFill>
                    <a:srgbClr val="11576A"/>
                  </a:solidFill>
                  <a:latin typeface="微软雅黑" pitchFamily="34" charset="-122"/>
                  <a:ea typeface="微软雅黑" pitchFamily="34" charset="-122"/>
                  <a:cs typeface="宋体" charset="0"/>
                </a:rPr>
                <a:t>欺骗这些接口以获得不该有的权限，从而实现对系统的攻击。这种活动从未停止过</a:t>
              </a:r>
              <a:endParaRPr lang="en-US" altLang="zh-CN" sz="2000" b="1" dirty="0" smtClean="0">
                <a:solidFill>
                  <a:srgbClr val="11576A"/>
                </a:solidFill>
                <a:latin typeface="微软雅黑" pitchFamily="34" charset="-122"/>
                <a:ea typeface="微软雅黑" pitchFamily="34" charset="-122"/>
                <a:cs typeface="宋体" charset="0"/>
              </a:endParaRPr>
            </a:p>
          </p:txBody>
        </p:sp>
        <p:pic>
          <p:nvPicPr>
            <p:cNvPr id="29" name="图片 28" descr="小点1.png"/>
            <p:cNvPicPr>
              <a:picLocks noChangeAspect="1"/>
            </p:cNvPicPr>
            <p:nvPr/>
          </p:nvPicPr>
          <p:blipFill>
            <a:blip r:embed="rId2"/>
            <a:srcRect/>
            <a:stretch>
              <a:fillRect/>
            </a:stretch>
          </p:blipFill>
          <p:spPr bwMode="auto">
            <a:xfrm>
              <a:off x="1721025" y="2244523"/>
              <a:ext cx="149225" cy="149225"/>
            </a:xfrm>
            <a:prstGeom prst="rect">
              <a:avLst/>
            </a:prstGeom>
            <a:noFill/>
            <a:ln w="9525">
              <a:noFill/>
              <a:miter lim="800000"/>
              <a:headEnd/>
              <a:tailEnd/>
            </a:ln>
          </p:spPr>
        </p:pic>
      </p:grpSp>
    </p:spTree>
    <p:extLst>
      <p:ext uri="{BB962C8B-B14F-4D97-AF65-F5344CB8AC3E}">
        <p14:creationId xmlns:p14="http://schemas.microsoft.com/office/powerpoint/2010/main" val="1158892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p:cNvSpPr txBox="1">
            <a:spLocks noChangeArrowheads="1"/>
          </p:cNvSpPr>
          <p:nvPr/>
        </p:nvSpPr>
        <p:spPr bwMode="auto">
          <a:xfrm>
            <a:off x="2214546" y="1071564"/>
            <a:ext cx="5143536" cy="530915"/>
          </a:xfrm>
          <a:prstGeom prst="rect">
            <a:avLst/>
          </a:prstGeom>
          <a:noFill/>
          <a:ln w="9525">
            <a:noFill/>
            <a:miter lim="800000"/>
            <a:headEnd/>
            <a:tailEnd/>
          </a:ln>
        </p:spPr>
        <p:txBody>
          <a:bodyPr wrap="square">
            <a:spAutoFit/>
          </a:bodyPr>
          <a:lstStyle/>
          <a:p>
            <a:pPr lvl="0" algn="ctr">
              <a:lnSpc>
                <a:spcPct val="95000"/>
              </a:lnSpc>
              <a:defRPr/>
            </a:pPr>
            <a:r>
              <a:rPr lang="zh-CN" altLang="en-US" sz="3000" b="1" dirty="0">
                <a:solidFill>
                  <a:srgbClr val="11576A"/>
                </a:solidFill>
                <a:latin typeface="微软雅黑" pitchFamily="34" charset="-122"/>
                <a:ea typeface="微软雅黑" pitchFamily="34" charset="-122"/>
                <a:cs typeface="宋体" charset="0"/>
              </a:rPr>
              <a:t>函数调用和系统调用的不同处</a:t>
            </a:r>
          </a:p>
        </p:txBody>
      </p:sp>
      <p:grpSp>
        <p:nvGrpSpPr>
          <p:cNvPr id="3" name="组合 2"/>
          <p:cNvGrpSpPr/>
          <p:nvPr/>
        </p:nvGrpSpPr>
        <p:grpSpPr>
          <a:xfrm>
            <a:off x="1187625" y="1778078"/>
            <a:ext cx="4248471" cy="1377557"/>
            <a:chOff x="323528" y="768954"/>
            <a:chExt cx="4248471" cy="1377557"/>
          </a:xfrm>
        </p:grpSpPr>
        <p:sp>
          <p:nvSpPr>
            <p:cNvPr id="24584" name="TextBox 4"/>
            <p:cNvSpPr txBox="1">
              <a:spLocks noChangeArrowheads="1"/>
            </p:cNvSpPr>
            <p:nvPr/>
          </p:nvSpPr>
          <p:spPr bwMode="auto">
            <a:xfrm>
              <a:off x="564851" y="768954"/>
              <a:ext cx="3803868" cy="425758"/>
            </a:xfrm>
            <a:prstGeom prst="rect">
              <a:avLst/>
            </a:prstGeom>
            <a:noFill/>
            <a:ln w="9525">
              <a:noFill/>
              <a:miter lim="800000"/>
              <a:headEnd/>
              <a:tailEnd/>
            </a:ln>
          </p:spPr>
          <p:txBody>
            <a:bodyPr wrap="square">
              <a:spAutoFit/>
            </a:bodyPr>
            <a:lstStyle/>
            <a:p>
              <a:pPr lvl="1" indent="-307975">
                <a:lnSpc>
                  <a:spcPts val="2600"/>
                </a:lnSpc>
                <a:buClr>
                  <a:srgbClr val="000099"/>
                </a:buClr>
                <a:defRPr/>
              </a:pPr>
              <a:r>
                <a:rPr lang="zh-CN" altLang="en-US" sz="2000" b="1" dirty="0">
                  <a:solidFill>
                    <a:srgbClr val="11576A"/>
                  </a:solidFill>
                  <a:latin typeface="微软雅黑" pitchFamily="34" charset="-122"/>
                  <a:ea typeface="微软雅黑" pitchFamily="34" charset="-122"/>
                  <a:cs typeface="宋体" charset="0"/>
                </a:rPr>
                <a:t>系统调用</a:t>
              </a:r>
            </a:p>
          </p:txBody>
        </p:sp>
        <p:sp>
          <p:nvSpPr>
            <p:cNvPr id="24585" name="矩形 6"/>
            <p:cNvSpPr>
              <a:spLocks noChangeArrowheads="1"/>
            </p:cNvSpPr>
            <p:nvPr/>
          </p:nvSpPr>
          <p:spPr bwMode="auto">
            <a:xfrm>
              <a:off x="323528" y="768954"/>
              <a:ext cx="414338" cy="366713"/>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sp>
          <p:nvSpPr>
            <p:cNvPr id="24" name="TextBox 7"/>
            <p:cNvSpPr txBox="1">
              <a:spLocks noChangeArrowheads="1"/>
            </p:cNvSpPr>
            <p:nvPr/>
          </p:nvSpPr>
          <p:spPr bwMode="auto">
            <a:xfrm>
              <a:off x="574382" y="1121097"/>
              <a:ext cx="3997617" cy="400110"/>
            </a:xfrm>
            <a:prstGeom prst="rect">
              <a:avLst/>
            </a:prstGeom>
            <a:noFill/>
            <a:ln w="9525">
              <a:noFill/>
              <a:miter lim="800000"/>
              <a:headEnd/>
              <a:tailEnd/>
            </a:ln>
          </p:spPr>
          <p:txBody>
            <a:bodyPr wrap="square">
              <a:spAutoFit/>
            </a:bodyPr>
            <a:lstStyle/>
            <a:p>
              <a:pPr lvl="1">
                <a:buNone/>
              </a:pPr>
              <a:r>
                <a:rPr lang="en-US" altLang="zh-CN" sz="2000" b="1" dirty="0">
                  <a:solidFill>
                    <a:srgbClr val="11576A"/>
                  </a:solidFill>
                  <a:latin typeface="微软雅黑" pitchFamily="34" charset="-122"/>
                  <a:ea typeface="微软雅黑" pitchFamily="34" charset="-122"/>
                  <a:cs typeface="宋体" charset="0"/>
                </a:rPr>
                <a:t>INT</a:t>
              </a:r>
              <a:r>
                <a:rPr lang="zh-CN" altLang="en-US" sz="2000" b="1" dirty="0">
                  <a:solidFill>
                    <a:srgbClr val="11576A"/>
                  </a:solidFill>
                  <a:latin typeface="微软雅黑" pitchFamily="34" charset="-122"/>
                  <a:ea typeface="微软雅黑" pitchFamily="34" charset="-122"/>
                  <a:cs typeface="宋体" charset="0"/>
                </a:rPr>
                <a:t>和</a:t>
              </a:r>
              <a:r>
                <a:rPr lang="en-US" altLang="zh-CN" sz="2000" b="1" dirty="0">
                  <a:solidFill>
                    <a:srgbClr val="11576A"/>
                  </a:solidFill>
                  <a:latin typeface="微软雅黑" pitchFamily="34" charset="-122"/>
                  <a:ea typeface="微软雅黑" pitchFamily="34" charset="-122"/>
                  <a:cs typeface="宋体" charset="0"/>
                </a:rPr>
                <a:t>IRET</a:t>
              </a:r>
              <a:r>
                <a:rPr lang="zh-CN" altLang="en-US" sz="2000" b="1" dirty="0">
                  <a:solidFill>
                    <a:srgbClr val="11576A"/>
                  </a:solidFill>
                  <a:latin typeface="微软雅黑" pitchFamily="34" charset="-122"/>
                  <a:ea typeface="微软雅黑" pitchFamily="34" charset="-122"/>
                  <a:cs typeface="宋体" charset="0"/>
                </a:rPr>
                <a:t>指令用于系统调用</a:t>
              </a:r>
            </a:p>
          </p:txBody>
        </p:sp>
        <p:pic>
          <p:nvPicPr>
            <p:cNvPr id="25" name="图片 8" descr="小点1.png"/>
            <p:cNvPicPr>
              <a:picLocks noChangeAspect="1"/>
            </p:cNvPicPr>
            <p:nvPr/>
          </p:nvPicPr>
          <p:blipFill>
            <a:blip r:embed="rId2"/>
            <a:srcRect/>
            <a:stretch>
              <a:fillRect/>
            </a:stretch>
          </p:blipFill>
          <p:spPr bwMode="auto">
            <a:xfrm>
              <a:off x="856928" y="1235399"/>
              <a:ext cx="149225" cy="149225"/>
            </a:xfrm>
            <a:prstGeom prst="rect">
              <a:avLst/>
            </a:prstGeom>
            <a:noFill/>
            <a:ln w="9525">
              <a:noFill/>
              <a:miter lim="800000"/>
              <a:headEnd/>
              <a:tailEnd/>
            </a:ln>
          </p:spPr>
        </p:pic>
        <p:sp>
          <p:nvSpPr>
            <p:cNvPr id="43" name="TextBox 7"/>
            <p:cNvSpPr txBox="1">
              <a:spLocks noChangeArrowheads="1"/>
            </p:cNvSpPr>
            <p:nvPr/>
          </p:nvSpPr>
          <p:spPr bwMode="auto">
            <a:xfrm>
              <a:off x="984343" y="1500180"/>
              <a:ext cx="3172054" cy="646331"/>
            </a:xfrm>
            <a:prstGeom prst="rect">
              <a:avLst/>
            </a:prstGeom>
            <a:noFill/>
            <a:ln w="9525">
              <a:noFill/>
              <a:miter lim="800000"/>
              <a:headEnd/>
              <a:tailEnd/>
            </a:ln>
          </p:spPr>
          <p:txBody>
            <a:bodyPr wrap="square">
              <a:spAutoFit/>
            </a:bodyPr>
            <a:lstStyle/>
            <a:p>
              <a:pPr marL="0" lvl="2"/>
              <a:r>
                <a:rPr lang="en-US" altLang="zh-CN" b="1" dirty="0" smtClean="0">
                  <a:solidFill>
                    <a:srgbClr val="0070C0"/>
                  </a:solidFill>
                  <a:latin typeface="微软雅黑" pitchFamily="34" charset="-122"/>
                  <a:ea typeface="微软雅黑" pitchFamily="34" charset="-122"/>
                  <a:cs typeface="宋体" charset="0"/>
                </a:rPr>
                <a:t>· </a:t>
              </a:r>
              <a:r>
                <a:rPr lang="zh-CN" altLang="en-US" b="1" dirty="0" smtClean="0">
                  <a:solidFill>
                    <a:srgbClr val="0070C0"/>
                  </a:solidFill>
                  <a:latin typeface="微软雅黑" pitchFamily="34" charset="-122"/>
                  <a:ea typeface="微软雅黑" pitchFamily="34" charset="-122"/>
                  <a:cs typeface="宋体" charset="0"/>
                </a:rPr>
                <a:t>系统调用时，堆栈切换和</a:t>
              </a:r>
              <a:endParaRPr lang="en-US" altLang="zh-CN" b="1" dirty="0" smtClean="0">
                <a:solidFill>
                  <a:srgbClr val="0070C0"/>
                </a:solidFill>
                <a:latin typeface="微软雅黑" pitchFamily="34" charset="-122"/>
                <a:ea typeface="微软雅黑" pitchFamily="34" charset="-122"/>
                <a:cs typeface="宋体" charset="0"/>
              </a:endParaRPr>
            </a:p>
            <a:p>
              <a:pPr marL="0" lvl="2"/>
              <a:r>
                <a:rPr lang="zh-CN" altLang="en-US" b="1" dirty="0" smtClean="0">
                  <a:solidFill>
                    <a:srgbClr val="0070C0"/>
                  </a:solidFill>
                  <a:latin typeface="微软雅黑" pitchFamily="34" charset="-122"/>
                  <a:ea typeface="微软雅黑" pitchFamily="34" charset="-122"/>
                  <a:cs typeface="宋体" charset="0"/>
                </a:rPr>
                <a:t>  特权级的转换</a:t>
              </a:r>
              <a:endParaRPr lang="zh-CN" altLang="en-US" b="1" dirty="0">
                <a:solidFill>
                  <a:srgbClr val="0070C0"/>
                </a:solidFill>
                <a:latin typeface="微软雅黑" pitchFamily="34" charset="-122"/>
                <a:ea typeface="微软雅黑" pitchFamily="34" charset="-122"/>
                <a:cs typeface="宋体" charset="0"/>
              </a:endParaRPr>
            </a:p>
          </p:txBody>
        </p:sp>
      </p:grpSp>
      <p:grpSp>
        <p:nvGrpSpPr>
          <p:cNvPr id="4" name="组合 3"/>
          <p:cNvGrpSpPr/>
          <p:nvPr/>
        </p:nvGrpSpPr>
        <p:grpSpPr>
          <a:xfrm>
            <a:off x="1187625" y="3084194"/>
            <a:ext cx="4045191" cy="1383175"/>
            <a:chOff x="323528" y="2143122"/>
            <a:chExt cx="4045191" cy="1383175"/>
          </a:xfrm>
        </p:grpSpPr>
        <p:sp>
          <p:nvSpPr>
            <p:cNvPr id="45" name="TextBox 4"/>
            <p:cNvSpPr txBox="1">
              <a:spLocks noChangeArrowheads="1"/>
            </p:cNvSpPr>
            <p:nvPr/>
          </p:nvSpPr>
          <p:spPr bwMode="auto">
            <a:xfrm>
              <a:off x="564851" y="2143122"/>
              <a:ext cx="3803868" cy="425758"/>
            </a:xfrm>
            <a:prstGeom prst="rect">
              <a:avLst/>
            </a:prstGeom>
            <a:noFill/>
            <a:ln w="9525">
              <a:noFill/>
              <a:miter lim="800000"/>
              <a:headEnd/>
              <a:tailEnd/>
            </a:ln>
          </p:spPr>
          <p:txBody>
            <a:bodyPr wrap="square">
              <a:spAutoFit/>
            </a:bodyPr>
            <a:lstStyle/>
            <a:p>
              <a:pPr lvl="1" indent="-307975">
                <a:lnSpc>
                  <a:spcPts val="2600"/>
                </a:lnSpc>
                <a:buClr>
                  <a:srgbClr val="000099"/>
                </a:buClr>
                <a:defRPr/>
              </a:pPr>
              <a:r>
                <a:rPr lang="zh-CN" altLang="en-US" sz="2000" b="1" dirty="0">
                  <a:solidFill>
                    <a:srgbClr val="11576A"/>
                  </a:solidFill>
                  <a:latin typeface="微软雅黑" pitchFamily="34" charset="-122"/>
                  <a:ea typeface="微软雅黑" pitchFamily="34" charset="-122"/>
                  <a:cs typeface="宋体" charset="0"/>
                </a:rPr>
                <a:t>函数调用</a:t>
              </a:r>
            </a:p>
          </p:txBody>
        </p:sp>
        <p:sp>
          <p:nvSpPr>
            <p:cNvPr id="46" name="矩形 6"/>
            <p:cNvSpPr>
              <a:spLocks noChangeArrowheads="1"/>
            </p:cNvSpPr>
            <p:nvPr/>
          </p:nvSpPr>
          <p:spPr bwMode="auto">
            <a:xfrm>
              <a:off x="323528" y="2143122"/>
              <a:ext cx="414338" cy="366713"/>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sp>
          <p:nvSpPr>
            <p:cNvPr id="47" name="TextBox 7"/>
            <p:cNvSpPr txBox="1">
              <a:spLocks noChangeArrowheads="1"/>
            </p:cNvSpPr>
            <p:nvPr/>
          </p:nvSpPr>
          <p:spPr bwMode="auto">
            <a:xfrm>
              <a:off x="574383" y="2495265"/>
              <a:ext cx="3508584" cy="707886"/>
            </a:xfrm>
            <a:prstGeom prst="rect">
              <a:avLst/>
            </a:prstGeom>
            <a:noFill/>
            <a:ln w="9525">
              <a:noFill/>
              <a:miter lim="800000"/>
              <a:headEnd/>
              <a:tailEnd/>
            </a:ln>
          </p:spPr>
          <p:txBody>
            <a:bodyPr wrap="square">
              <a:spAutoFit/>
            </a:bodyPr>
            <a:lstStyle/>
            <a:p>
              <a:pPr lvl="1">
                <a:buNone/>
              </a:pPr>
              <a:r>
                <a:rPr lang="en-US" altLang="zh-CN" sz="2000" b="1" dirty="0">
                  <a:solidFill>
                    <a:srgbClr val="11576A"/>
                  </a:solidFill>
                  <a:latin typeface="微软雅黑" pitchFamily="34" charset="-122"/>
                  <a:ea typeface="微软雅黑" pitchFamily="34" charset="-122"/>
                  <a:cs typeface="宋体" charset="0"/>
                </a:rPr>
                <a:t>CALL</a:t>
              </a:r>
              <a:r>
                <a:rPr lang="zh-CN" altLang="en-US" sz="2000" b="1" dirty="0">
                  <a:solidFill>
                    <a:srgbClr val="11576A"/>
                  </a:solidFill>
                  <a:latin typeface="微软雅黑" pitchFamily="34" charset="-122"/>
                  <a:ea typeface="微软雅黑" pitchFamily="34" charset="-122"/>
                  <a:cs typeface="宋体" charset="0"/>
                </a:rPr>
                <a:t>和</a:t>
              </a:r>
              <a:r>
                <a:rPr lang="en-US" altLang="zh-CN" sz="2000" b="1" dirty="0">
                  <a:solidFill>
                    <a:srgbClr val="11576A"/>
                  </a:solidFill>
                  <a:latin typeface="微软雅黑" pitchFamily="34" charset="-122"/>
                  <a:ea typeface="微软雅黑" pitchFamily="34" charset="-122"/>
                  <a:cs typeface="宋体" charset="0"/>
                </a:rPr>
                <a:t>RET</a:t>
              </a:r>
              <a:r>
                <a:rPr lang="zh-CN" altLang="en-US" sz="2000" b="1" dirty="0">
                  <a:solidFill>
                    <a:srgbClr val="11576A"/>
                  </a:solidFill>
                  <a:latin typeface="微软雅黑" pitchFamily="34" charset="-122"/>
                  <a:ea typeface="微软雅黑" pitchFamily="34" charset="-122"/>
                  <a:cs typeface="宋体" charset="0"/>
                </a:rPr>
                <a:t>用于常规调用</a:t>
              </a:r>
            </a:p>
          </p:txBody>
        </p:sp>
        <p:pic>
          <p:nvPicPr>
            <p:cNvPr id="48" name="图片 8" descr="小点1.png"/>
            <p:cNvPicPr>
              <a:picLocks noChangeAspect="1"/>
            </p:cNvPicPr>
            <p:nvPr/>
          </p:nvPicPr>
          <p:blipFill>
            <a:blip r:embed="rId2"/>
            <a:srcRect/>
            <a:stretch>
              <a:fillRect/>
            </a:stretch>
          </p:blipFill>
          <p:spPr bwMode="auto">
            <a:xfrm>
              <a:off x="856928" y="2609567"/>
              <a:ext cx="149225" cy="149225"/>
            </a:xfrm>
            <a:prstGeom prst="rect">
              <a:avLst/>
            </a:prstGeom>
            <a:noFill/>
            <a:ln w="9525">
              <a:noFill/>
              <a:miter lim="800000"/>
              <a:headEnd/>
              <a:tailEnd/>
            </a:ln>
          </p:spPr>
        </p:pic>
        <p:sp>
          <p:nvSpPr>
            <p:cNvPr id="49" name="TextBox 7"/>
            <p:cNvSpPr txBox="1">
              <a:spLocks noChangeArrowheads="1"/>
            </p:cNvSpPr>
            <p:nvPr/>
          </p:nvSpPr>
          <p:spPr bwMode="auto">
            <a:xfrm>
              <a:off x="984343" y="3156965"/>
              <a:ext cx="3172054" cy="369332"/>
            </a:xfrm>
            <a:prstGeom prst="rect">
              <a:avLst/>
            </a:prstGeom>
            <a:noFill/>
            <a:ln w="9525">
              <a:noFill/>
              <a:miter lim="800000"/>
              <a:headEnd/>
              <a:tailEnd/>
            </a:ln>
          </p:spPr>
          <p:txBody>
            <a:bodyPr wrap="square">
              <a:spAutoFit/>
            </a:bodyPr>
            <a:lstStyle/>
            <a:p>
              <a:pPr marL="0" lvl="2"/>
              <a:r>
                <a:rPr lang="en-US" altLang="zh-CN" b="1" dirty="0" smtClean="0">
                  <a:solidFill>
                    <a:srgbClr val="0070C0"/>
                  </a:solidFill>
                  <a:latin typeface="微软雅黑" pitchFamily="34" charset="-122"/>
                  <a:ea typeface="微软雅黑" pitchFamily="34" charset="-122"/>
                  <a:cs typeface="宋体" charset="0"/>
                </a:rPr>
                <a:t>· </a:t>
              </a:r>
              <a:r>
                <a:rPr lang="zh-CN" altLang="en-US" b="1" dirty="0" smtClean="0">
                  <a:solidFill>
                    <a:srgbClr val="0070C0"/>
                  </a:solidFill>
                  <a:latin typeface="微软雅黑" pitchFamily="34" charset="-122"/>
                  <a:ea typeface="微软雅黑" pitchFamily="34" charset="-122"/>
                  <a:cs typeface="宋体" charset="0"/>
                </a:rPr>
                <a:t>常规调用时没有堆栈切换</a:t>
              </a:r>
              <a:endParaRPr lang="zh-CN" altLang="en-US" b="1" dirty="0">
                <a:solidFill>
                  <a:srgbClr val="0070C0"/>
                </a:solidFill>
                <a:latin typeface="微软雅黑" pitchFamily="34" charset="-122"/>
                <a:ea typeface="微软雅黑" pitchFamily="34" charset="-122"/>
                <a:cs typeface="宋体" charset="0"/>
              </a:endParaRPr>
            </a:p>
          </p:txBody>
        </p:sp>
      </p:grpSp>
      <p:grpSp>
        <p:nvGrpSpPr>
          <p:cNvPr id="5" name="组合 4"/>
          <p:cNvGrpSpPr/>
          <p:nvPr/>
        </p:nvGrpSpPr>
        <p:grpSpPr>
          <a:xfrm>
            <a:off x="1187624" y="4491977"/>
            <a:ext cx="4932040" cy="1313287"/>
            <a:chOff x="323528" y="3517290"/>
            <a:chExt cx="4932040" cy="1313287"/>
          </a:xfrm>
        </p:grpSpPr>
        <p:sp>
          <p:nvSpPr>
            <p:cNvPr id="2" name="矩形 1"/>
            <p:cNvSpPr/>
            <p:nvPr/>
          </p:nvSpPr>
          <p:spPr>
            <a:xfrm>
              <a:off x="683568" y="3537915"/>
              <a:ext cx="4572000" cy="1292662"/>
            </a:xfrm>
            <a:prstGeom prst="rect">
              <a:avLst/>
            </a:prstGeom>
          </p:spPr>
          <p:txBody>
            <a:bodyPr>
              <a:spAutoFit/>
            </a:bodyPr>
            <a:lstStyle/>
            <a:p>
              <a:r>
                <a:rPr lang="zh-CN" altLang="en-US" b="1" dirty="0">
                  <a:solidFill>
                    <a:srgbClr val="11576A"/>
                  </a:solidFill>
                  <a:latin typeface="微软雅黑" pitchFamily="34" charset="-122"/>
                  <a:ea typeface="微软雅黑" pitchFamily="34" charset="-122"/>
                  <a:cs typeface="宋体" charset="0"/>
                </a:rPr>
                <a:t>Intel 64 and IA-32 Architectures Software Developer </a:t>
              </a:r>
              <a:r>
                <a:rPr lang="zh-CN" altLang="en-US" sz="1400" b="1" u="sng" dirty="0">
                  <a:solidFill>
                    <a:srgbClr val="0070C0"/>
                  </a:solidFill>
                  <a:latin typeface="微软雅黑" pitchFamily="34" charset="-122"/>
                  <a:ea typeface="微软雅黑" pitchFamily="34" charset="-122"/>
                  <a:cs typeface="宋体" charset="0"/>
                </a:rPr>
                <a:t>Manualshttp://www.intel.com/content/www/us/en/processors/architectures-software-developer-manuals.html</a:t>
              </a:r>
              <a:endParaRPr lang="en-US" altLang="zh-CN" sz="1400" b="1" u="sng" dirty="0">
                <a:solidFill>
                  <a:srgbClr val="0070C0"/>
                </a:solidFill>
                <a:latin typeface="微软雅黑" pitchFamily="34" charset="-122"/>
                <a:ea typeface="微软雅黑" pitchFamily="34" charset="-122"/>
                <a:cs typeface="宋体" charset="0"/>
              </a:endParaRPr>
            </a:p>
          </p:txBody>
        </p:sp>
        <p:sp>
          <p:nvSpPr>
            <p:cNvPr id="18" name="矩形 6"/>
            <p:cNvSpPr>
              <a:spLocks noChangeArrowheads="1"/>
            </p:cNvSpPr>
            <p:nvPr/>
          </p:nvSpPr>
          <p:spPr bwMode="auto">
            <a:xfrm>
              <a:off x="323528" y="3517290"/>
              <a:ext cx="414338" cy="366713"/>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grpSp>
    </p:spTree>
    <p:extLst>
      <p:ext uri="{BB962C8B-B14F-4D97-AF65-F5344CB8AC3E}">
        <p14:creationId xmlns:p14="http://schemas.microsoft.com/office/powerpoint/2010/main" val="1228679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500"/>
                                        <p:tgtEl>
                                          <p:spTgt spid="103"/>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p:cNvSpPr txBox="1">
            <a:spLocks noChangeArrowheads="1"/>
          </p:cNvSpPr>
          <p:nvPr/>
        </p:nvSpPr>
        <p:spPr bwMode="auto">
          <a:xfrm>
            <a:off x="2214546" y="1071563"/>
            <a:ext cx="5143536" cy="553998"/>
          </a:xfrm>
          <a:prstGeom prst="rect">
            <a:avLst/>
          </a:prstGeom>
          <a:noFill/>
          <a:ln w="9525">
            <a:noFill/>
            <a:miter lim="800000"/>
            <a:headEnd/>
            <a:tailEnd/>
          </a:ln>
        </p:spPr>
        <p:txBody>
          <a:bodyPr wrap="square">
            <a:spAutoFit/>
          </a:bodyPr>
          <a:lstStyle/>
          <a:p>
            <a:pPr>
              <a:buFont typeface="Monotype Sorts" charset="0"/>
              <a:buNone/>
            </a:pPr>
            <a:r>
              <a:rPr lang="zh-CN" altLang="en-US" sz="3000" b="1" dirty="0">
                <a:solidFill>
                  <a:srgbClr val="11576A"/>
                </a:solidFill>
                <a:latin typeface="微软雅黑" pitchFamily="34" charset="-122"/>
                <a:ea typeface="微软雅黑" pitchFamily="34" charset="-122"/>
              </a:rPr>
              <a:t>中断、异常和系统调用的开销</a:t>
            </a:r>
          </a:p>
        </p:txBody>
      </p:sp>
      <p:grpSp>
        <p:nvGrpSpPr>
          <p:cNvPr id="4" name="组合 3"/>
          <p:cNvGrpSpPr/>
          <p:nvPr/>
        </p:nvGrpSpPr>
        <p:grpSpPr>
          <a:xfrm>
            <a:off x="1475657" y="1844824"/>
            <a:ext cx="4195319" cy="400110"/>
            <a:chOff x="1475656" y="987574"/>
            <a:chExt cx="4195319" cy="400110"/>
          </a:xfrm>
        </p:grpSpPr>
        <p:sp>
          <p:nvSpPr>
            <p:cNvPr id="24584" name="TextBox 4"/>
            <p:cNvSpPr txBox="1">
              <a:spLocks noChangeArrowheads="1"/>
            </p:cNvSpPr>
            <p:nvPr/>
          </p:nvSpPr>
          <p:spPr bwMode="auto">
            <a:xfrm>
              <a:off x="1867107" y="987574"/>
              <a:ext cx="3803868" cy="400110"/>
            </a:xfrm>
            <a:prstGeom prst="rect">
              <a:avLst/>
            </a:prstGeom>
            <a:noFill/>
            <a:ln w="9525">
              <a:noFill/>
              <a:miter lim="800000"/>
              <a:headEnd/>
              <a:tailEnd/>
            </a:ln>
          </p:spPr>
          <p:txBody>
            <a:bodyPr wrap="square">
              <a:spAutoFit/>
            </a:bodyPr>
            <a:lstStyle/>
            <a:p>
              <a:pPr>
                <a:buNone/>
              </a:pPr>
              <a:r>
                <a:rPr lang="zh-CN" altLang="en-US" sz="2000" b="1" dirty="0">
                  <a:solidFill>
                    <a:srgbClr val="11576A"/>
                  </a:solidFill>
                  <a:latin typeface="微软雅黑" pitchFamily="34" charset="-122"/>
                  <a:ea typeface="微软雅黑" pitchFamily="34" charset="-122"/>
                  <a:cs typeface="宋体" charset="0"/>
                </a:rPr>
                <a:t>超过函数调用</a:t>
              </a:r>
            </a:p>
          </p:txBody>
        </p:sp>
        <p:sp>
          <p:nvSpPr>
            <p:cNvPr id="24585" name="矩形 6"/>
            <p:cNvSpPr>
              <a:spLocks noChangeArrowheads="1"/>
            </p:cNvSpPr>
            <p:nvPr/>
          </p:nvSpPr>
          <p:spPr bwMode="auto">
            <a:xfrm>
              <a:off x="1475656" y="987574"/>
              <a:ext cx="414338" cy="366713"/>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grpSp>
      <p:grpSp>
        <p:nvGrpSpPr>
          <p:cNvPr id="5" name="组合 4"/>
          <p:cNvGrpSpPr/>
          <p:nvPr/>
        </p:nvGrpSpPr>
        <p:grpSpPr>
          <a:xfrm>
            <a:off x="1403649" y="2196968"/>
            <a:ext cx="3931091" cy="3268281"/>
            <a:chOff x="1403648" y="1339717"/>
            <a:chExt cx="3931091" cy="3268281"/>
          </a:xfrm>
        </p:grpSpPr>
        <p:sp>
          <p:nvSpPr>
            <p:cNvPr id="24" name="TextBox 7"/>
            <p:cNvSpPr txBox="1">
              <a:spLocks noChangeArrowheads="1"/>
            </p:cNvSpPr>
            <p:nvPr/>
          </p:nvSpPr>
          <p:spPr bwMode="auto">
            <a:xfrm>
              <a:off x="1403648" y="1339717"/>
              <a:ext cx="3508584" cy="400110"/>
            </a:xfrm>
            <a:prstGeom prst="rect">
              <a:avLst/>
            </a:prstGeom>
            <a:noFill/>
            <a:ln w="9525">
              <a:noFill/>
              <a:miter lim="800000"/>
              <a:headEnd/>
              <a:tailEnd/>
            </a:ln>
          </p:spPr>
          <p:txBody>
            <a:bodyPr wrap="square">
              <a:spAutoFit/>
            </a:bodyPr>
            <a:lstStyle/>
            <a:p>
              <a:pPr lvl="1">
                <a:buNone/>
              </a:pPr>
              <a:r>
                <a:rPr lang="zh-CN" altLang="en-US" sz="2000" b="1" dirty="0">
                  <a:solidFill>
                    <a:srgbClr val="11576A"/>
                  </a:solidFill>
                  <a:latin typeface="微软雅黑" pitchFamily="34" charset="-122"/>
                  <a:ea typeface="微软雅黑" pitchFamily="34" charset="-122"/>
                  <a:cs typeface="宋体" charset="0"/>
                </a:rPr>
                <a:t>开销：</a:t>
              </a:r>
            </a:p>
          </p:txBody>
        </p:sp>
        <p:sp>
          <p:nvSpPr>
            <p:cNvPr id="43" name="TextBox 7"/>
            <p:cNvSpPr txBox="1">
              <a:spLocks noChangeArrowheads="1"/>
            </p:cNvSpPr>
            <p:nvPr/>
          </p:nvSpPr>
          <p:spPr bwMode="auto">
            <a:xfrm>
              <a:off x="2161199" y="1718800"/>
              <a:ext cx="3172054" cy="400110"/>
            </a:xfrm>
            <a:prstGeom prst="rect">
              <a:avLst/>
            </a:prstGeom>
            <a:noFill/>
            <a:ln w="9525">
              <a:noFill/>
              <a:miter lim="800000"/>
              <a:headEnd/>
              <a:tailEnd/>
            </a:ln>
          </p:spPr>
          <p:txBody>
            <a:bodyPr wrap="square">
              <a:spAutoFit/>
            </a:bodyPr>
            <a:lstStyle/>
            <a:p>
              <a:pPr marL="0" lvl="2"/>
              <a:r>
                <a:rPr lang="zh-CN" altLang="en-US" sz="2000" b="1" dirty="0">
                  <a:solidFill>
                    <a:srgbClr val="11576A"/>
                  </a:solidFill>
                  <a:latin typeface="微软雅黑" pitchFamily="34" charset="-122"/>
                  <a:ea typeface="微软雅黑" pitchFamily="34" charset="-122"/>
                  <a:cs typeface="宋体" charset="0"/>
                </a:rPr>
                <a:t>引导机制</a:t>
              </a:r>
            </a:p>
          </p:txBody>
        </p:sp>
        <p:pic>
          <p:nvPicPr>
            <p:cNvPr id="44" name="图片 8" descr="小点1.png"/>
            <p:cNvPicPr>
              <a:picLocks noChangeAspect="1"/>
            </p:cNvPicPr>
            <p:nvPr/>
          </p:nvPicPr>
          <p:blipFill>
            <a:blip r:embed="rId2"/>
            <a:srcRect/>
            <a:stretch>
              <a:fillRect/>
            </a:stretch>
          </p:blipFill>
          <p:spPr bwMode="auto">
            <a:xfrm>
              <a:off x="1979712" y="1833102"/>
              <a:ext cx="149225" cy="149225"/>
            </a:xfrm>
            <a:prstGeom prst="rect">
              <a:avLst/>
            </a:prstGeom>
            <a:noFill/>
            <a:ln w="9525">
              <a:noFill/>
              <a:miter lim="800000"/>
              <a:headEnd/>
              <a:tailEnd/>
            </a:ln>
          </p:spPr>
        </p:pic>
        <p:sp>
          <p:nvSpPr>
            <p:cNvPr id="51" name="TextBox 7"/>
            <p:cNvSpPr txBox="1">
              <a:spLocks noChangeArrowheads="1"/>
            </p:cNvSpPr>
            <p:nvPr/>
          </p:nvSpPr>
          <p:spPr bwMode="auto">
            <a:xfrm>
              <a:off x="2162685" y="2075990"/>
              <a:ext cx="3172054" cy="400110"/>
            </a:xfrm>
            <a:prstGeom prst="rect">
              <a:avLst/>
            </a:prstGeom>
            <a:noFill/>
            <a:ln w="9525">
              <a:noFill/>
              <a:miter lim="800000"/>
              <a:headEnd/>
              <a:tailEnd/>
            </a:ln>
          </p:spPr>
          <p:txBody>
            <a:bodyPr wrap="square">
              <a:spAutoFit/>
            </a:bodyPr>
            <a:lstStyle/>
            <a:p>
              <a:pPr marL="0" lvl="2"/>
              <a:r>
                <a:rPr lang="zh-CN" altLang="en-US" sz="2000" b="1" dirty="0">
                  <a:solidFill>
                    <a:srgbClr val="11576A"/>
                  </a:solidFill>
                  <a:latin typeface="微软雅黑" pitchFamily="34" charset="-122"/>
                  <a:ea typeface="微软雅黑" pitchFamily="34" charset="-122"/>
                  <a:cs typeface="宋体" charset="0"/>
                </a:rPr>
                <a:t>建立内核堆栈</a:t>
              </a:r>
            </a:p>
          </p:txBody>
        </p:sp>
        <p:pic>
          <p:nvPicPr>
            <p:cNvPr id="52" name="图片 8" descr="小点1.png"/>
            <p:cNvPicPr>
              <a:picLocks noChangeAspect="1"/>
            </p:cNvPicPr>
            <p:nvPr/>
          </p:nvPicPr>
          <p:blipFill>
            <a:blip r:embed="rId2"/>
            <a:srcRect/>
            <a:stretch>
              <a:fillRect/>
            </a:stretch>
          </p:blipFill>
          <p:spPr bwMode="auto">
            <a:xfrm>
              <a:off x="1981198" y="2190292"/>
              <a:ext cx="149225" cy="149225"/>
            </a:xfrm>
            <a:prstGeom prst="rect">
              <a:avLst/>
            </a:prstGeom>
            <a:noFill/>
            <a:ln w="9525">
              <a:noFill/>
              <a:miter lim="800000"/>
              <a:headEnd/>
              <a:tailEnd/>
            </a:ln>
          </p:spPr>
        </p:pic>
        <p:sp>
          <p:nvSpPr>
            <p:cNvPr id="53" name="TextBox 7"/>
            <p:cNvSpPr txBox="1">
              <a:spLocks noChangeArrowheads="1"/>
            </p:cNvSpPr>
            <p:nvPr/>
          </p:nvSpPr>
          <p:spPr bwMode="auto">
            <a:xfrm>
              <a:off x="2161199" y="2426784"/>
              <a:ext cx="3172054" cy="400110"/>
            </a:xfrm>
            <a:prstGeom prst="rect">
              <a:avLst/>
            </a:prstGeom>
            <a:noFill/>
            <a:ln w="9525">
              <a:noFill/>
              <a:miter lim="800000"/>
              <a:headEnd/>
              <a:tailEnd/>
            </a:ln>
          </p:spPr>
          <p:txBody>
            <a:bodyPr wrap="square">
              <a:spAutoFit/>
            </a:bodyPr>
            <a:lstStyle/>
            <a:p>
              <a:pPr marL="0" lvl="2"/>
              <a:r>
                <a:rPr lang="zh-CN" altLang="en-US" sz="2000" b="1" dirty="0">
                  <a:solidFill>
                    <a:srgbClr val="11576A"/>
                  </a:solidFill>
                  <a:latin typeface="微软雅黑" pitchFamily="34" charset="-122"/>
                  <a:ea typeface="微软雅黑" pitchFamily="34" charset="-122"/>
                  <a:cs typeface="宋体" charset="0"/>
                </a:rPr>
                <a:t>验证参数</a:t>
              </a:r>
            </a:p>
          </p:txBody>
        </p:sp>
        <p:pic>
          <p:nvPicPr>
            <p:cNvPr id="54" name="图片 8" descr="小点1.png"/>
            <p:cNvPicPr>
              <a:picLocks noChangeAspect="1"/>
            </p:cNvPicPr>
            <p:nvPr/>
          </p:nvPicPr>
          <p:blipFill>
            <a:blip r:embed="rId2"/>
            <a:srcRect/>
            <a:stretch>
              <a:fillRect/>
            </a:stretch>
          </p:blipFill>
          <p:spPr bwMode="auto">
            <a:xfrm>
              <a:off x="1979712" y="2541086"/>
              <a:ext cx="149225" cy="149225"/>
            </a:xfrm>
            <a:prstGeom prst="rect">
              <a:avLst/>
            </a:prstGeom>
            <a:noFill/>
            <a:ln w="9525">
              <a:noFill/>
              <a:miter lim="800000"/>
              <a:headEnd/>
              <a:tailEnd/>
            </a:ln>
          </p:spPr>
        </p:pic>
        <p:sp>
          <p:nvSpPr>
            <p:cNvPr id="55" name="TextBox 7"/>
            <p:cNvSpPr txBox="1">
              <a:spLocks noChangeArrowheads="1"/>
            </p:cNvSpPr>
            <p:nvPr/>
          </p:nvSpPr>
          <p:spPr bwMode="auto">
            <a:xfrm>
              <a:off x="2162685" y="2783974"/>
              <a:ext cx="3172054" cy="707886"/>
            </a:xfrm>
            <a:prstGeom prst="rect">
              <a:avLst/>
            </a:prstGeom>
            <a:noFill/>
            <a:ln w="9525">
              <a:noFill/>
              <a:miter lim="800000"/>
              <a:headEnd/>
              <a:tailEnd/>
            </a:ln>
          </p:spPr>
          <p:txBody>
            <a:bodyPr wrap="square">
              <a:spAutoFit/>
            </a:bodyPr>
            <a:lstStyle/>
            <a:p>
              <a:pPr marL="0" lvl="2"/>
              <a:r>
                <a:rPr lang="zh-CN" altLang="en-US" sz="2000" b="1" dirty="0">
                  <a:solidFill>
                    <a:srgbClr val="11576A"/>
                  </a:solidFill>
                  <a:latin typeface="微软雅黑" pitchFamily="34" charset="-122"/>
                  <a:ea typeface="微软雅黑" pitchFamily="34" charset="-122"/>
                  <a:cs typeface="宋体" charset="0"/>
                </a:rPr>
                <a:t>内核态映射到用户态的地址空间</a:t>
              </a:r>
            </a:p>
          </p:txBody>
        </p:sp>
        <p:pic>
          <p:nvPicPr>
            <p:cNvPr id="56" name="图片 8" descr="小点1.png"/>
            <p:cNvPicPr>
              <a:picLocks noChangeAspect="1"/>
            </p:cNvPicPr>
            <p:nvPr/>
          </p:nvPicPr>
          <p:blipFill>
            <a:blip r:embed="rId2"/>
            <a:srcRect/>
            <a:stretch>
              <a:fillRect/>
            </a:stretch>
          </p:blipFill>
          <p:spPr bwMode="auto">
            <a:xfrm>
              <a:off x="1981198" y="2898276"/>
              <a:ext cx="149225" cy="149225"/>
            </a:xfrm>
            <a:prstGeom prst="rect">
              <a:avLst/>
            </a:prstGeom>
            <a:noFill/>
            <a:ln w="9525">
              <a:noFill/>
              <a:miter lim="800000"/>
              <a:headEnd/>
              <a:tailEnd/>
            </a:ln>
          </p:spPr>
        </p:pic>
        <p:sp>
          <p:nvSpPr>
            <p:cNvPr id="57" name="TextBox 7"/>
            <p:cNvSpPr txBox="1">
              <a:spLocks noChangeArrowheads="1"/>
            </p:cNvSpPr>
            <p:nvPr/>
          </p:nvSpPr>
          <p:spPr bwMode="auto">
            <a:xfrm>
              <a:off x="2162685" y="3865994"/>
              <a:ext cx="3172054" cy="400110"/>
            </a:xfrm>
            <a:prstGeom prst="rect">
              <a:avLst/>
            </a:prstGeom>
            <a:noFill/>
            <a:ln w="9525">
              <a:noFill/>
              <a:miter lim="800000"/>
              <a:headEnd/>
              <a:tailEnd/>
            </a:ln>
          </p:spPr>
          <p:txBody>
            <a:bodyPr wrap="square">
              <a:spAutoFit/>
            </a:bodyPr>
            <a:lstStyle/>
            <a:p>
              <a:pPr marL="0" lvl="2"/>
              <a:r>
                <a:rPr lang="zh-CN" altLang="en-US" sz="2000" b="1" dirty="0">
                  <a:solidFill>
                    <a:srgbClr val="11576A"/>
                  </a:solidFill>
                  <a:latin typeface="微软雅黑" pitchFamily="34" charset="-122"/>
                  <a:ea typeface="微软雅黑" pitchFamily="34" charset="-122"/>
                  <a:cs typeface="宋体" charset="0"/>
                </a:rPr>
                <a:t>内核态独立地址空间</a:t>
              </a:r>
            </a:p>
          </p:txBody>
        </p:sp>
        <p:pic>
          <p:nvPicPr>
            <p:cNvPr id="58" name="图片 8" descr="小点1.png"/>
            <p:cNvPicPr>
              <a:picLocks noChangeAspect="1"/>
            </p:cNvPicPr>
            <p:nvPr/>
          </p:nvPicPr>
          <p:blipFill>
            <a:blip r:embed="rId2"/>
            <a:srcRect/>
            <a:stretch>
              <a:fillRect/>
            </a:stretch>
          </p:blipFill>
          <p:spPr bwMode="auto">
            <a:xfrm>
              <a:off x="1981198" y="3980296"/>
              <a:ext cx="149225" cy="149225"/>
            </a:xfrm>
            <a:prstGeom prst="rect">
              <a:avLst/>
            </a:prstGeom>
            <a:noFill/>
            <a:ln w="9525">
              <a:noFill/>
              <a:miter lim="800000"/>
              <a:headEnd/>
              <a:tailEnd/>
            </a:ln>
          </p:spPr>
        </p:pic>
        <p:sp>
          <p:nvSpPr>
            <p:cNvPr id="59" name="TextBox 7"/>
            <p:cNvSpPr txBox="1">
              <a:spLocks noChangeArrowheads="1"/>
            </p:cNvSpPr>
            <p:nvPr/>
          </p:nvSpPr>
          <p:spPr bwMode="auto">
            <a:xfrm>
              <a:off x="2195736" y="3468490"/>
              <a:ext cx="2560462" cy="369332"/>
            </a:xfrm>
            <a:prstGeom prst="rect">
              <a:avLst/>
            </a:prstGeom>
            <a:noFill/>
            <a:ln w="9525">
              <a:noFill/>
              <a:miter lim="800000"/>
              <a:headEnd/>
              <a:tailEnd/>
            </a:ln>
          </p:spPr>
          <p:txBody>
            <a:bodyPr wrap="square">
              <a:spAutoFit/>
            </a:bodyPr>
            <a:lstStyle/>
            <a:p>
              <a:pPr marL="0" lvl="2"/>
              <a:r>
                <a:rPr lang="en-US" altLang="zh-CN" b="1" dirty="0" smtClean="0">
                  <a:solidFill>
                    <a:srgbClr val="0070C0"/>
                  </a:solidFill>
                  <a:latin typeface="微软雅黑" pitchFamily="34" charset="-122"/>
                  <a:ea typeface="微软雅黑" pitchFamily="34" charset="-122"/>
                  <a:cs typeface="宋体" charset="0"/>
                </a:rPr>
                <a:t>· </a:t>
              </a:r>
              <a:r>
                <a:rPr lang="zh-CN" altLang="en-US" b="1" dirty="0" smtClean="0">
                  <a:solidFill>
                    <a:srgbClr val="0070C0"/>
                  </a:solidFill>
                  <a:latin typeface="微软雅黑" pitchFamily="34" charset="-122"/>
                  <a:ea typeface="微软雅黑" pitchFamily="34" charset="-122"/>
                  <a:cs typeface="宋体" charset="0"/>
                </a:rPr>
                <a:t>更新页面映射权限</a:t>
              </a:r>
            </a:p>
          </p:txBody>
        </p:sp>
        <p:sp>
          <p:nvSpPr>
            <p:cNvPr id="60" name="TextBox 7"/>
            <p:cNvSpPr txBox="1">
              <a:spLocks noChangeArrowheads="1"/>
            </p:cNvSpPr>
            <p:nvPr/>
          </p:nvSpPr>
          <p:spPr bwMode="auto">
            <a:xfrm>
              <a:off x="2209384" y="4238666"/>
              <a:ext cx="884552" cy="369332"/>
            </a:xfrm>
            <a:prstGeom prst="rect">
              <a:avLst/>
            </a:prstGeom>
            <a:noFill/>
            <a:ln w="9525">
              <a:noFill/>
              <a:miter lim="800000"/>
              <a:headEnd/>
              <a:tailEnd/>
            </a:ln>
          </p:spPr>
          <p:txBody>
            <a:bodyPr wrap="square">
              <a:spAutoFit/>
            </a:bodyPr>
            <a:lstStyle/>
            <a:p>
              <a:pPr marL="0" lvl="2"/>
              <a:r>
                <a:rPr lang="en-US" altLang="zh-CN" b="1" dirty="0" smtClean="0">
                  <a:solidFill>
                    <a:srgbClr val="0070C0"/>
                  </a:solidFill>
                  <a:latin typeface="微软雅黑" pitchFamily="34" charset="-122"/>
                  <a:ea typeface="微软雅黑" pitchFamily="34" charset="-122"/>
                  <a:cs typeface="宋体" charset="0"/>
                </a:rPr>
                <a:t>· TLB</a:t>
              </a:r>
              <a:endParaRPr lang="zh-CN" altLang="en-US" b="1" dirty="0" smtClean="0">
                <a:solidFill>
                  <a:srgbClr val="0070C0"/>
                </a:solidFill>
                <a:latin typeface="微软雅黑" pitchFamily="34" charset="-122"/>
                <a:ea typeface="微软雅黑" pitchFamily="34" charset="-122"/>
                <a:cs typeface="宋体" charset="0"/>
              </a:endParaRPr>
            </a:p>
          </p:txBody>
        </p:sp>
        <p:sp>
          <p:nvSpPr>
            <p:cNvPr id="70" name="矩形 6"/>
            <p:cNvSpPr>
              <a:spLocks noChangeArrowheads="1"/>
            </p:cNvSpPr>
            <p:nvPr/>
          </p:nvSpPr>
          <p:spPr bwMode="auto">
            <a:xfrm>
              <a:off x="1475656" y="1352985"/>
              <a:ext cx="414338" cy="366713"/>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grpSp>
    </p:spTree>
    <p:extLst>
      <p:ext uri="{BB962C8B-B14F-4D97-AF65-F5344CB8AC3E}">
        <p14:creationId xmlns:p14="http://schemas.microsoft.com/office/powerpoint/2010/main" val="4066746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500"/>
                                        <p:tgtEl>
                                          <p:spTgt spid="103"/>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27584" y="1844824"/>
            <a:ext cx="2088000" cy="3808732"/>
            <a:chOff x="827584" y="987574"/>
            <a:chExt cx="2088000" cy="3808732"/>
          </a:xfrm>
        </p:grpSpPr>
        <p:sp>
          <p:nvSpPr>
            <p:cNvPr id="25" name="矩形 24"/>
            <p:cNvSpPr/>
            <p:nvPr/>
          </p:nvSpPr>
          <p:spPr>
            <a:xfrm>
              <a:off x="827584" y="987574"/>
              <a:ext cx="2088000" cy="785818"/>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矩形 27"/>
            <p:cNvSpPr/>
            <p:nvPr/>
          </p:nvSpPr>
          <p:spPr>
            <a:xfrm>
              <a:off x="827584" y="1773392"/>
              <a:ext cx="2088000" cy="720000"/>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矩形 41"/>
            <p:cNvSpPr/>
            <p:nvPr/>
          </p:nvSpPr>
          <p:spPr>
            <a:xfrm>
              <a:off x="827584" y="2487772"/>
              <a:ext cx="2088000" cy="756000"/>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矩形 42"/>
            <p:cNvSpPr/>
            <p:nvPr/>
          </p:nvSpPr>
          <p:spPr>
            <a:xfrm>
              <a:off x="827584" y="3243110"/>
              <a:ext cx="2088000" cy="576000"/>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矩形 43"/>
            <p:cNvSpPr/>
            <p:nvPr/>
          </p:nvSpPr>
          <p:spPr>
            <a:xfrm>
              <a:off x="827584" y="3819376"/>
              <a:ext cx="2088000" cy="540000"/>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6" name="TextBox 75"/>
            <p:cNvSpPr txBox="1"/>
            <p:nvPr/>
          </p:nvSpPr>
          <p:spPr>
            <a:xfrm>
              <a:off x="1372014" y="1191994"/>
              <a:ext cx="825867" cy="369332"/>
            </a:xfrm>
            <a:prstGeom prst="rect">
              <a:avLst/>
            </a:prstGeom>
            <a:noFill/>
          </p:spPr>
          <p:txBody>
            <a:bodyPr wrap="none" rtlCol="0">
              <a:spAutoFit/>
            </a:bodyPr>
            <a:lstStyle/>
            <a:p>
              <a:r>
                <a:rPr lang="zh-CN" altLang="en-US" b="1" dirty="0" smtClean="0">
                  <a:solidFill>
                    <a:srgbClr val="11576A"/>
                  </a:solidFill>
                  <a:latin typeface="+mj-ea"/>
                  <a:ea typeface="+mj-ea"/>
                </a:rPr>
                <a:t>进程</a:t>
              </a:r>
              <a:r>
                <a:rPr lang="en-US" altLang="zh-CN" b="1" dirty="0" smtClean="0">
                  <a:solidFill>
                    <a:srgbClr val="11576A"/>
                  </a:solidFill>
                  <a:latin typeface="+mj-ea"/>
                  <a:ea typeface="+mj-ea"/>
                </a:rPr>
                <a:t>A</a:t>
              </a:r>
              <a:endParaRPr lang="zh-CN" altLang="en-US" b="1" dirty="0">
                <a:solidFill>
                  <a:srgbClr val="11576A"/>
                </a:solidFill>
                <a:latin typeface="+mj-ea"/>
                <a:ea typeface="+mj-ea"/>
              </a:endParaRPr>
            </a:p>
          </p:txBody>
        </p:sp>
        <p:sp>
          <p:nvSpPr>
            <p:cNvPr id="77" name="TextBox 76"/>
            <p:cNvSpPr txBox="1"/>
            <p:nvPr/>
          </p:nvSpPr>
          <p:spPr>
            <a:xfrm>
              <a:off x="1383548" y="1918135"/>
              <a:ext cx="825867" cy="369332"/>
            </a:xfrm>
            <a:prstGeom prst="rect">
              <a:avLst/>
            </a:prstGeom>
            <a:noFill/>
          </p:spPr>
          <p:txBody>
            <a:bodyPr wrap="none" rtlCol="0">
              <a:spAutoFit/>
            </a:bodyPr>
            <a:lstStyle/>
            <a:p>
              <a:r>
                <a:rPr lang="zh-CN" altLang="en-US" b="1" dirty="0" smtClean="0">
                  <a:solidFill>
                    <a:srgbClr val="11576A"/>
                  </a:solidFill>
                  <a:latin typeface="+mj-ea"/>
                  <a:ea typeface="+mj-ea"/>
                </a:rPr>
                <a:t>进程</a:t>
              </a:r>
              <a:r>
                <a:rPr lang="en-US" altLang="zh-CN" b="1" dirty="0" smtClean="0">
                  <a:solidFill>
                    <a:srgbClr val="11576A"/>
                  </a:solidFill>
                  <a:latin typeface="+mj-ea"/>
                  <a:ea typeface="+mj-ea"/>
                </a:rPr>
                <a:t>B</a:t>
              </a:r>
              <a:endParaRPr lang="zh-CN" altLang="en-US" b="1" dirty="0">
                <a:solidFill>
                  <a:srgbClr val="11576A"/>
                </a:solidFill>
                <a:latin typeface="+mj-ea"/>
                <a:ea typeface="+mj-ea"/>
              </a:endParaRPr>
            </a:p>
          </p:txBody>
        </p:sp>
        <p:sp>
          <p:nvSpPr>
            <p:cNvPr id="78" name="TextBox 77"/>
            <p:cNvSpPr txBox="1"/>
            <p:nvPr/>
          </p:nvSpPr>
          <p:spPr>
            <a:xfrm>
              <a:off x="1460491" y="3902434"/>
              <a:ext cx="646331" cy="369332"/>
            </a:xfrm>
            <a:prstGeom prst="rect">
              <a:avLst/>
            </a:prstGeom>
            <a:noFill/>
          </p:spPr>
          <p:txBody>
            <a:bodyPr wrap="none" rtlCol="0">
              <a:spAutoFit/>
            </a:bodyPr>
            <a:lstStyle/>
            <a:p>
              <a:r>
                <a:rPr lang="zh-CN" altLang="en-US" b="1" dirty="0" smtClean="0">
                  <a:solidFill>
                    <a:srgbClr val="11576A"/>
                  </a:solidFill>
                  <a:latin typeface="+mj-ea"/>
                  <a:ea typeface="+mj-ea"/>
                </a:rPr>
                <a:t>内核</a:t>
              </a:r>
              <a:endParaRPr lang="zh-CN" altLang="en-US" b="1" dirty="0">
                <a:solidFill>
                  <a:srgbClr val="11576A"/>
                </a:solidFill>
                <a:latin typeface="+mj-ea"/>
                <a:ea typeface="+mj-ea"/>
              </a:endParaRPr>
            </a:p>
          </p:txBody>
        </p:sp>
        <p:sp>
          <p:nvSpPr>
            <p:cNvPr id="90" name="TextBox 89"/>
            <p:cNvSpPr txBox="1"/>
            <p:nvPr/>
          </p:nvSpPr>
          <p:spPr>
            <a:xfrm>
              <a:off x="1230562" y="4426974"/>
              <a:ext cx="1107996" cy="369332"/>
            </a:xfrm>
            <a:prstGeom prst="rect">
              <a:avLst/>
            </a:prstGeom>
            <a:noFill/>
          </p:spPr>
          <p:txBody>
            <a:bodyPr wrap="none" rtlCol="0">
              <a:spAutoFit/>
            </a:bodyPr>
            <a:lstStyle/>
            <a:p>
              <a:r>
                <a:rPr lang="zh-CN" altLang="en-US" b="1" dirty="0" smtClean="0">
                  <a:solidFill>
                    <a:srgbClr val="11576A"/>
                  </a:solidFill>
                  <a:latin typeface="+mj-ea"/>
                  <a:ea typeface="+mj-ea"/>
                </a:rPr>
                <a:t>间接通信</a:t>
              </a:r>
              <a:endParaRPr lang="zh-CN" altLang="en-US" b="1" dirty="0">
                <a:solidFill>
                  <a:srgbClr val="11576A"/>
                </a:solidFill>
                <a:latin typeface="+mj-ea"/>
                <a:ea typeface="+mj-ea"/>
              </a:endParaRPr>
            </a:p>
          </p:txBody>
        </p:sp>
      </p:grpSp>
      <p:sp>
        <p:nvSpPr>
          <p:cNvPr id="8" name="标题 1"/>
          <p:cNvSpPr txBox="1">
            <a:spLocks/>
          </p:cNvSpPr>
          <p:nvPr/>
        </p:nvSpPr>
        <p:spPr>
          <a:xfrm>
            <a:off x="428596" y="1084929"/>
            <a:ext cx="8229600" cy="508383"/>
          </a:xfrm>
          <a:prstGeom prst="rect">
            <a:avLst/>
          </a:prstGeom>
        </p:spPr>
        <p:txBody>
          <a:bodyPr/>
          <a:lstStyle>
            <a:lvl1pPr>
              <a:defRPr sz="3000" b="1">
                <a:solidFill>
                  <a:srgbClr val="11576A"/>
                </a:solidFill>
                <a:latin typeface="微软雅黑" pitchFamily="34" charset="-122"/>
                <a:ea typeface="微软雅黑" pitchFamily="34" charset="-122"/>
              </a:defRPr>
            </a:lvl1pPr>
          </a:lstStyle>
          <a:p>
            <a:pPr algn="ctr"/>
            <a:r>
              <a:rPr lang="zh-CN" altLang="en-US" dirty="0"/>
              <a:t>通信方式</a:t>
            </a:r>
            <a:endParaRPr lang="en-US" altLang="zh-CN" dirty="0"/>
          </a:p>
        </p:txBody>
      </p:sp>
      <p:cxnSp>
        <p:nvCxnSpPr>
          <p:cNvPr id="84" name="直接连接符 83"/>
          <p:cNvCxnSpPr/>
          <p:nvPr/>
        </p:nvCxnSpPr>
        <p:spPr>
          <a:xfrm rot="5400000">
            <a:off x="-5929386" y="3500438"/>
            <a:ext cx="8786874" cy="71438"/>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2900418" y="2960051"/>
            <a:ext cx="330540" cy="1908000"/>
            <a:chOff x="2900418" y="2102801"/>
            <a:chExt cx="330540" cy="1908000"/>
          </a:xfrm>
        </p:grpSpPr>
        <p:cxnSp>
          <p:nvCxnSpPr>
            <p:cNvPr id="61" name="直接连接符 60"/>
            <p:cNvCxnSpPr/>
            <p:nvPr/>
          </p:nvCxnSpPr>
          <p:spPr>
            <a:xfrm>
              <a:off x="2923109" y="3965735"/>
              <a:ext cx="266700" cy="0"/>
            </a:xfrm>
            <a:prstGeom prst="line">
              <a:avLst/>
            </a:prstGeom>
            <a:ln w="889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5400000" flipH="1" flipV="1">
              <a:off x="2259613" y="3056007"/>
              <a:ext cx="1908000" cy="1588"/>
            </a:xfrm>
            <a:prstGeom prst="line">
              <a:avLst/>
            </a:prstGeom>
            <a:ln w="889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rot="10800000">
              <a:off x="2917384" y="2149635"/>
              <a:ext cx="258138" cy="0"/>
            </a:xfrm>
            <a:prstGeom prst="straightConnector1">
              <a:avLst/>
            </a:prstGeom>
            <a:ln w="88900">
              <a:solidFill>
                <a:srgbClr val="11576A"/>
              </a:solidFill>
              <a:tailEnd type="triangle" w="sm" len="sm"/>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900418" y="2803007"/>
              <a:ext cx="330540" cy="338554"/>
            </a:xfrm>
            <a:prstGeom prst="rect">
              <a:avLst/>
            </a:prstGeom>
            <a:noFill/>
          </p:spPr>
          <p:txBody>
            <a:bodyPr wrap="none" rtlCol="0">
              <a:spAutoFit/>
            </a:bodyPr>
            <a:lstStyle/>
            <a:p>
              <a:r>
                <a:rPr lang="en-US" altLang="zh-CN" sz="1600" b="1" dirty="0">
                  <a:solidFill>
                    <a:srgbClr val="11576A"/>
                  </a:solidFill>
                  <a:latin typeface="+mj-ea"/>
                  <a:ea typeface="+mj-ea"/>
                </a:rPr>
                <a:t>2</a:t>
              </a:r>
              <a:endParaRPr lang="zh-CN" altLang="en-US" sz="1600" b="1" dirty="0">
                <a:solidFill>
                  <a:srgbClr val="11576A"/>
                </a:solidFill>
                <a:latin typeface="+mj-ea"/>
                <a:ea typeface="+mj-ea"/>
              </a:endParaRPr>
            </a:p>
          </p:txBody>
        </p:sp>
      </p:grpSp>
      <p:grpSp>
        <p:nvGrpSpPr>
          <p:cNvPr id="7" name="组合 6"/>
          <p:cNvGrpSpPr/>
          <p:nvPr/>
        </p:nvGrpSpPr>
        <p:grpSpPr>
          <a:xfrm>
            <a:off x="2912622" y="2232494"/>
            <a:ext cx="858549" cy="2880000"/>
            <a:chOff x="2912621" y="1375244"/>
            <a:chExt cx="858549" cy="2880000"/>
          </a:xfrm>
        </p:grpSpPr>
        <p:cxnSp>
          <p:nvCxnSpPr>
            <p:cNvPr id="55" name="直接连接符 54"/>
            <p:cNvCxnSpPr/>
            <p:nvPr/>
          </p:nvCxnSpPr>
          <p:spPr>
            <a:xfrm flipV="1">
              <a:off x="2912621" y="1420965"/>
              <a:ext cx="481968" cy="1124"/>
            </a:xfrm>
            <a:prstGeom prst="line">
              <a:avLst/>
            </a:prstGeom>
            <a:ln w="88900">
              <a:solidFill>
                <a:srgbClr val="11576A"/>
              </a:solidFill>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5400000">
              <a:off x="1959352" y="2814450"/>
              <a:ext cx="2880000" cy="1588"/>
            </a:xfrm>
            <a:prstGeom prst="line">
              <a:avLst/>
            </a:prstGeom>
            <a:ln w="88900">
              <a:solidFill>
                <a:srgbClr val="11576A"/>
              </a:solidFill>
              <a:tailEnd type="non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rot="10800000" flipV="1">
              <a:off x="2937262" y="4211810"/>
              <a:ext cx="504000" cy="0"/>
            </a:xfrm>
            <a:prstGeom prst="straightConnector1">
              <a:avLst/>
            </a:prstGeom>
            <a:ln w="88900">
              <a:solidFill>
                <a:srgbClr val="11576A"/>
              </a:solidFill>
              <a:tailEnd type="triangle" w="sm" len="sm"/>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3440630" y="2803007"/>
              <a:ext cx="330540" cy="338554"/>
            </a:xfrm>
            <a:prstGeom prst="rect">
              <a:avLst/>
            </a:prstGeom>
            <a:noFill/>
          </p:spPr>
          <p:txBody>
            <a:bodyPr wrap="none" rtlCol="0">
              <a:spAutoFit/>
            </a:bodyPr>
            <a:lstStyle/>
            <a:p>
              <a:r>
                <a:rPr lang="en-US" altLang="zh-CN" sz="1600" b="1" dirty="0">
                  <a:solidFill>
                    <a:srgbClr val="11576A"/>
                  </a:solidFill>
                  <a:latin typeface="+mj-ea"/>
                  <a:ea typeface="+mj-ea"/>
                </a:rPr>
                <a:t>1</a:t>
              </a:r>
              <a:endParaRPr lang="zh-CN" altLang="en-US" sz="1600" b="1" dirty="0">
                <a:solidFill>
                  <a:srgbClr val="11576A"/>
                </a:solidFill>
                <a:latin typeface="+mj-ea"/>
                <a:ea typeface="+mj-ea"/>
              </a:endParaRPr>
            </a:p>
          </p:txBody>
        </p:sp>
      </p:grpSp>
      <p:grpSp>
        <p:nvGrpSpPr>
          <p:cNvPr id="10" name="组合 9"/>
          <p:cNvGrpSpPr/>
          <p:nvPr/>
        </p:nvGrpSpPr>
        <p:grpSpPr>
          <a:xfrm>
            <a:off x="3966867" y="1844824"/>
            <a:ext cx="2088315" cy="3808732"/>
            <a:chOff x="3966866" y="987574"/>
            <a:chExt cx="2088315" cy="3808732"/>
          </a:xfrm>
        </p:grpSpPr>
        <p:sp>
          <p:nvSpPr>
            <p:cNvPr id="45" name="矩形 44"/>
            <p:cNvSpPr/>
            <p:nvPr/>
          </p:nvSpPr>
          <p:spPr>
            <a:xfrm>
              <a:off x="3966866" y="987574"/>
              <a:ext cx="2088000" cy="785818"/>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矩形 45"/>
            <p:cNvSpPr/>
            <p:nvPr/>
          </p:nvSpPr>
          <p:spPr>
            <a:xfrm>
              <a:off x="3966866" y="1773391"/>
              <a:ext cx="2088000" cy="240241"/>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矩形 46"/>
            <p:cNvSpPr/>
            <p:nvPr/>
          </p:nvSpPr>
          <p:spPr>
            <a:xfrm>
              <a:off x="3967181" y="2013633"/>
              <a:ext cx="2088000" cy="512083"/>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矩形 47"/>
            <p:cNvSpPr/>
            <p:nvPr/>
          </p:nvSpPr>
          <p:spPr>
            <a:xfrm>
              <a:off x="3966866" y="2524500"/>
              <a:ext cx="2088000" cy="1296000"/>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矩形 48"/>
            <p:cNvSpPr/>
            <p:nvPr/>
          </p:nvSpPr>
          <p:spPr>
            <a:xfrm>
              <a:off x="3966866" y="3807526"/>
              <a:ext cx="2088000" cy="540000"/>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9" name="TextBox 78"/>
            <p:cNvSpPr txBox="1"/>
            <p:nvPr/>
          </p:nvSpPr>
          <p:spPr>
            <a:xfrm>
              <a:off x="4687700" y="3892860"/>
              <a:ext cx="646331" cy="369332"/>
            </a:xfrm>
            <a:prstGeom prst="rect">
              <a:avLst/>
            </a:prstGeom>
            <a:noFill/>
          </p:spPr>
          <p:txBody>
            <a:bodyPr wrap="none" rtlCol="0">
              <a:spAutoFit/>
            </a:bodyPr>
            <a:lstStyle/>
            <a:p>
              <a:r>
                <a:rPr lang="zh-CN" altLang="en-US" b="1" dirty="0" smtClean="0">
                  <a:solidFill>
                    <a:srgbClr val="11576A"/>
                  </a:solidFill>
                  <a:latin typeface="+mj-ea"/>
                  <a:ea typeface="+mj-ea"/>
                </a:rPr>
                <a:t>内核</a:t>
              </a:r>
              <a:endParaRPr lang="zh-CN" altLang="en-US" b="1" dirty="0">
                <a:solidFill>
                  <a:srgbClr val="11576A"/>
                </a:solidFill>
                <a:latin typeface="+mj-ea"/>
                <a:ea typeface="+mj-ea"/>
              </a:endParaRPr>
            </a:p>
          </p:txBody>
        </p:sp>
        <p:sp>
          <p:nvSpPr>
            <p:cNvPr id="80" name="TextBox 79"/>
            <p:cNvSpPr txBox="1"/>
            <p:nvPr/>
          </p:nvSpPr>
          <p:spPr>
            <a:xfrm>
              <a:off x="4604988" y="2080369"/>
              <a:ext cx="825867" cy="369332"/>
            </a:xfrm>
            <a:prstGeom prst="rect">
              <a:avLst/>
            </a:prstGeom>
            <a:noFill/>
          </p:spPr>
          <p:txBody>
            <a:bodyPr wrap="none" rtlCol="0">
              <a:spAutoFit/>
            </a:bodyPr>
            <a:lstStyle/>
            <a:p>
              <a:r>
                <a:rPr lang="zh-CN" altLang="en-US" b="1" dirty="0" smtClean="0">
                  <a:solidFill>
                    <a:srgbClr val="11576A"/>
                  </a:solidFill>
                  <a:latin typeface="+mj-ea"/>
                  <a:ea typeface="+mj-ea"/>
                </a:rPr>
                <a:t>进程</a:t>
              </a:r>
              <a:r>
                <a:rPr lang="en-US" altLang="zh-CN" b="1" dirty="0" smtClean="0">
                  <a:solidFill>
                    <a:srgbClr val="11576A"/>
                  </a:solidFill>
                  <a:latin typeface="+mj-ea"/>
                  <a:ea typeface="+mj-ea"/>
                </a:rPr>
                <a:t>B</a:t>
              </a:r>
              <a:endParaRPr lang="zh-CN" altLang="en-US" b="1" dirty="0">
                <a:solidFill>
                  <a:srgbClr val="11576A"/>
                </a:solidFill>
                <a:latin typeface="+mj-ea"/>
                <a:ea typeface="+mj-ea"/>
              </a:endParaRPr>
            </a:p>
          </p:txBody>
        </p:sp>
        <p:sp>
          <p:nvSpPr>
            <p:cNvPr id="81" name="TextBox 80"/>
            <p:cNvSpPr txBox="1"/>
            <p:nvPr/>
          </p:nvSpPr>
          <p:spPr>
            <a:xfrm>
              <a:off x="4592165" y="1200170"/>
              <a:ext cx="825867" cy="369332"/>
            </a:xfrm>
            <a:prstGeom prst="rect">
              <a:avLst/>
            </a:prstGeom>
            <a:noFill/>
          </p:spPr>
          <p:txBody>
            <a:bodyPr wrap="none" rtlCol="0">
              <a:spAutoFit/>
            </a:bodyPr>
            <a:lstStyle/>
            <a:p>
              <a:r>
                <a:rPr lang="zh-CN" altLang="en-US" b="1" dirty="0" smtClean="0">
                  <a:solidFill>
                    <a:srgbClr val="11576A"/>
                  </a:solidFill>
                  <a:latin typeface="+mj-ea"/>
                  <a:ea typeface="+mj-ea"/>
                </a:rPr>
                <a:t>进程</a:t>
              </a:r>
              <a:r>
                <a:rPr lang="en-US" altLang="zh-CN" b="1" dirty="0" smtClean="0">
                  <a:solidFill>
                    <a:srgbClr val="11576A"/>
                  </a:solidFill>
                  <a:latin typeface="+mj-ea"/>
                  <a:ea typeface="+mj-ea"/>
                </a:rPr>
                <a:t>A</a:t>
              </a:r>
              <a:endParaRPr lang="zh-CN" altLang="en-US" b="1" dirty="0">
                <a:solidFill>
                  <a:srgbClr val="11576A"/>
                </a:solidFill>
                <a:latin typeface="+mj-ea"/>
                <a:ea typeface="+mj-ea"/>
              </a:endParaRPr>
            </a:p>
          </p:txBody>
        </p:sp>
        <p:sp>
          <p:nvSpPr>
            <p:cNvPr id="82" name="TextBox 81"/>
            <p:cNvSpPr txBox="1"/>
            <p:nvPr/>
          </p:nvSpPr>
          <p:spPr>
            <a:xfrm>
              <a:off x="4542332" y="1736081"/>
              <a:ext cx="963725" cy="307777"/>
            </a:xfrm>
            <a:prstGeom prst="rect">
              <a:avLst/>
            </a:prstGeom>
            <a:noFill/>
          </p:spPr>
          <p:txBody>
            <a:bodyPr wrap="none" rtlCol="0">
              <a:spAutoFit/>
            </a:bodyPr>
            <a:lstStyle/>
            <a:p>
              <a:r>
                <a:rPr lang="zh-CN" altLang="en-US" sz="1400" b="1" dirty="0">
                  <a:solidFill>
                    <a:srgbClr val="11576A"/>
                  </a:solidFill>
                  <a:latin typeface="+mj-ea"/>
                  <a:ea typeface="+mj-ea"/>
                </a:rPr>
                <a:t>共享信道 </a:t>
              </a:r>
            </a:p>
          </p:txBody>
        </p:sp>
        <p:sp>
          <p:nvSpPr>
            <p:cNvPr id="89" name="TextBox 88"/>
            <p:cNvSpPr txBox="1"/>
            <p:nvPr/>
          </p:nvSpPr>
          <p:spPr>
            <a:xfrm>
              <a:off x="4446152" y="4426974"/>
              <a:ext cx="1107996" cy="369332"/>
            </a:xfrm>
            <a:prstGeom prst="rect">
              <a:avLst/>
            </a:prstGeom>
            <a:noFill/>
          </p:spPr>
          <p:txBody>
            <a:bodyPr wrap="none" rtlCol="0">
              <a:spAutoFit/>
            </a:bodyPr>
            <a:lstStyle/>
            <a:p>
              <a:r>
                <a:rPr lang="zh-CN" altLang="en-US" b="1" dirty="0" smtClean="0">
                  <a:solidFill>
                    <a:srgbClr val="11576A"/>
                  </a:solidFill>
                  <a:latin typeface="+mj-ea"/>
                  <a:ea typeface="+mj-ea"/>
                </a:rPr>
                <a:t>直接通信</a:t>
              </a:r>
              <a:endParaRPr lang="zh-CN" altLang="en-US" b="1" dirty="0">
                <a:solidFill>
                  <a:srgbClr val="11576A"/>
                </a:solidFill>
                <a:latin typeface="+mj-ea"/>
                <a:ea typeface="+mj-ea"/>
              </a:endParaRPr>
            </a:p>
          </p:txBody>
        </p:sp>
      </p:grpSp>
      <p:grpSp>
        <p:nvGrpSpPr>
          <p:cNvPr id="12" name="组合 11"/>
          <p:cNvGrpSpPr/>
          <p:nvPr/>
        </p:nvGrpSpPr>
        <p:grpSpPr>
          <a:xfrm>
            <a:off x="6038568" y="2761385"/>
            <a:ext cx="662098" cy="432000"/>
            <a:chOff x="6038568" y="1875783"/>
            <a:chExt cx="662098" cy="432000"/>
          </a:xfrm>
        </p:grpSpPr>
        <p:cxnSp>
          <p:nvCxnSpPr>
            <p:cNvPr id="67" name="直接连接符 66"/>
            <p:cNvCxnSpPr/>
            <p:nvPr/>
          </p:nvCxnSpPr>
          <p:spPr>
            <a:xfrm>
              <a:off x="6043330" y="1921030"/>
              <a:ext cx="266700" cy="0"/>
            </a:xfrm>
            <a:prstGeom prst="line">
              <a:avLst/>
            </a:prstGeom>
            <a:ln w="889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rot="10800000">
              <a:off x="6038568" y="2263933"/>
              <a:ext cx="258138" cy="0"/>
            </a:xfrm>
            <a:prstGeom prst="straightConnector1">
              <a:avLst/>
            </a:prstGeom>
            <a:ln w="88900">
              <a:solidFill>
                <a:srgbClr val="11576A"/>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rot="5400000" flipH="1" flipV="1">
              <a:off x="6109114" y="2090989"/>
              <a:ext cx="432000" cy="1588"/>
            </a:xfrm>
            <a:prstGeom prst="line">
              <a:avLst/>
            </a:prstGeom>
            <a:ln w="88900">
              <a:solidFill>
                <a:srgbClr val="11576A"/>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6370126" y="1934904"/>
              <a:ext cx="330540" cy="338554"/>
            </a:xfrm>
            <a:prstGeom prst="rect">
              <a:avLst/>
            </a:prstGeom>
            <a:noFill/>
          </p:spPr>
          <p:txBody>
            <a:bodyPr wrap="none" rtlCol="0">
              <a:spAutoFit/>
            </a:bodyPr>
            <a:lstStyle/>
            <a:p>
              <a:r>
                <a:rPr lang="en-US" altLang="zh-CN" sz="1600" b="1" dirty="0">
                  <a:solidFill>
                    <a:srgbClr val="11576A"/>
                  </a:solidFill>
                  <a:latin typeface="+mj-ea"/>
                  <a:ea typeface="+mj-ea"/>
                </a:rPr>
                <a:t>2</a:t>
              </a:r>
              <a:endParaRPr lang="zh-CN" altLang="en-US" sz="1600" b="1" dirty="0">
                <a:solidFill>
                  <a:srgbClr val="11576A"/>
                </a:solidFill>
                <a:latin typeface="+mj-ea"/>
                <a:ea typeface="+mj-ea"/>
              </a:endParaRPr>
            </a:p>
          </p:txBody>
        </p:sp>
      </p:grpSp>
      <p:grpSp>
        <p:nvGrpSpPr>
          <p:cNvPr id="11" name="组合 10"/>
          <p:cNvGrpSpPr/>
          <p:nvPr/>
        </p:nvGrpSpPr>
        <p:grpSpPr>
          <a:xfrm>
            <a:off x="6038568" y="2282754"/>
            <a:ext cx="658702" cy="432000"/>
            <a:chOff x="6038568" y="1397152"/>
            <a:chExt cx="658702" cy="432000"/>
          </a:xfrm>
        </p:grpSpPr>
        <p:cxnSp>
          <p:nvCxnSpPr>
            <p:cNvPr id="66" name="直接箭头连接符 65"/>
            <p:cNvCxnSpPr/>
            <p:nvPr/>
          </p:nvCxnSpPr>
          <p:spPr>
            <a:xfrm rot="10800000">
              <a:off x="6038568" y="1782917"/>
              <a:ext cx="258138" cy="0"/>
            </a:xfrm>
            <a:prstGeom prst="straightConnector1">
              <a:avLst/>
            </a:prstGeom>
            <a:ln w="88900">
              <a:solidFill>
                <a:srgbClr val="11576A"/>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5400000" flipH="1" flipV="1">
              <a:off x="6109114" y="1612358"/>
              <a:ext cx="432000" cy="1588"/>
            </a:xfrm>
            <a:prstGeom prst="line">
              <a:avLst/>
            </a:prstGeom>
            <a:ln w="889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6043330" y="1440015"/>
              <a:ext cx="266700" cy="0"/>
            </a:xfrm>
            <a:prstGeom prst="line">
              <a:avLst/>
            </a:prstGeom>
            <a:ln w="88900">
              <a:solidFill>
                <a:srgbClr val="11576A"/>
              </a:solidFill>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6366730" y="1417334"/>
              <a:ext cx="330540" cy="338554"/>
            </a:xfrm>
            <a:prstGeom prst="rect">
              <a:avLst/>
            </a:prstGeom>
            <a:noFill/>
          </p:spPr>
          <p:txBody>
            <a:bodyPr wrap="none" rtlCol="0">
              <a:spAutoFit/>
            </a:bodyPr>
            <a:lstStyle/>
            <a:p>
              <a:r>
                <a:rPr lang="en-US" altLang="zh-CN" sz="1600" b="1" dirty="0">
                  <a:solidFill>
                    <a:srgbClr val="11576A"/>
                  </a:solidFill>
                  <a:latin typeface="+mj-ea"/>
                  <a:ea typeface="+mj-ea"/>
                </a:rPr>
                <a:t>1</a:t>
              </a:r>
              <a:endParaRPr lang="zh-CN" altLang="en-US" sz="1600" b="1" dirty="0">
                <a:solidFill>
                  <a:srgbClr val="11576A"/>
                </a:solidFill>
                <a:latin typeface="+mj-ea"/>
                <a:ea typeface="+mj-ea"/>
              </a:endParaRPr>
            </a:p>
          </p:txBody>
        </p:sp>
      </p:grpSp>
      <p:grpSp>
        <p:nvGrpSpPr>
          <p:cNvPr id="6" name="组合 5"/>
          <p:cNvGrpSpPr/>
          <p:nvPr/>
        </p:nvGrpSpPr>
        <p:grpSpPr>
          <a:xfrm>
            <a:off x="2567496" y="2117876"/>
            <a:ext cx="384980" cy="3013096"/>
            <a:chOff x="2567496" y="1260626"/>
            <a:chExt cx="384980" cy="3013096"/>
          </a:xfrm>
        </p:grpSpPr>
        <p:grpSp>
          <p:nvGrpSpPr>
            <p:cNvPr id="3" name="组合 2"/>
            <p:cNvGrpSpPr/>
            <p:nvPr/>
          </p:nvGrpSpPr>
          <p:grpSpPr>
            <a:xfrm>
              <a:off x="2567496" y="1971831"/>
              <a:ext cx="378630" cy="338554"/>
              <a:chOff x="2668574" y="1841495"/>
              <a:chExt cx="378630" cy="338554"/>
            </a:xfrm>
          </p:grpSpPr>
          <p:sp>
            <p:nvSpPr>
              <p:cNvPr id="51" name="矩形 50"/>
              <p:cNvSpPr/>
              <p:nvPr/>
            </p:nvSpPr>
            <p:spPr>
              <a:xfrm>
                <a:off x="2725699" y="1857370"/>
                <a:ext cx="288000" cy="288000"/>
              </a:xfrm>
              <a:prstGeom prst="rect">
                <a:avLst/>
              </a:prstGeom>
              <a:gradFill>
                <a:gsLst>
                  <a:gs pos="100000">
                    <a:srgbClr val="666666"/>
                  </a:gs>
                  <a:gs pos="0">
                    <a:srgbClr val="CCCCCC"/>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4" name="TextBox 73"/>
              <p:cNvSpPr txBox="1"/>
              <p:nvPr/>
            </p:nvSpPr>
            <p:spPr>
              <a:xfrm>
                <a:off x="2668574" y="1841495"/>
                <a:ext cx="378630" cy="338554"/>
              </a:xfrm>
              <a:prstGeom prst="rect">
                <a:avLst/>
              </a:prstGeom>
              <a:noFill/>
            </p:spPr>
            <p:txBody>
              <a:bodyPr wrap="none" rtlCol="0">
                <a:spAutoFit/>
              </a:bodyPr>
              <a:lstStyle/>
              <a:p>
                <a:r>
                  <a:rPr lang="en-US" altLang="zh-CN" sz="1600" b="1" dirty="0">
                    <a:solidFill>
                      <a:schemeClr val="bg1"/>
                    </a:solidFill>
                    <a:latin typeface="+mj-ea"/>
                    <a:ea typeface="+mj-ea"/>
                  </a:rPr>
                  <a:t>M</a:t>
                </a:r>
                <a:endParaRPr lang="zh-CN" altLang="en-US" sz="1600" b="1" dirty="0">
                  <a:solidFill>
                    <a:schemeClr val="bg1"/>
                  </a:solidFill>
                  <a:latin typeface="+mj-ea"/>
                  <a:ea typeface="+mj-ea"/>
                </a:endParaRPr>
              </a:p>
            </p:txBody>
          </p:sp>
        </p:grpSp>
        <p:grpSp>
          <p:nvGrpSpPr>
            <p:cNvPr id="4" name="组合 3"/>
            <p:cNvGrpSpPr/>
            <p:nvPr/>
          </p:nvGrpSpPr>
          <p:grpSpPr>
            <a:xfrm>
              <a:off x="2573846" y="1260626"/>
              <a:ext cx="378630" cy="338554"/>
              <a:chOff x="2674924" y="1130290"/>
              <a:chExt cx="378630" cy="338554"/>
            </a:xfrm>
          </p:grpSpPr>
          <p:sp>
            <p:nvSpPr>
              <p:cNvPr id="50" name="矩形 49"/>
              <p:cNvSpPr/>
              <p:nvPr/>
            </p:nvSpPr>
            <p:spPr>
              <a:xfrm>
                <a:off x="2725699" y="1142990"/>
                <a:ext cx="288000" cy="288000"/>
              </a:xfrm>
              <a:prstGeom prst="rect">
                <a:avLst/>
              </a:prstGeom>
              <a:gradFill>
                <a:gsLst>
                  <a:gs pos="100000">
                    <a:srgbClr val="666666"/>
                  </a:gs>
                  <a:gs pos="0">
                    <a:srgbClr val="CCCCCC"/>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3" name="TextBox 92"/>
              <p:cNvSpPr txBox="1"/>
              <p:nvPr/>
            </p:nvSpPr>
            <p:spPr>
              <a:xfrm>
                <a:off x="2674924" y="1130290"/>
                <a:ext cx="378630" cy="338554"/>
              </a:xfrm>
              <a:prstGeom prst="rect">
                <a:avLst/>
              </a:prstGeom>
              <a:noFill/>
            </p:spPr>
            <p:txBody>
              <a:bodyPr wrap="none" rtlCol="0">
                <a:spAutoFit/>
              </a:bodyPr>
              <a:lstStyle/>
              <a:p>
                <a:r>
                  <a:rPr lang="en-US" altLang="zh-CN" sz="1600" b="1" dirty="0">
                    <a:solidFill>
                      <a:schemeClr val="bg1"/>
                    </a:solidFill>
                    <a:latin typeface="+mj-ea"/>
                    <a:ea typeface="+mj-ea"/>
                  </a:rPr>
                  <a:t>M</a:t>
                </a:r>
                <a:endParaRPr lang="zh-CN" altLang="en-US" sz="1600" b="1" dirty="0">
                  <a:solidFill>
                    <a:schemeClr val="bg1"/>
                  </a:solidFill>
                  <a:latin typeface="+mj-ea"/>
                  <a:ea typeface="+mj-ea"/>
                </a:endParaRPr>
              </a:p>
            </p:txBody>
          </p:sp>
        </p:grpSp>
        <p:grpSp>
          <p:nvGrpSpPr>
            <p:cNvPr id="2" name="组合 1"/>
            <p:cNvGrpSpPr/>
            <p:nvPr/>
          </p:nvGrpSpPr>
          <p:grpSpPr>
            <a:xfrm>
              <a:off x="2573846" y="3935168"/>
              <a:ext cx="378630" cy="338554"/>
              <a:chOff x="2674924" y="3804832"/>
              <a:chExt cx="378630" cy="338554"/>
            </a:xfrm>
          </p:grpSpPr>
          <p:sp>
            <p:nvSpPr>
              <p:cNvPr id="52" name="矩形 51"/>
              <p:cNvSpPr/>
              <p:nvPr/>
            </p:nvSpPr>
            <p:spPr>
              <a:xfrm>
                <a:off x="2725699" y="3824296"/>
                <a:ext cx="288000" cy="288000"/>
              </a:xfrm>
              <a:prstGeom prst="rect">
                <a:avLst/>
              </a:prstGeom>
              <a:gradFill>
                <a:gsLst>
                  <a:gs pos="100000">
                    <a:srgbClr val="666666"/>
                  </a:gs>
                  <a:gs pos="0">
                    <a:srgbClr val="CCCCCC"/>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4" name="TextBox 93"/>
              <p:cNvSpPr txBox="1"/>
              <p:nvPr/>
            </p:nvSpPr>
            <p:spPr>
              <a:xfrm>
                <a:off x="2674924" y="3804832"/>
                <a:ext cx="378630" cy="338554"/>
              </a:xfrm>
              <a:prstGeom prst="rect">
                <a:avLst/>
              </a:prstGeom>
              <a:noFill/>
            </p:spPr>
            <p:txBody>
              <a:bodyPr wrap="none" rtlCol="0">
                <a:spAutoFit/>
              </a:bodyPr>
              <a:lstStyle/>
              <a:p>
                <a:r>
                  <a:rPr lang="en-US" altLang="zh-CN" sz="1600" b="1" dirty="0">
                    <a:solidFill>
                      <a:schemeClr val="bg1"/>
                    </a:solidFill>
                    <a:latin typeface="+mj-ea"/>
                    <a:ea typeface="+mj-ea"/>
                  </a:rPr>
                  <a:t>M</a:t>
                </a:r>
                <a:endParaRPr lang="zh-CN" altLang="en-US" sz="1600" b="1" dirty="0">
                  <a:solidFill>
                    <a:schemeClr val="bg1"/>
                  </a:solidFill>
                  <a:latin typeface="+mj-ea"/>
                  <a:ea typeface="+mj-ea"/>
                </a:endParaRPr>
              </a:p>
            </p:txBody>
          </p:sp>
        </p:grpSp>
      </p:grpSp>
    </p:spTree>
    <p:extLst>
      <p:ext uri="{BB962C8B-B14F-4D97-AF65-F5344CB8AC3E}">
        <p14:creationId xmlns:p14="http://schemas.microsoft.com/office/powerpoint/2010/main" val="825523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428596" y="1084929"/>
            <a:ext cx="8229600" cy="508383"/>
          </a:xfrm>
          <a:prstGeom prst="rect">
            <a:avLst/>
          </a:prstGeom>
        </p:spPr>
        <p:txBody>
          <a:bodyPr/>
          <a:lstStyle>
            <a:lvl1pPr>
              <a:defRPr sz="3000" b="1">
                <a:solidFill>
                  <a:srgbClr val="11576A"/>
                </a:solidFill>
                <a:latin typeface="微软雅黑" pitchFamily="34" charset="-122"/>
                <a:ea typeface="微软雅黑" pitchFamily="34" charset="-122"/>
              </a:defRPr>
            </a:lvl1pPr>
          </a:lstStyle>
          <a:p>
            <a:pPr algn="ctr"/>
            <a:r>
              <a:rPr lang="zh-CN" altLang="en-US" dirty="0"/>
              <a:t>进程通信</a:t>
            </a:r>
            <a:r>
              <a:rPr lang="zh-CN" altLang="en-US" sz="2400" dirty="0"/>
              <a:t>（</a:t>
            </a:r>
            <a:r>
              <a:rPr lang="en-US" altLang="zh-CN" sz="2400" dirty="0"/>
              <a:t>IPC, Inter-Process Communication</a:t>
            </a:r>
            <a:r>
              <a:rPr lang="zh-CN" altLang="en-US" sz="2400" dirty="0"/>
              <a:t>）</a:t>
            </a:r>
            <a:endParaRPr lang="en-US" altLang="zh-CN" sz="2800" dirty="0"/>
          </a:p>
        </p:txBody>
      </p:sp>
      <p:grpSp>
        <p:nvGrpSpPr>
          <p:cNvPr id="2" name="组合 1"/>
          <p:cNvGrpSpPr/>
          <p:nvPr/>
        </p:nvGrpSpPr>
        <p:grpSpPr>
          <a:xfrm>
            <a:off x="844894" y="1857364"/>
            <a:ext cx="4941553" cy="400110"/>
            <a:chOff x="844893" y="1000114"/>
            <a:chExt cx="4941553" cy="400110"/>
          </a:xfrm>
        </p:grpSpPr>
        <p:sp>
          <p:nvSpPr>
            <p:cNvPr id="9" name="内容占位符 2"/>
            <p:cNvSpPr txBox="1">
              <a:spLocks/>
            </p:cNvSpPr>
            <p:nvPr/>
          </p:nvSpPr>
          <p:spPr>
            <a:xfrm>
              <a:off x="1142976" y="1000114"/>
              <a:ext cx="4643470"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r>
                <a:rPr lang="zh-CN" altLang="en-US" dirty="0"/>
                <a:t>进程通信是进程进行通信和同步的机制</a:t>
              </a:r>
              <a:endParaRPr lang="en-US" altLang="zh-CN" dirty="0"/>
            </a:p>
          </p:txBody>
        </p:sp>
        <p:sp>
          <p:nvSpPr>
            <p:cNvPr id="12" name="TextBox 11"/>
            <p:cNvSpPr txBox="1"/>
            <p:nvPr/>
          </p:nvSpPr>
          <p:spPr>
            <a:xfrm>
              <a:off x="844893" y="1000114"/>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3" name="组合 2"/>
          <p:cNvGrpSpPr/>
          <p:nvPr/>
        </p:nvGrpSpPr>
        <p:grpSpPr>
          <a:xfrm>
            <a:off x="844894" y="2189155"/>
            <a:ext cx="4441487" cy="1043051"/>
            <a:chOff x="844893" y="1331904"/>
            <a:chExt cx="4441487" cy="1043051"/>
          </a:xfrm>
        </p:grpSpPr>
        <p:pic>
          <p:nvPicPr>
            <p:cNvPr id="14" name="图片 13" descr="小点1.png"/>
            <p:cNvPicPr>
              <a:picLocks noChangeAspect="1"/>
            </p:cNvPicPr>
            <p:nvPr/>
          </p:nvPicPr>
          <p:blipFill>
            <a:blip r:embed="rId2" cstate="print"/>
            <a:stretch>
              <a:fillRect/>
            </a:stretch>
          </p:blipFill>
          <p:spPr>
            <a:xfrm>
              <a:off x="1262422" y="2124133"/>
              <a:ext cx="151066" cy="148997"/>
            </a:xfrm>
            <a:prstGeom prst="rect">
              <a:avLst/>
            </a:prstGeom>
            <a:effectLst/>
          </p:spPr>
        </p:pic>
        <p:sp>
          <p:nvSpPr>
            <p:cNvPr id="17" name="内容占位符 2"/>
            <p:cNvSpPr txBox="1">
              <a:spLocks/>
            </p:cNvSpPr>
            <p:nvPr/>
          </p:nvSpPr>
          <p:spPr>
            <a:xfrm>
              <a:off x="1394985" y="2019357"/>
              <a:ext cx="3891395" cy="35559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接收操作：</a:t>
              </a:r>
              <a:r>
                <a:rPr lang="en-US" altLang="zh-CN" dirty="0"/>
                <a:t>receive(message)</a:t>
              </a:r>
              <a:endParaRPr lang="zh-CN" altLang="en-US" dirty="0"/>
            </a:p>
          </p:txBody>
        </p:sp>
        <p:sp>
          <p:nvSpPr>
            <p:cNvPr id="26" name="内容占位符 2"/>
            <p:cNvSpPr txBox="1">
              <a:spLocks/>
            </p:cNvSpPr>
            <p:nvPr/>
          </p:nvSpPr>
          <p:spPr>
            <a:xfrm>
              <a:off x="1394985" y="1676394"/>
              <a:ext cx="3677081"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发送操作：</a:t>
              </a:r>
              <a:r>
                <a:rPr lang="en-US" altLang="zh-CN" dirty="0"/>
                <a:t>send(message)</a:t>
              </a:r>
              <a:endParaRPr lang="zh-CN" altLang="en-US" dirty="0"/>
            </a:p>
          </p:txBody>
        </p:sp>
        <p:pic>
          <p:nvPicPr>
            <p:cNvPr id="27" name="图片 26" descr="小点1.png"/>
            <p:cNvPicPr>
              <a:picLocks noChangeAspect="1"/>
            </p:cNvPicPr>
            <p:nvPr/>
          </p:nvPicPr>
          <p:blipFill>
            <a:blip r:embed="rId2" cstate="print"/>
            <a:stretch>
              <a:fillRect/>
            </a:stretch>
          </p:blipFill>
          <p:spPr>
            <a:xfrm>
              <a:off x="1262422" y="1772551"/>
              <a:ext cx="151066" cy="148997"/>
            </a:xfrm>
            <a:prstGeom prst="rect">
              <a:avLst/>
            </a:prstGeom>
            <a:effectLst/>
          </p:spPr>
        </p:pic>
        <p:sp>
          <p:nvSpPr>
            <p:cNvPr id="13" name="内容占位符 2"/>
            <p:cNvSpPr txBox="1">
              <a:spLocks/>
            </p:cNvSpPr>
            <p:nvPr/>
          </p:nvSpPr>
          <p:spPr>
            <a:xfrm>
              <a:off x="1142976" y="1331904"/>
              <a:ext cx="2714644"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r>
                <a:rPr lang="en-US" altLang="zh-CN" dirty="0"/>
                <a:t>IPC</a:t>
              </a:r>
              <a:r>
                <a:rPr lang="zh-CN" altLang="en-US" dirty="0"/>
                <a:t>提供</a:t>
              </a:r>
              <a:r>
                <a:rPr lang="en-US" altLang="zh-CN" dirty="0"/>
                <a:t>2</a:t>
              </a:r>
              <a:r>
                <a:rPr lang="zh-CN" altLang="en-US" dirty="0"/>
                <a:t>个基本操作</a:t>
              </a:r>
              <a:endParaRPr lang="en-US" altLang="zh-CN" dirty="0"/>
            </a:p>
          </p:txBody>
        </p:sp>
        <p:sp>
          <p:nvSpPr>
            <p:cNvPr id="20" name="TextBox 19"/>
            <p:cNvSpPr txBox="1"/>
            <p:nvPr/>
          </p:nvSpPr>
          <p:spPr>
            <a:xfrm>
              <a:off x="844893" y="1331904"/>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4" name="组合 3"/>
          <p:cNvGrpSpPr/>
          <p:nvPr/>
        </p:nvGrpSpPr>
        <p:grpSpPr>
          <a:xfrm>
            <a:off x="844894" y="3286406"/>
            <a:ext cx="4227173" cy="1028023"/>
            <a:chOff x="844893" y="2429155"/>
            <a:chExt cx="4227173" cy="1028023"/>
          </a:xfrm>
        </p:grpSpPr>
        <p:sp>
          <p:nvSpPr>
            <p:cNvPr id="30" name="内容占位符 2"/>
            <p:cNvSpPr txBox="1">
              <a:spLocks/>
            </p:cNvSpPr>
            <p:nvPr/>
          </p:nvSpPr>
          <p:spPr>
            <a:xfrm>
              <a:off x="1394985" y="2799045"/>
              <a:ext cx="3677081"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在通信进程间建立通信链路</a:t>
              </a:r>
            </a:p>
          </p:txBody>
        </p:sp>
        <p:pic>
          <p:nvPicPr>
            <p:cNvPr id="31" name="图片 30" descr="小点1.png"/>
            <p:cNvPicPr>
              <a:picLocks noChangeAspect="1"/>
            </p:cNvPicPr>
            <p:nvPr/>
          </p:nvPicPr>
          <p:blipFill>
            <a:blip r:embed="rId2" cstate="print"/>
            <a:stretch>
              <a:fillRect/>
            </a:stretch>
          </p:blipFill>
          <p:spPr>
            <a:xfrm>
              <a:off x="1262422" y="2895202"/>
              <a:ext cx="151066" cy="148997"/>
            </a:xfrm>
            <a:prstGeom prst="rect">
              <a:avLst/>
            </a:prstGeom>
            <a:effectLst/>
          </p:spPr>
        </p:pic>
        <p:sp>
          <p:nvSpPr>
            <p:cNvPr id="32" name="内容占位符 2"/>
            <p:cNvSpPr txBox="1">
              <a:spLocks/>
            </p:cNvSpPr>
            <p:nvPr/>
          </p:nvSpPr>
          <p:spPr>
            <a:xfrm>
              <a:off x="1142976" y="2454555"/>
              <a:ext cx="2000264"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a:lnSpc>
                  <a:spcPct val="90000"/>
                </a:lnSpc>
              </a:pPr>
              <a:r>
                <a:rPr lang="zh-CN" altLang="en-US" dirty="0"/>
                <a:t>进程通信流程</a:t>
              </a:r>
              <a:endParaRPr lang="en-US" altLang="zh-CN" dirty="0"/>
            </a:p>
          </p:txBody>
        </p:sp>
        <p:sp>
          <p:nvSpPr>
            <p:cNvPr id="33" name="TextBox 32"/>
            <p:cNvSpPr txBox="1"/>
            <p:nvPr/>
          </p:nvSpPr>
          <p:spPr>
            <a:xfrm>
              <a:off x="844893" y="2429155"/>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sp>
          <p:nvSpPr>
            <p:cNvPr id="34" name="内容占位符 2"/>
            <p:cNvSpPr txBox="1">
              <a:spLocks/>
            </p:cNvSpPr>
            <p:nvPr/>
          </p:nvSpPr>
          <p:spPr>
            <a:xfrm>
              <a:off x="1394985" y="3105435"/>
              <a:ext cx="3677081"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通过</a:t>
              </a:r>
              <a:r>
                <a:rPr lang="en-US" altLang="zh-CN" dirty="0"/>
                <a:t> send/receive</a:t>
              </a:r>
              <a:r>
                <a:rPr lang="zh-CN" altLang="en-US" dirty="0"/>
                <a:t>交换消息</a:t>
              </a:r>
            </a:p>
          </p:txBody>
        </p:sp>
        <p:pic>
          <p:nvPicPr>
            <p:cNvPr id="35" name="图片 34" descr="小点1.png"/>
            <p:cNvPicPr>
              <a:picLocks noChangeAspect="1"/>
            </p:cNvPicPr>
            <p:nvPr/>
          </p:nvPicPr>
          <p:blipFill>
            <a:blip r:embed="rId2" cstate="print"/>
            <a:stretch>
              <a:fillRect/>
            </a:stretch>
          </p:blipFill>
          <p:spPr>
            <a:xfrm>
              <a:off x="1262422" y="3201592"/>
              <a:ext cx="151066" cy="148997"/>
            </a:xfrm>
            <a:prstGeom prst="rect">
              <a:avLst/>
            </a:prstGeom>
            <a:effectLst/>
          </p:spPr>
        </p:pic>
      </p:grpSp>
      <p:grpSp>
        <p:nvGrpSpPr>
          <p:cNvPr id="5" name="组合 4"/>
          <p:cNvGrpSpPr/>
          <p:nvPr/>
        </p:nvGrpSpPr>
        <p:grpSpPr>
          <a:xfrm>
            <a:off x="844894" y="4327129"/>
            <a:ext cx="4798677" cy="1028023"/>
            <a:chOff x="844893" y="3469878"/>
            <a:chExt cx="4798677" cy="1028023"/>
          </a:xfrm>
        </p:grpSpPr>
        <p:sp>
          <p:nvSpPr>
            <p:cNvPr id="36" name="内容占位符 2"/>
            <p:cNvSpPr txBox="1">
              <a:spLocks/>
            </p:cNvSpPr>
            <p:nvPr/>
          </p:nvSpPr>
          <p:spPr>
            <a:xfrm>
              <a:off x="1394985" y="3839768"/>
              <a:ext cx="4248585"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物理</a:t>
              </a:r>
              <a:r>
                <a:rPr lang="en-US" altLang="zh-CN" dirty="0"/>
                <a:t> (</a:t>
              </a:r>
              <a:r>
                <a:rPr lang="zh-CN" altLang="en-US" dirty="0"/>
                <a:t>如，共享内存，硬件总线）</a:t>
              </a:r>
            </a:p>
          </p:txBody>
        </p:sp>
        <p:pic>
          <p:nvPicPr>
            <p:cNvPr id="37" name="图片 36" descr="小点1.png"/>
            <p:cNvPicPr>
              <a:picLocks noChangeAspect="1"/>
            </p:cNvPicPr>
            <p:nvPr/>
          </p:nvPicPr>
          <p:blipFill>
            <a:blip r:embed="rId2" cstate="print"/>
            <a:stretch>
              <a:fillRect/>
            </a:stretch>
          </p:blipFill>
          <p:spPr>
            <a:xfrm>
              <a:off x="1262422" y="3935925"/>
              <a:ext cx="151066" cy="148997"/>
            </a:xfrm>
            <a:prstGeom prst="rect">
              <a:avLst/>
            </a:prstGeom>
            <a:effectLst/>
          </p:spPr>
        </p:pic>
        <p:sp>
          <p:nvSpPr>
            <p:cNvPr id="38" name="内容占位符 2"/>
            <p:cNvSpPr txBox="1">
              <a:spLocks/>
            </p:cNvSpPr>
            <p:nvPr/>
          </p:nvSpPr>
          <p:spPr>
            <a:xfrm>
              <a:off x="1142976" y="3495278"/>
              <a:ext cx="2000264"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a:lnSpc>
                  <a:spcPct val="90000"/>
                </a:lnSpc>
              </a:pPr>
              <a:r>
                <a:rPr lang="zh-CN" altLang="en-US" dirty="0"/>
                <a:t>进程链路特征</a:t>
              </a:r>
              <a:endParaRPr lang="en-US" altLang="zh-CN" dirty="0"/>
            </a:p>
          </p:txBody>
        </p:sp>
        <p:sp>
          <p:nvSpPr>
            <p:cNvPr id="39" name="TextBox 38"/>
            <p:cNvSpPr txBox="1"/>
            <p:nvPr/>
          </p:nvSpPr>
          <p:spPr>
            <a:xfrm>
              <a:off x="844893" y="3469878"/>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sp>
          <p:nvSpPr>
            <p:cNvPr id="40" name="内容占位符 2"/>
            <p:cNvSpPr txBox="1">
              <a:spLocks/>
            </p:cNvSpPr>
            <p:nvPr/>
          </p:nvSpPr>
          <p:spPr>
            <a:xfrm>
              <a:off x="1394985" y="4146158"/>
              <a:ext cx="3677081"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逻辑</a:t>
              </a:r>
              <a:r>
                <a:rPr lang="en-US" altLang="zh-CN" dirty="0"/>
                <a:t> (</a:t>
              </a:r>
              <a:r>
                <a:rPr lang="zh-CN" altLang="en-US" dirty="0"/>
                <a:t>如，逻辑属性）</a:t>
              </a:r>
            </a:p>
          </p:txBody>
        </p:sp>
        <p:pic>
          <p:nvPicPr>
            <p:cNvPr id="41" name="图片 40" descr="小点1.png"/>
            <p:cNvPicPr>
              <a:picLocks noChangeAspect="1"/>
            </p:cNvPicPr>
            <p:nvPr/>
          </p:nvPicPr>
          <p:blipFill>
            <a:blip r:embed="rId2" cstate="print"/>
            <a:stretch>
              <a:fillRect/>
            </a:stretch>
          </p:blipFill>
          <p:spPr>
            <a:xfrm>
              <a:off x="1262422" y="4242315"/>
              <a:ext cx="151066" cy="148997"/>
            </a:xfrm>
            <a:prstGeom prst="rect">
              <a:avLst/>
            </a:prstGeom>
            <a:effectLst/>
          </p:spPr>
        </p:pic>
      </p:grpSp>
    </p:spTree>
    <p:extLst>
      <p:ext uri="{BB962C8B-B14F-4D97-AF65-F5344CB8AC3E}">
        <p14:creationId xmlns:p14="http://schemas.microsoft.com/office/powerpoint/2010/main" val="2278966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428596" y="1084929"/>
            <a:ext cx="8229600" cy="508383"/>
          </a:xfrm>
          <a:prstGeom prst="rect">
            <a:avLst/>
          </a:prstGeom>
        </p:spPr>
        <p:txBody>
          <a:bodyPr/>
          <a:lstStyle>
            <a:lvl1pPr>
              <a:defRPr sz="3000" b="1">
                <a:solidFill>
                  <a:srgbClr val="11576A"/>
                </a:solidFill>
                <a:latin typeface="微软雅黑" pitchFamily="34" charset="-122"/>
                <a:ea typeface="微软雅黑" pitchFamily="34" charset="-122"/>
              </a:defRPr>
            </a:lvl1pPr>
          </a:lstStyle>
          <a:p>
            <a:pPr algn="ctr"/>
            <a:r>
              <a:rPr lang="zh-CN" altLang="en-US" dirty="0"/>
              <a:t>直接通信</a:t>
            </a:r>
            <a:endParaRPr lang="en-US" altLang="zh-CN" dirty="0"/>
          </a:p>
        </p:txBody>
      </p:sp>
      <p:grpSp>
        <p:nvGrpSpPr>
          <p:cNvPr id="3" name="组合 2"/>
          <p:cNvGrpSpPr/>
          <p:nvPr/>
        </p:nvGrpSpPr>
        <p:grpSpPr>
          <a:xfrm>
            <a:off x="844894" y="1857364"/>
            <a:ext cx="5870247" cy="998540"/>
            <a:chOff x="844893" y="1000114"/>
            <a:chExt cx="5870247" cy="998540"/>
          </a:xfrm>
        </p:grpSpPr>
        <p:sp>
          <p:nvSpPr>
            <p:cNvPr id="9" name="内容占位符 2"/>
            <p:cNvSpPr txBox="1">
              <a:spLocks/>
            </p:cNvSpPr>
            <p:nvPr/>
          </p:nvSpPr>
          <p:spPr>
            <a:xfrm>
              <a:off x="1142976" y="1000114"/>
              <a:ext cx="3143272"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r>
                <a:rPr lang="zh-CN" altLang="en-US" dirty="0"/>
                <a:t>进程必须正确的命名对方</a:t>
              </a:r>
              <a:endParaRPr lang="en-US" altLang="zh-CN" dirty="0"/>
            </a:p>
          </p:txBody>
        </p:sp>
        <p:sp>
          <p:nvSpPr>
            <p:cNvPr id="12" name="TextBox 11"/>
            <p:cNvSpPr txBox="1"/>
            <p:nvPr/>
          </p:nvSpPr>
          <p:spPr>
            <a:xfrm>
              <a:off x="844893" y="1000114"/>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pic>
          <p:nvPicPr>
            <p:cNvPr id="14" name="图片 13" descr="小点1.png"/>
            <p:cNvPicPr>
              <a:picLocks noChangeAspect="1"/>
            </p:cNvPicPr>
            <p:nvPr/>
          </p:nvPicPr>
          <p:blipFill>
            <a:blip r:embed="rId2" cstate="print"/>
            <a:stretch>
              <a:fillRect/>
            </a:stretch>
          </p:blipFill>
          <p:spPr>
            <a:xfrm>
              <a:off x="1262422" y="1747832"/>
              <a:ext cx="151066" cy="148997"/>
            </a:xfrm>
            <a:prstGeom prst="rect">
              <a:avLst/>
            </a:prstGeom>
            <a:effectLst/>
          </p:spPr>
        </p:pic>
        <p:sp>
          <p:nvSpPr>
            <p:cNvPr id="17" name="内容占位符 2"/>
            <p:cNvSpPr txBox="1">
              <a:spLocks/>
            </p:cNvSpPr>
            <p:nvPr/>
          </p:nvSpPr>
          <p:spPr>
            <a:xfrm>
              <a:off x="1394985" y="1643056"/>
              <a:ext cx="5320155" cy="35559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en-US" altLang="zh-CN" dirty="0"/>
                <a:t>receive(Q, message) – </a:t>
              </a:r>
              <a:r>
                <a:rPr lang="zh-CN" altLang="en-US" dirty="0"/>
                <a:t>从进程</a:t>
              </a:r>
              <a:r>
                <a:rPr lang="en-US" altLang="zh-CN" dirty="0"/>
                <a:t> Q</a:t>
              </a:r>
              <a:r>
                <a:rPr lang="zh-CN" altLang="en-US" dirty="0"/>
                <a:t>接受消息</a:t>
              </a:r>
            </a:p>
          </p:txBody>
        </p:sp>
        <p:sp>
          <p:nvSpPr>
            <p:cNvPr id="26" name="内容占位符 2"/>
            <p:cNvSpPr txBox="1">
              <a:spLocks/>
            </p:cNvSpPr>
            <p:nvPr/>
          </p:nvSpPr>
          <p:spPr>
            <a:xfrm>
              <a:off x="1394985" y="1331904"/>
              <a:ext cx="4891527"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en-US" altLang="zh-CN" dirty="0"/>
                <a:t>send (P, message) – </a:t>
              </a:r>
              <a:r>
                <a:rPr lang="zh-CN" altLang="en-US" dirty="0"/>
                <a:t>发送信息到进程</a:t>
              </a:r>
              <a:r>
                <a:rPr lang="en-US" altLang="zh-CN" dirty="0"/>
                <a:t>P</a:t>
              </a:r>
              <a:endParaRPr lang="zh-CN" altLang="en-US" dirty="0"/>
            </a:p>
          </p:txBody>
        </p:sp>
        <p:pic>
          <p:nvPicPr>
            <p:cNvPr id="27" name="图片 26" descr="小点1.png"/>
            <p:cNvPicPr>
              <a:picLocks noChangeAspect="1"/>
            </p:cNvPicPr>
            <p:nvPr/>
          </p:nvPicPr>
          <p:blipFill>
            <a:blip r:embed="rId2" cstate="print"/>
            <a:stretch>
              <a:fillRect/>
            </a:stretch>
          </p:blipFill>
          <p:spPr>
            <a:xfrm>
              <a:off x="1262422" y="1428061"/>
              <a:ext cx="151066" cy="148997"/>
            </a:xfrm>
            <a:prstGeom prst="rect">
              <a:avLst/>
            </a:prstGeom>
            <a:effectLst/>
          </p:spPr>
        </p:pic>
      </p:grpSp>
      <p:grpSp>
        <p:nvGrpSpPr>
          <p:cNvPr id="5" name="组合 4"/>
          <p:cNvGrpSpPr/>
          <p:nvPr/>
        </p:nvGrpSpPr>
        <p:grpSpPr>
          <a:xfrm>
            <a:off x="1262422" y="3155949"/>
            <a:ext cx="2095132" cy="351743"/>
            <a:chOff x="1262422" y="2298698"/>
            <a:chExt cx="2095132" cy="351743"/>
          </a:xfrm>
        </p:grpSpPr>
        <p:sp>
          <p:nvSpPr>
            <p:cNvPr id="30" name="内容占位符 2"/>
            <p:cNvSpPr txBox="1">
              <a:spLocks/>
            </p:cNvSpPr>
            <p:nvPr/>
          </p:nvSpPr>
          <p:spPr>
            <a:xfrm>
              <a:off x="1394985" y="2298698"/>
              <a:ext cx="1962569"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自动建立链路</a:t>
              </a:r>
            </a:p>
          </p:txBody>
        </p:sp>
        <p:pic>
          <p:nvPicPr>
            <p:cNvPr id="31" name="图片 30" descr="小点1.png"/>
            <p:cNvPicPr>
              <a:picLocks noChangeAspect="1"/>
            </p:cNvPicPr>
            <p:nvPr/>
          </p:nvPicPr>
          <p:blipFill>
            <a:blip r:embed="rId2" cstate="print"/>
            <a:stretch>
              <a:fillRect/>
            </a:stretch>
          </p:blipFill>
          <p:spPr>
            <a:xfrm>
              <a:off x="1262422" y="2394855"/>
              <a:ext cx="151066" cy="148997"/>
            </a:xfrm>
            <a:prstGeom prst="rect">
              <a:avLst/>
            </a:prstGeom>
            <a:effectLst/>
          </p:spPr>
        </p:pic>
      </p:grpSp>
      <p:grpSp>
        <p:nvGrpSpPr>
          <p:cNvPr id="4" name="组合 3"/>
          <p:cNvGrpSpPr/>
          <p:nvPr/>
        </p:nvGrpSpPr>
        <p:grpSpPr>
          <a:xfrm>
            <a:off x="844894" y="2786058"/>
            <a:ext cx="2298347" cy="400110"/>
            <a:chOff x="844893" y="1928808"/>
            <a:chExt cx="2298347" cy="400110"/>
          </a:xfrm>
        </p:grpSpPr>
        <p:sp>
          <p:nvSpPr>
            <p:cNvPr id="32" name="内容占位符 2"/>
            <p:cNvSpPr txBox="1">
              <a:spLocks/>
            </p:cNvSpPr>
            <p:nvPr/>
          </p:nvSpPr>
          <p:spPr>
            <a:xfrm>
              <a:off x="1142976" y="1954208"/>
              <a:ext cx="2000264"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a:lnSpc>
                  <a:spcPct val="90000"/>
                </a:lnSpc>
              </a:pPr>
              <a:r>
                <a:rPr lang="zh-CN" altLang="en-US" dirty="0"/>
                <a:t>通信链路的属性</a:t>
              </a:r>
              <a:endParaRPr lang="en-US" altLang="zh-CN" dirty="0"/>
            </a:p>
          </p:txBody>
        </p:sp>
        <p:sp>
          <p:nvSpPr>
            <p:cNvPr id="33" name="TextBox 32"/>
            <p:cNvSpPr txBox="1"/>
            <p:nvPr/>
          </p:nvSpPr>
          <p:spPr>
            <a:xfrm>
              <a:off x="844893" y="1928808"/>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2" name="组合 1"/>
          <p:cNvGrpSpPr/>
          <p:nvPr/>
        </p:nvGrpSpPr>
        <p:grpSpPr>
          <a:xfrm>
            <a:off x="1262422" y="3462339"/>
            <a:ext cx="4023958" cy="658133"/>
            <a:chOff x="1262422" y="2605088"/>
            <a:chExt cx="4023958" cy="658133"/>
          </a:xfrm>
        </p:grpSpPr>
        <p:sp>
          <p:nvSpPr>
            <p:cNvPr id="34" name="内容占位符 2"/>
            <p:cNvSpPr txBox="1">
              <a:spLocks/>
            </p:cNvSpPr>
            <p:nvPr/>
          </p:nvSpPr>
          <p:spPr>
            <a:xfrm>
              <a:off x="1394985" y="2605088"/>
              <a:ext cx="3891395"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一条链路恰好对应一对通信进程</a:t>
              </a:r>
            </a:p>
          </p:txBody>
        </p:sp>
        <p:pic>
          <p:nvPicPr>
            <p:cNvPr id="35" name="图片 34" descr="小点1.png"/>
            <p:cNvPicPr>
              <a:picLocks noChangeAspect="1"/>
            </p:cNvPicPr>
            <p:nvPr/>
          </p:nvPicPr>
          <p:blipFill>
            <a:blip r:embed="rId2" cstate="print"/>
            <a:stretch>
              <a:fillRect/>
            </a:stretch>
          </p:blipFill>
          <p:spPr>
            <a:xfrm>
              <a:off x="1262422" y="2701245"/>
              <a:ext cx="151066" cy="148997"/>
            </a:xfrm>
            <a:prstGeom prst="rect">
              <a:avLst/>
            </a:prstGeom>
            <a:effectLst/>
          </p:spPr>
        </p:pic>
        <p:sp>
          <p:nvSpPr>
            <p:cNvPr id="36" name="内容占位符 2"/>
            <p:cNvSpPr txBox="1">
              <a:spLocks/>
            </p:cNvSpPr>
            <p:nvPr/>
          </p:nvSpPr>
          <p:spPr>
            <a:xfrm>
              <a:off x="1394985" y="2911478"/>
              <a:ext cx="3819957"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每对进程之间只有一个链接存在</a:t>
              </a:r>
            </a:p>
          </p:txBody>
        </p:sp>
        <p:pic>
          <p:nvPicPr>
            <p:cNvPr id="37" name="图片 36" descr="小点1.png"/>
            <p:cNvPicPr>
              <a:picLocks noChangeAspect="1"/>
            </p:cNvPicPr>
            <p:nvPr/>
          </p:nvPicPr>
          <p:blipFill>
            <a:blip r:embed="rId2" cstate="print"/>
            <a:stretch>
              <a:fillRect/>
            </a:stretch>
          </p:blipFill>
          <p:spPr>
            <a:xfrm>
              <a:off x="1262422" y="3007635"/>
              <a:ext cx="151066" cy="148997"/>
            </a:xfrm>
            <a:prstGeom prst="rect">
              <a:avLst/>
            </a:prstGeom>
            <a:effectLst/>
          </p:spPr>
        </p:pic>
      </p:grpSp>
      <p:grpSp>
        <p:nvGrpSpPr>
          <p:cNvPr id="6" name="组合 5"/>
          <p:cNvGrpSpPr/>
          <p:nvPr/>
        </p:nvGrpSpPr>
        <p:grpSpPr>
          <a:xfrm>
            <a:off x="1262422" y="4075119"/>
            <a:ext cx="4381148" cy="351743"/>
            <a:chOff x="1262422" y="3217868"/>
            <a:chExt cx="4381148" cy="351743"/>
          </a:xfrm>
        </p:grpSpPr>
        <p:sp>
          <p:nvSpPr>
            <p:cNvPr id="40" name="内容占位符 2"/>
            <p:cNvSpPr txBox="1">
              <a:spLocks/>
            </p:cNvSpPr>
            <p:nvPr/>
          </p:nvSpPr>
          <p:spPr>
            <a:xfrm>
              <a:off x="1394985" y="3217868"/>
              <a:ext cx="4248585"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链接可以是单向的，但通常为双向的</a:t>
              </a:r>
            </a:p>
          </p:txBody>
        </p:sp>
        <p:pic>
          <p:nvPicPr>
            <p:cNvPr id="41" name="图片 40" descr="小点1.png"/>
            <p:cNvPicPr>
              <a:picLocks noChangeAspect="1"/>
            </p:cNvPicPr>
            <p:nvPr/>
          </p:nvPicPr>
          <p:blipFill>
            <a:blip r:embed="rId2" cstate="print"/>
            <a:stretch>
              <a:fillRect/>
            </a:stretch>
          </p:blipFill>
          <p:spPr>
            <a:xfrm>
              <a:off x="1262422" y="3314025"/>
              <a:ext cx="151066" cy="148997"/>
            </a:xfrm>
            <a:prstGeom prst="rect">
              <a:avLst/>
            </a:prstGeom>
            <a:effectLst/>
          </p:spPr>
        </p:pic>
      </p:grpSp>
    </p:spTree>
    <p:extLst>
      <p:ext uri="{BB962C8B-B14F-4D97-AF65-F5344CB8AC3E}">
        <p14:creationId xmlns:p14="http://schemas.microsoft.com/office/powerpoint/2010/main" val="4044713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428596" y="1084929"/>
            <a:ext cx="8229600" cy="508383"/>
          </a:xfrm>
          <a:prstGeom prst="rect">
            <a:avLst/>
          </a:prstGeom>
        </p:spPr>
        <p:txBody>
          <a:bodyPr/>
          <a:lstStyle>
            <a:lvl1pPr>
              <a:defRPr sz="3000" b="1">
                <a:solidFill>
                  <a:srgbClr val="11576A"/>
                </a:solidFill>
                <a:latin typeface="微软雅黑" pitchFamily="34" charset="-122"/>
                <a:ea typeface="微软雅黑" pitchFamily="34" charset="-122"/>
              </a:defRPr>
            </a:lvl1pPr>
          </a:lstStyle>
          <a:p>
            <a:pPr algn="ctr"/>
            <a:r>
              <a:rPr lang="zh-CN" altLang="en-US" dirty="0"/>
              <a:t>间接通信</a:t>
            </a:r>
            <a:endParaRPr lang="en-US" altLang="zh-CN" dirty="0"/>
          </a:p>
        </p:txBody>
      </p:sp>
      <p:grpSp>
        <p:nvGrpSpPr>
          <p:cNvPr id="3" name="组合 2"/>
          <p:cNvGrpSpPr/>
          <p:nvPr/>
        </p:nvGrpSpPr>
        <p:grpSpPr>
          <a:xfrm>
            <a:off x="844894" y="1857364"/>
            <a:ext cx="5870247" cy="642942"/>
            <a:chOff x="844893" y="1000114"/>
            <a:chExt cx="5870247" cy="642942"/>
          </a:xfrm>
        </p:grpSpPr>
        <p:sp>
          <p:nvSpPr>
            <p:cNvPr id="9" name="内容占位符 2"/>
            <p:cNvSpPr txBox="1">
              <a:spLocks/>
            </p:cNvSpPr>
            <p:nvPr/>
          </p:nvSpPr>
          <p:spPr>
            <a:xfrm>
              <a:off x="1142976" y="1000114"/>
              <a:ext cx="5572164" cy="64294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r>
                <a:rPr lang="zh-CN" altLang="en-US" dirty="0"/>
                <a:t>通过操作系统维护的消息队列实现进程间的消息接收和发送</a:t>
              </a:r>
              <a:endParaRPr lang="en-US" altLang="zh-CN" dirty="0"/>
            </a:p>
          </p:txBody>
        </p:sp>
        <p:sp>
          <p:nvSpPr>
            <p:cNvPr id="12" name="TextBox 11"/>
            <p:cNvSpPr txBox="1"/>
            <p:nvPr/>
          </p:nvSpPr>
          <p:spPr>
            <a:xfrm>
              <a:off x="844893" y="1000114"/>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5" name="组合 4"/>
          <p:cNvGrpSpPr/>
          <p:nvPr/>
        </p:nvGrpSpPr>
        <p:grpSpPr>
          <a:xfrm>
            <a:off x="1262422" y="2818491"/>
            <a:ext cx="5452718" cy="355598"/>
            <a:chOff x="1262422" y="1961241"/>
            <a:chExt cx="5452718" cy="355598"/>
          </a:xfrm>
        </p:grpSpPr>
        <p:pic>
          <p:nvPicPr>
            <p:cNvPr id="14" name="图片 13" descr="小点1.png"/>
            <p:cNvPicPr>
              <a:picLocks noChangeAspect="1"/>
            </p:cNvPicPr>
            <p:nvPr/>
          </p:nvPicPr>
          <p:blipFill>
            <a:blip r:embed="rId2" cstate="print"/>
            <a:stretch>
              <a:fillRect/>
            </a:stretch>
          </p:blipFill>
          <p:spPr>
            <a:xfrm>
              <a:off x="1262422" y="2066017"/>
              <a:ext cx="151066" cy="148997"/>
            </a:xfrm>
            <a:prstGeom prst="rect">
              <a:avLst/>
            </a:prstGeom>
            <a:effectLst/>
          </p:spPr>
        </p:pic>
        <p:sp>
          <p:nvSpPr>
            <p:cNvPr id="17" name="内容占位符 2"/>
            <p:cNvSpPr txBox="1">
              <a:spLocks/>
            </p:cNvSpPr>
            <p:nvPr/>
          </p:nvSpPr>
          <p:spPr>
            <a:xfrm>
              <a:off x="1394985" y="1961241"/>
              <a:ext cx="5320155" cy="35559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只有共享了相同消息队列的进程，才能够通信</a:t>
              </a:r>
            </a:p>
          </p:txBody>
        </p:sp>
      </p:grpSp>
      <p:grpSp>
        <p:nvGrpSpPr>
          <p:cNvPr id="4" name="组合 3"/>
          <p:cNvGrpSpPr/>
          <p:nvPr/>
        </p:nvGrpSpPr>
        <p:grpSpPr>
          <a:xfrm>
            <a:off x="1262422" y="2507340"/>
            <a:ext cx="4381148" cy="351743"/>
            <a:chOff x="1262422" y="1650089"/>
            <a:chExt cx="4381148" cy="351743"/>
          </a:xfrm>
        </p:grpSpPr>
        <p:sp>
          <p:nvSpPr>
            <p:cNvPr id="26" name="内容占位符 2"/>
            <p:cNvSpPr txBox="1">
              <a:spLocks/>
            </p:cNvSpPr>
            <p:nvPr/>
          </p:nvSpPr>
          <p:spPr>
            <a:xfrm>
              <a:off x="1394985" y="1650089"/>
              <a:ext cx="4248585"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每个消息队列都有一个唯一的标识</a:t>
              </a:r>
            </a:p>
          </p:txBody>
        </p:sp>
        <p:pic>
          <p:nvPicPr>
            <p:cNvPr id="27" name="图片 26" descr="小点1.png"/>
            <p:cNvPicPr>
              <a:picLocks noChangeAspect="1"/>
            </p:cNvPicPr>
            <p:nvPr/>
          </p:nvPicPr>
          <p:blipFill>
            <a:blip r:embed="rId2" cstate="print"/>
            <a:stretch>
              <a:fillRect/>
            </a:stretch>
          </p:blipFill>
          <p:spPr>
            <a:xfrm>
              <a:off x="1262422" y="1746246"/>
              <a:ext cx="151066" cy="148997"/>
            </a:xfrm>
            <a:prstGeom prst="rect">
              <a:avLst/>
            </a:prstGeom>
            <a:effectLst/>
          </p:spPr>
        </p:pic>
      </p:grpSp>
      <p:grpSp>
        <p:nvGrpSpPr>
          <p:cNvPr id="7" name="组合 6"/>
          <p:cNvGrpSpPr/>
          <p:nvPr/>
        </p:nvGrpSpPr>
        <p:grpSpPr>
          <a:xfrm>
            <a:off x="1262422" y="3474134"/>
            <a:ext cx="5524156" cy="351743"/>
            <a:chOff x="1262422" y="2616883"/>
            <a:chExt cx="5524156" cy="351743"/>
          </a:xfrm>
        </p:grpSpPr>
        <p:sp>
          <p:nvSpPr>
            <p:cNvPr id="30" name="内容占位符 2"/>
            <p:cNvSpPr txBox="1">
              <a:spLocks/>
            </p:cNvSpPr>
            <p:nvPr/>
          </p:nvSpPr>
          <p:spPr>
            <a:xfrm>
              <a:off x="1394985" y="2616883"/>
              <a:ext cx="5391593"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只有共享了相同消息队列的进程，才建立连接</a:t>
              </a:r>
            </a:p>
          </p:txBody>
        </p:sp>
        <p:pic>
          <p:nvPicPr>
            <p:cNvPr id="31" name="图片 30" descr="小点1.png"/>
            <p:cNvPicPr>
              <a:picLocks noChangeAspect="1"/>
            </p:cNvPicPr>
            <p:nvPr/>
          </p:nvPicPr>
          <p:blipFill>
            <a:blip r:embed="rId2" cstate="print"/>
            <a:stretch>
              <a:fillRect/>
            </a:stretch>
          </p:blipFill>
          <p:spPr>
            <a:xfrm>
              <a:off x="1262422" y="2713040"/>
              <a:ext cx="151066" cy="148997"/>
            </a:xfrm>
            <a:prstGeom prst="rect">
              <a:avLst/>
            </a:prstGeom>
            <a:effectLst/>
          </p:spPr>
        </p:pic>
      </p:grpSp>
      <p:grpSp>
        <p:nvGrpSpPr>
          <p:cNvPr id="6" name="组合 5"/>
          <p:cNvGrpSpPr/>
          <p:nvPr/>
        </p:nvGrpSpPr>
        <p:grpSpPr>
          <a:xfrm>
            <a:off x="844894" y="3104243"/>
            <a:ext cx="2298347" cy="400110"/>
            <a:chOff x="844893" y="2246993"/>
            <a:chExt cx="2298347" cy="400110"/>
          </a:xfrm>
        </p:grpSpPr>
        <p:sp>
          <p:nvSpPr>
            <p:cNvPr id="32" name="内容占位符 2"/>
            <p:cNvSpPr txBox="1">
              <a:spLocks/>
            </p:cNvSpPr>
            <p:nvPr/>
          </p:nvSpPr>
          <p:spPr>
            <a:xfrm>
              <a:off x="1142976" y="2272393"/>
              <a:ext cx="2000264"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a:lnSpc>
                  <a:spcPct val="90000"/>
                </a:lnSpc>
              </a:pPr>
              <a:r>
                <a:rPr lang="zh-CN" altLang="en-US" dirty="0"/>
                <a:t>通信链路的属性</a:t>
              </a:r>
              <a:endParaRPr lang="en-US" altLang="zh-CN" dirty="0"/>
            </a:p>
          </p:txBody>
        </p:sp>
        <p:sp>
          <p:nvSpPr>
            <p:cNvPr id="33" name="TextBox 32"/>
            <p:cNvSpPr txBox="1"/>
            <p:nvPr/>
          </p:nvSpPr>
          <p:spPr>
            <a:xfrm>
              <a:off x="844893" y="2246993"/>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10" name="组合 9"/>
          <p:cNvGrpSpPr/>
          <p:nvPr/>
        </p:nvGrpSpPr>
        <p:grpSpPr>
          <a:xfrm>
            <a:off x="1262422" y="3780524"/>
            <a:ext cx="3023826" cy="351743"/>
            <a:chOff x="1262422" y="2923273"/>
            <a:chExt cx="3023826" cy="351743"/>
          </a:xfrm>
        </p:grpSpPr>
        <p:sp>
          <p:nvSpPr>
            <p:cNvPr id="34" name="内容占位符 2"/>
            <p:cNvSpPr txBox="1">
              <a:spLocks/>
            </p:cNvSpPr>
            <p:nvPr/>
          </p:nvSpPr>
          <p:spPr>
            <a:xfrm>
              <a:off x="1394985" y="2923273"/>
              <a:ext cx="2891263"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连接可以是单向或双向</a:t>
              </a:r>
            </a:p>
          </p:txBody>
        </p:sp>
        <p:pic>
          <p:nvPicPr>
            <p:cNvPr id="35" name="图片 34" descr="小点1.png"/>
            <p:cNvPicPr>
              <a:picLocks noChangeAspect="1"/>
            </p:cNvPicPr>
            <p:nvPr/>
          </p:nvPicPr>
          <p:blipFill>
            <a:blip r:embed="rId2" cstate="print"/>
            <a:stretch>
              <a:fillRect/>
            </a:stretch>
          </p:blipFill>
          <p:spPr>
            <a:xfrm>
              <a:off x="1262422" y="3019430"/>
              <a:ext cx="151066" cy="148997"/>
            </a:xfrm>
            <a:prstGeom prst="rect">
              <a:avLst/>
            </a:prstGeom>
            <a:effectLst/>
          </p:spPr>
        </p:pic>
      </p:grpSp>
      <p:grpSp>
        <p:nvGrpSpPr>
          <p:cNvPr id="2" name="组合 1"/>
          <p:cNvGrpSpPr/>
          <p:nvPr/>
        </p:nvGrpSpPr>
        <p:grpSpPr>
          <a:xfrm>
            <a:off x="1262422" y="4086914"/>
            <a:ext cx="4023958" cy="658133"/>
            <a:chOff x="1262422" y="3229663"/>
            <a:chExt cx="4023958" cy="658133"/>
          </a:xfrm>
        </p:grpSpPr>
        <p:sp>
          <p:nvSpPr>
            <p:cNvPr id="36" name="内容占位符 2"/>
            <p:cNvSpPr txBox="1">
              <a:spLocks/>
            </p:cNvSpPr>
            <p:nvPr/>
          </p:nvSpPr>
          <p:spPr>
            <a:xfrm>
              <a:off x="1394985" y="3229663"/>
              <a:ext cx="3819957"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消息队列可以与多个进程相关联</a:t>
              </a:r>
            </a:p>
          </p:txBody>
        </p:sp>
        <p:pic>
          <p:nvPicPr>
            <p:cNvPr id="37" name="图片 36" descr="小点1.png"/>
            <p:cNvPicPr>
              <a:picLocks noChangeAspect="1"/>
            </p:cNvPicPr>
            <p:nvPr/>
          </p:nvPicPr>
          <p:blipFill>
            <a:blip r:embed="rId2" cstate="print"/>
            <a:stretch>
              <a:fillRect/>
            </a:stretch>
          </p:blipFill>
          <p:spPr>
            <a:xfrm>
              <a:off x="1262422" y="3325820"/>
              <a:ext cx="151066" cy="148997"/>
            </a:xfrm>
            <a:prstGeom prst="rect">
              <a:avLst/>
            </a:prstGeom>
            <a:effectLst/>
          </p:spPr>
        </p:pic>
        <p:sp>
          <p:nvSpPr>
            <p:cNvPr id="40" name="内容占位符 2"/>
            <p:cNvSpPr txBox="1">
              <a:spLocks/>
            </p:cNvSpPr>
            <p:nvPr/>
          </p:nvSpPr>
          <p:spPr>
            <a:xfrm>
              <a:off x="1394985" y="3536053"/>
              <a:ext cx="3891395"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每对进程可以共享多个消息队列</a:t>
              </a:r>
            </a:p>
          </p:txBody>
        </p:sp>
        <p:pic>
          <p:nvPicPr>
            <p:cNvPr id="41" name="图片 40" descr="小点1.png"/>
            <p:cNvPicPr>
              <a:picLocks noChangeAspect="1"/>
            </p:cNvPicPr>
            <p:nvPr/>
          </p:nvPicPr>
          <p:blipFill>
            <a:blip r:embed="rId2" cstate="print"/>
            <a:stretch>
              <a:fillRect/>
            </a:stretch>
          </p:blipFill>
          <p:spPr>
            <a:xfrm>
              <a:off x="1262422" y="3632210"/>
              <a:ext cx="151066" cy="148997"/>
            </a:xfrm>
            <a:prstGeom prst="rect">
              <a:avLst/>
            </a:prstGeom>
            <a:effectLst/>
          </p:spPr>
        </p:pic>
      </p:grpSp>
    </p:spTree>
    <p:extLst>
      <p:ext uri="{BB962C8B-B14F-4D97-AF65-F5344CB8AC3E}">
        <p14:creationId xmlns:p14="http://schemas.microsoft.com/office/powerpoint/2010/main" val="26617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428596" y="1084929"/>
            <a:ext cx="8229600" cy="508383"/>
          </a:xfrm>
          <a:prstGeom prst="rect">
            <a:avLst/>
          </a:prstGeom>
        </p:spPr>
        <p:txBody>
          <a:bodyPr/>
          <a:lstStyle>
            <a:lvl1pPr>
              <a:defRPr sz="3000" b="1">
                <a:solidFill>
                  <a:srgbClr val="11576A"/>
                </a:solidFill>
                <a:latin typeface="微软雅黑" pitchFamily="34" charset="-122"/>
                <a:ea typeface="微软雅黑" pitchFamily="34" charset="-122"/>
              </a:defRPr>
            </a:lvl1pPr>
          </a:lstStyle>
          <a:p>
            <a:pPr algn="ctr"/>
            <a:r>
              <a:rPr lang="zh-CN" altLang="en-US" dirty="0"/>
              <a:t>间接通信</a:t>
            </a:r>
            <a:endParaRPr lang="en-US" altLang="zh-CN" dirty="0"/>
          </a:p>
        </p:txBody>
      </p:sp>
      <p:grpSp>
        <p:nvGrpSpPr>
          <p:cNvPr id="2" name="组合 1"/>
          <p:cNvGrpSpPr/>
          <p:nvPr/>
        </p:nvGrpSpPr>
        <p:grpSpPr>
          <a:xfrm>
            <a:off x="844894" y="1857365"/>
            <a:ext cx="4155735" cy="1305837"/>
            <a:chOff x="844893" y="1000114"/>
            <a:chExt cx="4155735" cy="1305837"/>
          </a:xfrm>
        </p:grpSpPr>
        <p:sp>
          <p:nvSpPr>
            <p:cNvPr id="9" name="内容占位符 2"/>
            <p:cNvSpPr txBox="1">
              <a:spLocks/>
            </p:cNvSpPr>
            <p:nvPr/>
          </p:nvSpPr>
          <p:spPr>
            <a:xfrm>
              <a:off x="1142976" y="1000114"/>
              <a:ext cx="1844848"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r>
                <a:rPr lang="zh-CN" altLang="en-US" dirty="0"/>
                <a:t>通信流程</a:t>
              </a:r>
              <a:endParaRPr lang="en-US" altLang="zh-CN" dirty="0"/>
            </a:p>
          </p:txBody>
        </p:sp>
        <p:sp>
          <p:nvSpPr>
            <p:cNvPr id="12" name="TextBox 11"/>
            <p:cNvSpPr txBox="1"/>
            <p:nvPr/>
          </p:nvSpPr>
          <p:spPr>
            <a:xfrm>
              <a:off x="844893" y="1000114"/>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pic>
          <p:nvPicPr>
            <p:cNvPr id="14" name="图片 13" descr="小点1.png"/>
            <p:cNvPicPr>
              <a:picLocks noChangeAspect="1"/>
            </p:cNvPicPr>
            <p:nvPr/>
          </p:nvPicPr>
          <p:blipFill>
            <a:blip r:embed="rId2" cstate="print"/>
            <a:stretch>
              <a:fillRect/>
            </a:stretch>
          </p:blipFill>
          <p:spPr>
            <a:xfrm>
              <a:off x="1262422" y="1747832"/>
              <a:ext cx="151066" cy="148997"/>
            </a:xfrm>
            <a:prstGeom prst="rect">
              <a:avLst/>
            </a:prstGeom>
            <a:effectLst/>
          </p:spPr>
        </p:pic>
        <p:sp>
          <p:nvSpPr>
            <p:cNvPr id="17" name="内容占位符 2"/>
            <p:cNvSpPr txBox="1">
              <a:spLocks/>
            </p:cNvSpPr>
            <p:nvPr/>
          </p:nvSpPr>
          <p:spPr>
            <a:xfrm>
              <a:off x="1394985" y="1643056"/>
              <a:ext cx="3605643" cy="35559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通过消息队列发送和接收消息</a:t>
              </a:r>
            </a:p>
          </p:txBody>
        </p:sp>
        <p:sp>
          <p:nvSpPr>
            <p:cNvPr id="26" name="内容占位符 2"/>
            <p:cNvSpPr txBox="1">
              <a:spLocks/>
            </p:cNvSpPr>
            <p:nvPr/>
          </p:nvSpPr>
          <p:spPr>
            <a:xfrm>
              <a:off x="1394985" y="1331904"/>
              <a:ext cx="2891263"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创建一个新的消息队列</a:t>
              </a:r>
            </a:p>
          </p:txBody>
        </p:sp>
        <p:pic>
          <p:nvPicPr>
            <p:cNvPr id="27" name="图片 26" descr="小点1.png"/>
            <p:cNvPicPr>
              <a:picLocks noChangeAspect="1"/>
            </p:cNvPicPr>
            <p:nvPr/>
          </p:nvPicPr>
          <p:blipFill>
            <a:blip r:embed="rId2" cstate="print"/>
            <a:stretch>
              <a:fillRect/>
            </a:stretch>
          </p:blipFill>
          <p:spPr>
            <a:xfrm>
              <a:off x="1262422" y="1428061"/>
              <a:ext cx="151066" cy="148997"/>
            </a:xfrm>
            <a:prstGeom prst="rect">
              <a:avLst/>
            </a:prstGeom>
            <a:effectLst/>
          </p:spPr>
        </p:pic>
        <p:sp>
          <p:nvSpPr>
            <p:cNvPr id="30" name="内容占位符 2"/>
            <p:cNvSpPr txBox="1">
              <a:spLocks/>
            </p:cNvSpPr>
            <p:nvPr/>
          </p:nvSpPr>
          <p:spPr>
            <a:xfrm>
              <a:off x="1394985" y="1954208"/>
              <a:ext cx="1962569"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销毁消息队列</a:t>
              </a:r>
            </a:p>
          </p:txBody>
        </p:sp>
        <p:pic>
          <p:nvPicPr>
            <p:cNvPr id="31" name="图片 30" descr="小点1.png"/>
            <p:cNvPicPr>
              <a:picLocks noChangeAspect="1"/>
            </p:cNvPicPr>
            <p:nvPr/>
          </p:nvPicPr>
          <p:blipFill>
            <a:blip r:embed="rId2" cstate="print"/>
            <a:stretch>
              <a:fillRect/>
            </a:stretch>
          </p:blipFill>
          <p:spPr>
            <a:xfrm>
              <a:off x="1262422" y="2050365"/>
              <a:ext cx="151066" cy="148997"/>
            </a:xfrm>
            <a:prstGeom prst="rect">
              <a:avLst/>
            </a:prstGeom>
            <a:effectLst/>
          </p:spPr>
        </p:pic>
      </p:grpSp>
      <p:grpSp>
        <p:nvGrpSpPr>
          <p:cNvPr id="3" name="组合 2"/>
          <p:cNvGrpSpPr/>
          <p:nvPr/>
        </p:nvGrpSpPr>
        <p:grpSpPr>
          <a:xfrm>
            <a:off x="844894" y="3091544"/>
            <a:ext cx="5870247" cy="1013737"/>
            <a:chOff x="844893" y="2234293"/>
            <a:chExt cx="5870247" cy="1013737"/>
          </a:xfrm>
        </p:grpSpPr>
        <p:sp>
          <p:nvSpPr>
            <p:cNvPr id="32" name="内容占位符 2"/>
            <p:cNvSpPr txBox="1">
              <a:spLocks/>
            </p:cNvSpPr>
            <p:nvPr/>
          </p:nvSpPr>
          <p:spPr>
            <a:xfrm>
              <a:off x="1142976" y="2272393"/>
              <a:ext cx="2214578"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a:lnSpc>
                  <a:spcPct val="90000"/>
                </a:lnSpc>
              </a:pPr>
              <a:r>
                <a:rPr lang="zh-CN" altLang="en-US" dirty="0"/>
                <a:t>基本通信操作</a:t>
              </a:r>
              <a:endParaRPr lang="en-US" altLang="zh-CN" dirty="0"/>
            </a:p>
          </p:txBody>
        </p:sp>
        <p:sp>
          <p:nvSpPr>
            <p:cNvPr id="33" name="TextBox 32"/>
            <p:cNvSpPr txBox="1"/>
            <p:nvPr/>
          </p:nvSpPr>
          <p:spPr>
            <a:xfrm>
              <a:off x="844893" y="2234293"/>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sp>
          <p:nvSpPr>
            <p:cNvPr id="34" name="内容占位符 2"/>
            <p:cNvSpPr txBox="1">
              <a:spLocks/>
            </p:cNvSpPr>
            <p:nvPr/>
          </p:nvSpPr>
          <p:spPr>
            <a:xfrm>
              <a:off x="1394985" y="2589897"/>
              <a:ext cx="4820089"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en-US" altLang="zh-CN" dirty="0"/>
                <a:t>send(A, message) – </a:t>
              </a:r>
              <a:r>
                <a:rPr lang="zh-CN" altLang="en-US" dirty="0"/>
                <a:t>发送消息到队列</a:t>
              </a:r>
              <a:r>
                <a:rPr lang="en-US" altLang="zh-CN" dirty="0"/>
                <a:t>A</a:t>
              </a:r>
              <a:endParaRPr lang="zh-CN" altLang="en-US" dirty="0"/>
            </a:p>
          </p:txBody>
        </p:sp>
        <p:sp>
          <p:nvSpPr>
            <p:cNvPr id="36" name="内容占位符 2"/>
            <p:cNvSpPr txBox="1">
              <a:spLocks/>
            </p:cNvSpPr>
            <p:nvPr/>
          </p:nvSpPr>
          <p:spPr>
            <a:xfrm>
              <a:off x="1394985" y="2896287"/>
              <a:ext cx="5320155"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en-US" altLang="zh-CN" dirty="0"/>
                <a:t>receive(A, message) – </a:t>
              </a:r>
              <a:r>
                <a:rPr lang="zh-CN" altLang="en-US" dirty="0"/>
                <a:t>从队列</a:t>
              </a:r>
              <a:r>
                <a:rPr lang="en-US" altLang="zh-CN" dirty="0"/>
                <a:t> A</a:t>
              </a:r>
              <a:r>
                <a:rPr lang="zh-CN" altLang="en-US" dirty="0"/>
                <a:t>接受消息</a:t>
              </a:r>
            </a:p>
          </p:txBody>
        </p:sp>
      </p:grpSp>
    </p:spTree>
    <p:extLst>
      <p:ext uri="{BB962C8B-B14F-4D97-AF65-F5344CB8AC3E}">
        <p14:creationId xmlns:p14="http://schemas.microsoft.com/office/powerpoint/2010/main" val="878157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r>
              <a:rPr lang="zh-CN" altLang="en-US" smtClean="0">
                <a:ea typeface="宋体" panose="02010600030101010101" pitchFamily="2" charset="-122"/>
              </a:rPr>
              <a:t>超大的虚拟内存和多级页表</a:t>
            </a:r>
          </a:p>
        </p:txBody>
      </p:sp>
      <p:sp>
        <p:nvSpPr>
          <p:cNvPr id="3" name="内容占位符 2"/>
          <p:cNvSpPr>
            <a:spLocks noGrp="1"/>
          </p:cNvSpPr>
          <p:nvPr>
            <p:ph idx="1"/>
          </p:nvPr>
        </p:nvSpPr>
        <p:spPr>
          <a:xfrm>
            <a:off x="971550" y="1371600"/>
            <a:ext cx="3624263" cy="5010150"/>
          </a:xfrm>
        </p:spPr>
        <p:txBody>
          <a:bodyPr/>
          <a:lstStyle/>
          <a:p>
            <a:r>
              <a:rPr lang="zh-CN" altLang="en-US" sz="2400" smtClean="0">
                <a:ea typeface="宋体" panose="02010600030101010101" pitchFamily="2" charset="-122"/>
              </a:rPr>
              <a:t>二级页表里是虚拟内存与物理内存的对应关系</a:t>
            </a:r>
            <a:endParaRPr lang="en-US" altLang="zh-CN" sz="2400" smtClean="0">
              <a:ea typeface="宋体" panose="02010600030101010101" pitchFamily="2" charset="-122"/>
            </a:endParaRPr>
          </a:p>
          <a:p>
            <a:pPr lvl="1"/>
            <a:r>
              <a:rPr lang="zh-CN" altLang="en-US" sz="2000" smtClean="0">
                <a:ea typeface="宋体" panose="02010600030101010101" pitchFamily="2" charset="-122"/>
              </a:rPr>
              <a:t>如果该二级页表所表示的一片虚拟地址都未被使用，那么该二级表中没有有效数据</a:t>
            </a:r>
            <a:endParaRPr lang="en-US" altLang="zh-CN" sz="2000" smtClean="0">
              <a:ea typeface="宋体" panose="02010600030101010101" pitchFamily="2" charset="-122"/>
            </a:endParaRPr>
          </a:p>
          <a:p>
            <a:r>
              <a:rPr lang="zh-CN" altLang="en-US" sz="2400" smtClean="0">
                <a:ea typeface="宋体" panose="02010600030101010101" pitchFamily="2" charset="-122"/>
              </a:rPr>
              <a:t>一级页表中存放的是二级页表的位置，用物理地址</a:t>
            </a:r>
            <a:endParaRPr lang="en-US" altLang="zh-CN" sz="2400" smtClean="0">
              <a:ea typeface="宋体" panose="02010600030101010101" pitchFamily="2" charset="-122"/>
            </a:endParaRPr>
          </a:p>
          <a:p>
            <a:pPr lvl="1"/>
            <a:r>
              <a:rPr lang="zh-CN" altLang="en-US" sz="2000" smtClean="0">
                <a:ea typeface="宋体" panose="02010600030101010101" pitchFamily="2" charset="-122"/>
              </a:rPr>
              <a:t>一级页表的物理地址存在特定的寄存器里，可直接载入</a:t>
            </a:r>
            <a:endParaRPr lang="en-US" altLang="zh-CN" sz="2000" smtClean="0">
              <a:ea typeface="宋体" panose="02010600030101010101" pitchFamily="2" charset="-122"/>
            </a:endParaRPr>
          </a:p>
          <a:p>
            <a:pPr lvl="1"/>
            <a:r>
              <a:rPr lang="zh-CN" altLang="en-US" sz="2000" smtClean="0">
                <a:ea typeface="宋体" panose="02010600030101010101" pitchFamily="2" charset="-122"/>
              </a:rPr>
              <a:t>页表中存的是二级页表的地址（什么地址？）</a:t>
            </a:r>
            <a:endParaRPr lang="en-US" altLang="zh-CN" sz="2000" smtClean="0">
              <a:ea typeface="宋体" panose="02010600030101010101" pitchFamily="2" charset="-122"/>
            </a:endParaRPr>
          </a:p>
          <a:p>
            <a:endParaRPr lang="zh-CN" altLang="en-US" smtClean="0">
              <a:ea typeface="宋体" panose="02010600030101010101" pitchFamily="2" charset="-122"/>
            </a:endParaRPr>
          </a:p>
        </p:txBody>
      </p:sp>
      <p:sp>
        <p:nvSpPr>
          <p:cNvPr id="4" name="日期占位符 3"/>
          <p:cNvSpPr>
            <a:spLocks noGrp="1"/>
          </p:cNvSpPr>
          <p:nvPr>
            <p:ph type="dt" sz="quarter" idx="10"/>
          </p:nvPr>
        </p:nvSpPr>
        <p:spPr/>
        <p:txBody>
          <a:bodyPr/>
          <a:lstStyle/>
          <a:p>
            <a:pPr>
              <a:defRPr/>
            </a:pPr>
            <a:r>
              <a:rPr lang="en-US" altLang="zh-CN" smtClean="0"/>
              <a:t>Operating System</a:t>
            </a:r>
            <a:endParaRPr lang="en-US" altLang="ko-KR"/>
          </a:p>
        </p:txBody>
      </p:sp>
      <p:sp>
        <p:nvSpPr>
          <p:cNvPr id="5" name="页脚占位符 4"/>
          <p:cNvSpPr>
            <a:spLocks noGrp="1"/>
          </p:cNvSpPr>
          <p:nvPr>
            <p:ph type="ftr" sz="quarter" idx="11"/>
          </p:nvPr>
        </p:nvSpPr>
        <p:spPr/>
        <p:txBody>
          <a:bodyPr/>
          <a:lstStyle/>
          <a:p>
            <a:pPr>
              <a:defRPr/>
            </a:pPr>
            <a:r>
              <a:rPr lang="en-US" altLang="zh-CN" smtClean="0"/>
              <a:t>CITS, NanKai University</a:t>
            </a:r>
            <a:endParaRPr lang="en-US" altLang="ko-KR"/>
          </a:p>
        </p:txBody>
      </p:sp>
      <p:sp>
        <p:nvSpPr>
          <p:cNvPr id="922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SzTx/>
              <a:buFontTx/>
              <a:buNone/>
            </a:pPr>
            <a:fld id="{9290AEAB-4C29-49D1-B7C3-C941AE321DBF}" type="slidenum">
              <a:rPr lang="en-US" altLang="ko-KR" sz="1200" smtClean="0">
                <a:solidFill>
                  <a:schemeClr val="bg1"/>
                </a:solidFill>
              </a:rPr>
              <a:pPr>
                <a:spcBef>
                  <a:spcPct val="0"/>
                </a:spcBef>
                <a:buClrTx/>
                <a:buSzTx/>
                <a:buFontTx/>
                <a:buNone/>
              </a:pPr>
              <a:t>5</a:t>
            </a:fld>
            <a:endParaRPr lang="en-US" altLang="ko-KR" sz="1200" smtClean="0">
              <a:solidFill>
                <a:schemeClr val="bg1"/>
              </a:solidFill>
            </a:endParaRPr>
          </a:p>
        </p:txBody>
      </p:sp>
      <p:grpSp>
        <p:nvGrpSpPr>
          <p:cNvPr id="7" name="Group 65"/>
          <p:cNvGrpSpPr>
            <a:grpSpLocks/>
          </p:cNvGrpSpPr>
          <p:nvPr/>
        </p:nvGrpSpPr>
        <p:grpSpPr bwMode="auto">
          <a:xfrm>
            <a:off x="833438" y="2997200"/>
            <a:ext cx="2951162" cy="985838"/>
            <a:chOff x="113" y="1888"/>
            <a:chExt cx="1859" cy="621"/>
          </a:xfrm>
        </p:grpSpPr>
        <p:grpSp>
          <p:nvGrpSpPr>
            <p:cNvPr id="9263" name="Group 16"/>
            <p:cNvGrpSpPr>
              <a:grpSpLocks/>
            </p:cNvGrpSpPr>
            <p:nvPr/>
          </p:nvGrpSpPr>
          <p:grpSpPr bwMode="auto">
            <a:xfrm>
              <a:off x="113" y="1888"/>
              <a:ext cx="1859" cy="409"/>
              <a:chOff x="249" y="3203"/>
              <a:chExt cx="2177" cy="409"/>
            </a:xfrm>
          </p:grpSpPr>
          <p:sp>
            <p:nvSpPr>
              <p:cNvPr id="9265" name="Rectangle 7"/>
              <p:cNvSpPr>
                <a:spLocks noChangeArrowheads="1"/>
              </p:cNvSpPr>
              <p:nvPr/>
            </p:nvSpPr>
            <p:spPr bwMode="auto">
              <a:xfrm>
                <a:off x="249" y="3204"/>
                <a:ext cx="725" cy="408"/>
              </a:xfrm>
              <a:prstGeom prst="rect">
                <a:avLst/>
              </a:prstGeom>
              <a:solidFill>
                <a:srgbClr val="FFFFCC"/>
              </a:solidFill>
              <a:ln w="38100">
                <a:solidFill>
                  <a:srgbClr val="000000"/>
                </a:solidFill>
                <a:miter lim="800000"/>
                <a:headEnd/>
                <a:tailE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en-US" altLang="zh-CN" sz="1600" b="1">
                    <a:solidFill>
                      <a:schemeClr val="tx1"/>
                    </a:solidFill>
                    <a:latin typeface="Arial" panose="020B0604020202020204" pitchFamily="34" charset="0"/>
                  </a:rPr>
                  <a:t>PT1</a:t>
                </a:r>
              </a:p>
              <a:p>
                <a:pPr algn="ctr">
                  <a:lnSpc>
                    <a:spcPct val="80000"/>
                  </a:lnSpc>
                  <a:buClrTx/>
                  <a:buFont typeface="Wingdings" panose="05000000000000000000" pitchFamily="2" charset="2"/>
                  <a:buNone/>
                </a:pPr>
                <a:r>
                  <a:rPr lang="en-US" altLang="zh-CN" sz="1600" b="1">
                    <a:solidFill>
                      <a:schemeClr val="tx1"/>
                    </a:solidFill>
                    <a:latin typeface="Arial" panose="020B0604020202020204" pitchFamily="34" charset="0"/>
                  </a:rPr>
                  <a:t>(10 bit)</a:t>
                </a:r>
                <a:endParaRPr lang="zh-CN" altLang="en-US" sz="1600" b="1">
                  <a:solidFill>
                    <a:schemeClr val="tx1"/>
                  </a:solidFill>
                  <a:latin typeface="Arial" panose="020B0604020202020204" pitchFamily="34" charset="0"/>
                </a:endParaRPr>
              </a:p>
            </p:txBody>
          </p:sp>
          <p:sp>
            <p:nvSpPr>
              <p:cNvPr id="9266" name="Rectangle 14"/>
              <p:cNvSpPr>
                <a:spLocks noChangeArrowheads="1"/>
              </p:cNvSpPr>
              <p:nvPr/>
            </p:nvSpPr>
            <p:spPr bwMode="auto">
              <a:xfrm>
                <a:off x="975" y="3203"/>
                <a:ext cx="725" cy="408"/>
              </a:xfrm>
              <a:prstGeom prst="rect">
                <a:avLst/>
              </a:prstGeom>
              <a:solidFill>
                <a:srgbClr val="FFFFCC"/>
              </a:solidFill>
              <a:ln w="38100">
                <a:solidFill>
                  <a:srgbClr val="000000"/>
                </a:solidFill>
                <a:miter lim="800000"/>
                <a:headEnd/>
                <a:tailE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en-US" altLang="zh-CN" sz="1600" b="1">
                    <a:solidFill>
                      <a:schemeClr val="tx1"/>
                    </a:solidFill>
                    <a:latin typeface="Arial" panose="020B0604020202020204" pitchFamily="34" charset="0"/>
                  </a:rPr>
                  <a:t>PT2</a:t>
                </a:r>
              </a:p>
              <a:p>
                <a:pPr algn="ctr">
                  <a:lnSpc>
                    <a:spcPct val="80000"/>
                  </a:lnSpc>
                  <a:buClrTx/>
                  <a:buFont typeface="Wingdings" panose="05000000000000000000" pitchFamily="2" charset="2"/>
                  <a:buNone/>
                </a:pPr>
                <a:r>
                  <a:rPr lang="en-US" altLang="zh-CN" sz="1600" b="1">
                    <a:solidFill>
                      <a:schemeClr val="tx1"/>
                    </a:solidFill>
                    <a:latin typeface="Arial" panose="020B0604020202020204" pitchFamily="34" charset="0"/>
                  </a:rPr>
                  <a:t>(10 bit)</a:t>
                </a:r>
                <a:endParaRPr lang="zh-CN" altLang="en-US" sz="1600" b="1">
                  <a:solidFill>
                    <a:schemeClr val="tx1"/>
                  </a:solidFill>
                  <a:latin typeface="Arial" panose="020B0604020202020204" pitchFamily="34" charset="0"/>
                </a:endParaRPr>
              </a:p>
            </p:txBody>
          </p:sp>
          <p:sp>
            <p:nvSpPr>
              <p:cNvPr id="9267" name="Rectangle 15"/>
              <p:cNvSpPr>
                <a:spLocks noChangeArrowheads="1"/>
              </p:cNvSpPr>
              <p:nvPr/>
            </p:nvSpPr>
            <p:spPr bwMode="auto">
              <a:xfrm>
                <a:off x="1701" y="3203"/>
                <a:ext cx="725" cy="408"/>
              </a:xfrm>
              <a:prstGeom prst="rect">
                <a:avLst/>
              </a:prstGeom>
              <a:solidFill>
                <a:srgbClr val="FFFFCC"/>
              </a:solidFill>
              <a:ln w="38100">
                <a:solidFill>
                  <a:srgbClr val="000000"/>
                </a:solidFill>
                <a:miter lim="800000"/>
                <a:headEnd/>
                <a:tailE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en-US" altLang="zh-CN" sz="1600" b="1">
                    <a:solidFill>
                      <a:schemeClr val="tx1"/>
                    </a:solidFill>
                    <a:latin typeface="Arial" panose="020B0604020202020204" pitchFamily="34" charset="0"/>
                  </a:rPr>
                  <a:t>Offset</a:t>
                </a:r>
              </a:p>
              <a:p>
                <a:pPr algn="ctr">
                  <a:lnSpc>
                    <a:spcPct val="80000"/>
                  </a:lnSpc>
                  <a:buClrTx/>
                  <a:buFont typeface="Wingdings" panose="05000000000000000000" pitchFamily="2" charset="2"/>
                  <a:buNone/>
                </a:pPr>
                <a:r>
                  <a:rPr lang="en-US" altLang="zh-CN" sz="1600" b="1">
                    <a:solidFill>
                      <a:schemeClr val="tx1"/>
                    </a:solidFill>
                    <a:latin typeface="Arial" panose="020B0604020202020204" pitchFamily="34" charset="0"/>
                  </a:rPr>
                  <a:t>(12bit)</a:t>
                </a:r>
                <a:endParaRPr lang="zh-CN" altLang="en-US" sz="1600" b="1">
                  <a:solidFill>
                    <a:schemeClr val="tx1"/>
                  </a:solidFill>
                  <a:latin typeface="Arial" panose="020B0604020202020204" pitchFamily="34" charset="0"/>
                </a:endParaRPr>
              </a:p>
            </p:txBody>
          </p:sp>
        </p:grpSp>
        <p:sp>
          <p:nvSpPr>
            <p:cNvPr id="9264" name="Text Box 17"/>
            <p:cNvSpPr txBox="1">
              <a:spLocks noChangeArrowheads="1"/>
            </p:cNvSpPr>
            <p:nvPr/>
          </p:nvSpPr>
          <p:spPr bwMode="auto">
            <a:xfrm>
              <a:off x="308" y="2296"/>
              <a:ext cx="135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kumimoji="1" lang="en-US" altLang="zh-CN" sz="2000" b="1">
                  <a:solidFill>
                    <a:schemeClr val="tx1"/>
                  </a:solidFill>
                  <a:latin typeface="Times New Roman" panose="02020603050405020304" pitchFamily="18" charset="0"/>
                  <a:ea typeface="楷体_GB2312" pitchFamily="49" charset="-122"/>
                </a:rPr>
                <a:t>Page table entry</a:t>
              </a:r>
              <a:endParaRPr kumimoji="1" lang="zh-CN" altLang="en-US" sz="2000" b="1">
                <a:solidFill>
                  <a:schemeClr val="tx1"/>
                </a:solidFill>
                <a:latin typeface="Times New Roman" panose="02020603050405020304" pitchFamily="18" charset="0"/>
                <a:ea typeface="楷体_GB2312" pitchFamily="49" charset="-122"/>
              </a:endParaRPr>
            </a:p>
          </p:txBody>
        </p:sp>
      </p:grpSp>
      <p:grpSp>
        <p:nvGrpSpPr>
          <p:cNvPr id="13" name="组合 125"/>
          <p:cNvGrpSpPr>
            <a:grpSpLocks/>
          </p:cNvGrpSpPr>
          <p:nvPr/>
        </p:nvGrpSpPr>
        <p:grpSpPr bwMode="auto">
          <a:xfrm>
            <a:off x="4843463" y="1700213"/>
            <a:ext cx="4192587" cy="4105275"/>
            <a:chOff x="3959257" y="1773238"/>
            <a:chExt cx="5041899" cy="3954471"/>
          </a:xfrm>
        </p:grpSpPr>
        <p:sp>
          <p:nvSpPr>
            <p:cNvPr id="9225" name="Text Box 75"/>
            <p:cNvSpPr txBox="1">
              <a:spLocks noChangeArrowheads="1"/>
            </p:cNvSpPr>
            <p:nvPr/>
          </p:nvSpPr>
          <p:spPr bwMode="auto">
            <a:xfrm>
              <a:off x="8072462" y="4500570"/>
              <a:ext cx="928694" cy="313932"/>
            </a:xfrm>
            <a:prstGeom prst="rect">
              <a:avLst/>
            </a:prstGeom>
            <a:noFill/>
            <a:ln w="9525">
              <a:solidFill>
                <a:schemeClr val="tx1"/>
              </a:solidFill>
              <a:prstDash val="sys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kumimoji="1" lang="en-US" altLang="zh-CN" sz="1800" b="1">
                  <a:solidFill>
                    <a:schemeClr val="tx1"/>
                  </a:solidFill>
                  <a:latin typeface="Times New Roman" panose="02020603050405020304" pitchFamily="18" charset="0"/>
                  <a:ea typeface="楷体_GB2312" pitchFamily="49" charset="-122"/>
                </a:rPr>
                <a:t>Frame</a:t>
              </a:r>
              <a:endParaRPr kumimoji="1" lang="zh-CN" altLang="en-US" sz="1800" b="1">
                <a:solidFill>
                  <a:schemeClr val="tx1"/>
                </a:solidFill>
                <a:latin typeface="Times New Roman" panose="02020603050405020304" pitchFamily="18" charset="0"/>
                <a:ea typeface="楷体_GB2312" pitchFamily="49" charset="-122"/>
              </a:endParaRPr>
            </a:p>
          </p:txBody>
        </p:sp>
        <p:sp>
          <p:nvSpPr>
            <p:cNvPr id="9226" name="Line 95"/>
            <p:cNvSpPr>
              <a:spLocks noChangeShapeType="1"/>
            </p:cNvSpPr>
            <p:nvPr/>
          </p:nvSpPr>
          <p:spPr bwMode="auto">
            <a:xfrm>
              <a:off x="7775607" y="2276476"/>
              <a:ext cx="1008063" cy="215900"/>
            </a:xfrm>
            <a:prstGeom prst="line">
              <a:avLst/>
            </a:prstGeom>
            <a:noFill/>
            <a:ln w="38100">
              <a:solidFill>
                <a:schemeClr val="tx1"/>
              </a:solidFill>
              <a:prstDash val="sys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227" name="Group 52"/>
            <p:cNvGrpSpPr>
              <a:grpSpLocks/>
            </p:cNvGrpSpPr>
            <p:nvPr/>
          </p:nvGrpSpPr>
          <p:grpSpPr bwMode="auto">
            <a:xfrm>
              <a:off x="3959257" y="2630488"/>
              <a:ext cx="1584325" cy="2012950"/>
              <a:chOff x="2200" y="1117"/>
              <a:chExt cx="672" cy="1082"/>
            </a:xfrm>
          </p:grpSpPr>
          <p:sp>
            <p:nvSpPr>
              <p:cNvPr id="9257" name="Rectangle 20"/>
              <p:cNvSpPr>
                <a:spLocks noChangeArrowheads="1"/>
              </p:cNvSpPr>
              <p:nvPr/>
            </p:nvSpPr>
            <p:spPr bwMode="auto">
              <a:xfrm>
                <a:off x="2200" y="1117"/>
                <a:ext cx="672" cy="180"/>
              </a:xfrm>
              <a:prstGeom prst="rect">
                <a:avLst/>
              </a:prstGeom>
              <a:solidFill>
                <a:schemeClr val="accent1"/>
              </a:solidFill>
              <a:ln w="28575">
                <a:solidFill>
                  <a:srgbClr val="FF9966"/>
                </a:solidFill>
                <a:miter lim="800000"/>
                <a:headEnd/>
                <a:tailE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kumimoji="1" lang="en-US" altLang="zh-CN" sz="2400" b="1">
                    <a:solidFill>
                      <a:srgbClr val="800080"/>
                    </a:solidFill>
                    <a:latin typeface="Times New Roman" panose="02020603050405020304" pitchFamily="18" charset="0"/>
                  </a:rPr>
                  <a:t>1023</a:t>
                </a:r>
              </a:p>
            </p:txBody>
          </p:sp>
          <p:sp>
            <p:nvSpPr>
              <p:cNvPr id="9258" name="Rectangle 22"/>
              <p:cNvSpPr>
                <a:spLocks noChangeArrowheads="1"/>
              </p:cNvSpPr>
              <p:nvPr/>
            </p:nvSpPr>
            <p:spPr bwMode="auto">
              <a:xfrm>
                <a:off x="2200" y="1297"/>
                <a:ext cx="672" cy="181"/>
              </a:xfrm>
              <a:prstGeom prst="rect">
                <a:avLst/>
              </a:prstGeom>
              <a:solidFill>
                <a:schemeClr val="accent1"/>
              </a:solidFill>
              <a:ln w="28575">
                <a:solidFill>
                  <a:srgbClr val="FF9966"/>
                </a:solidFill>
                <a:miter lim="800000"/>
                <a:headEnd/>
                <a:tailE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kumimoji="1" lang="en-US" altLang="zh-CN" sz="2400" b="1">
                    <a:solidFill>
                      <a:srgbClr val="800080"/>
                    </a:solidFill>
                    <a:latin typeface="Times New Roman" panose="02020603050405020304" pitchFamily="18" charset="0"/>
                  </a:rPr>
                  <a:t>…</a:t>
                </a:r>
              </a:p>
            </p:txBody>
          </p:sp>
          <p:sp>
            <p:nvSpPr>
              <p:cNvPr id="9259" name="Rectangle 24"/>
              <p:cNvSpPr>
                <a:spLocks noChangeArrowheads="1"/>
              </p:cNvSpPr>
              <p:nvPr/>
            </p:nvSpPr>
            <p:spPr bwMode="auto">
              <a:xfrm>
                <a:off x="2200" y="1478"/>
                <a:ext cx="672" cy="180"/>
              </a:xfrm>
              <a:prstGeom prst="rect">
                <a:avLst/>
              </a:prstGeom>
              <a:solidFill>
                <a:schemeClr val="accent1"/>
              </a:solidFill>
              <a:ln w="28575">
                <a:solidFill>
                  <a:srgbClr val="FF9966"/>
                </a:solidFill>
                <a:miter lim="800000"/>
                <a:headEnd/>
                <a:tailE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kumimoji="1" lang="en-US" altLang="zh-CN" sz="2400" b="1">
                    <a:solidFill>
                      <a:srgbClr val="800080"/>
                    </a:solidFill>
                    <a:latin typeface="Times New Roman" panose="02020603050405020304" pitchFamily="18" charset="0"/>
                  </a:rPr>
                  <a:t>…</a:t>
                </a:r>
              </a:p>
            </p:txBody>
          </p:sp>
          <p:sp>
            <p:nvSpPr>
              <p:cNvPr id="9260" name="Rectangle 26"/>
              <p:cNvSpPr>
                <a:spLocks noChangeArrowheads="1"/>
              </p:cNvSpPr>
              <p:nvPr/>
            </p:nvSpPr>
            <p:spPr bwMode="auto">
              <a:xfrm>
                <a:off x="2200" y="1658"/>
                <a:ext cx="672" cy="181"/>
              </a:xfrm>
              <a:prstGeom prst="rect">
                <a:avLst/>
              </a:prstGeom>
              <a:solidFill>
                <a:schemeClr val="accent1"/>
              </a:solidFill>
              <a:ln w="28575">
                <a:solidFill>
                  <a:srgbClr val="FF9966"/>
                </a:solidFill>
                <a:miter lim="800000"/>
                <a:headEnd/>
                <a:tailE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kumimoji="1" lang="en-US" altLang="zh-CN" sz="2400" b="1">
                    <a:solidFill>
                      <a:srgbClr val="800080"/>
                    </a:solidFill>
                    <a:latin typeface="Times New Roman" panose="02020603050405020304" pitchFamily="18" charset="0"/>
                  </a:rPr>
                  <a:t>2</a:t>
                </a:r>
              </a:p>
            </p:txBody>
          </p:sp>
          <p:sp>
            <p:nvSpPr>
              <p:cNvPr id="9261" name="Rectangle 28"/>
              <p:cNvSpPr>
                <a:spLocks noChangeArrowheads="1"/>
              </p:cNvSpPr>
              <p:nvPr/>
            </p:nvSpPr>
            <p:spPr bwMode="auto">
              <a:xfrm>
                <a:off x="2200" y="1839"/>
                <a:ext cx="672" cy="180"/>
              </a:xfrm>
              <a:prstGeom prst="rect">
                <a:avLst/>
              </a:prstGeom>
              <a:solidFill>
                <a:schemeClr val="accent1"/>
              </a:solidFill>
              <a:ln w="28575">
                <a:solidFill>
                  <a:srgbClr val="FF9966"/>
                </a:solidFill>
                <a:miter lim="800000"/>
                <a:headEnd/>
                <a:tailE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kumimoji="1" lang="en-US" altLang="zh-CN" sz="2400" b="1">
                    <a:solidFill>
                      <a:srgbClr val="800080"/>
                    </a:solidFill>
                    <a:latin typeface="Times New Roman" panose="02020603050405020304" pitchFamily="18" charset="0"/>
                  </a:rPr>
                  <a:t>1</a:t>
                </a:r>
              </a:p>
            </p:txBody>
          </p:sp>
          <p:sp>
            <p:nvSpPr>
              <p:cNvPr id="9262" name="Rectangle 30"/>
              <p:cNvSpPr>
                <a:spLocks noChangeArrowheads="1"/>
              </p:cNvSpPr>
              <p:nvPr/>
            </p:nvSpPr>
            <p:spPr bwMode="auto">
              <a:xfrm>
                <a:off x="2200" y="2019"/>
                <a:ext cx="672" cy="180"/>
              </a:xfrm>
              <a:prstGeom prst="rect">
                <a:avLst/>
              </a:prstGeom>
              <a:solidFill>
                <a:schemeClr val="accent1"/>
              </a:solidFill>
              <a:ln w="28575">
                <a:solidFill>
                  <a:srgbClr val="FF9966"/>
                </a:solidFill>
                <a:miter lim="800000"/>
                <a:headEnd/>
                <a:tailE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kumimoji="1" lang="en-US" altLang="zh-CN" sz="2400" b="1">
                    <a:solidFill>
                      <a:srgbClr val="800080"/>
                    </a:solidFill>
                    <a:latin typeface="Times New Roman" panose="02020603050405020304" pitchFamily="18" charset="0"/>
                  </a:rPr>
                  <a:t>0</a:t>
                </a:r>
              </a:p>
            </p:txBody>
          </p:sp>
        </p:grpSp>
        <p:sp>
          <p:nvSpPr>
            <p:cNvPr id="9228" name="Text Box 64"/>
            <p:cNvSpPr txBox="1">
              <a:spLocks noChangeArrowheads="1"/>
            </p:cNvSpPr>
            <p:nvPr/>
          </p:nvSpPr>
          <p:spPr bwMode="auto">
            <a:xfrm>
              <a:off x="4103720" y="2133601"/>
              <a:ext cx="12969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kumimoji="1" lang="en-US" altLang="zh-CN" sz="2000" b="1">
                  <a:solidFill>
                    <a:schemeClr val="tx1"/>
                  </a:solidFill>
                  <a:latin typeface="Times New Roman" panose="02020603050405020304" pitchFamily="18" charset="0"/>
                  <a:ea typeface="楷体_GB2312" pitchFamily="49" charset="-122"/>
                </a:rPr>
                <a:t>Top level</a:t>
              </a:r>
              <a:endParaRPr kumimoji="1" lang="zh-CN" altLang="en-US" sz="2000" b="1">
                <a:solidFill>
                  <a:schemeClr val="tx1"/>
                </a:solidFill>
                <a:latin typeface="Times New Roman" panose="02020603050405020304" pitchFamily="18" charset="0"/>
                <a:ea typeface="楷体_GB2312" pitchFamily="49" charset="-122"/>
              </a:endParaRPr>
            </a:p>
          </p:txBody>
        </p:sp>
        <p:sp>
          <p:nvSpPr>
            <p:cNvPr id="9229" name="Text Box 66"/>
            <p:cNvSpPr txBox="1">
              <a:spLocks noChangeArrowheads="1"/>
            </p:cNvSpPr>
            <p:nvPr/>
          </p:nvSpPr>
          <p:spPr bwMode="auto">
            <a:xfrm>
              <a:off x="6429388" y="1773238"/>
              <a:ext cx="164307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kumimoji="1" lang="en-US" altLang="zh-CN" sz="2000" b="1">
                  <a:solidFill>
                    <a:schemeClr val="tx1"/>
                  </a:solidFill>
                  <a:latin typeface="Times New Roman" panose="02020603050405020304" pitchFamily="18" charset="0"/>
                  <a:ea typeface="楷体_GB2312" pitchFamily="49" charset="-122"/>
                </a:rPr>
                <a:t>Second level</a:t>
              </a:r>
              <a:endParaRPr kumimoji="1" lang="zh-CN" altLang="en-US" sz="2000" b="1">
                <a:solidFill>
                  <a:schemeClr val="tx1"/>
                </a:solidFill>
                <a:latin typeface="Times New Roman" panose="02020603050405020304" pitchFamily="18" charset="0"/>
                <a:ea typeface="楷体_GB2312" pitchFamily="49" charset="-122"/>
              </a:endParaRPr>
            </a:p>
          </p:txBody>
        </p:sp>
        <p:grpSp>
          <p:nvGrpSpPr>
            <p:cNvPr id="9230" name="Group 68"/>
            <p:cNvGrpSpPr>
              <a:grpSpLocks/>
            </p:cNvGrpSpPr>
            <p:nvPr/>
          </p:nvGrpSpPr>
          <p:grpSpPr bwMode="auto">
            <a:xfrm>
              <a:off x="6407182" y="2209801"/>
              <a:ext cx="1584325" cy="1012825"/>
              <a:chOff x="2200" y="1117"/>
              <a:chExt cx="672" cy="1082"/>
            </a:xfrm>
          </p:grpSpPr>
          <p:sp>
            <p:nvSpPr>
              <p:cNvPr id="9251" name="Rectangle 69"/>
              <p:cNvSpPr>
                <a:spLocks noChangeArrowheads="1"/>
              </p:cNvSpPr>
              <p:nvPr/>
            </p:nvSpPr>
            <p:spPr bwMode="auto">
              <a:xfrm>
                <a:off x="2200" y="1117"/>
                <a:ext cx="672" cy="180"/>
              </a:xfrm>
              <a:prstGeom prst="rect">
                <a:avLst/>
              </a:prstGeom>
              <a:solidFill>
                <a:schemeClr val="accent1"/>
              </a:solidFill>
              <a:ln w="28575">
                <a:solidFill>
                  <a:srgbClr val="FF9966"/>
                </a:solidFill>
                <a:miter lim="800000"/>
                <a:headEnd/>
                <a:tailE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kumimoji="1" lang="en-US" altLang="zh-CN" sz="1200" b="1">
                    <a:solidFill>
                      <a:srgbClr val="800080"/>
                    </a:solidFill>
                    <a:latin typeface="Times New Roman" panose="02020603050405020304" pitchFamily="18" charset="0"/>
                  </a:rPr>
                  <a:t>1023</a:t>
                </a:r>
              </a:p>
            </p:txBody>
          </p:sp>
          <p:sp>
            <p:nvSpPr>
              <p:cNvPr id="9252" name="Rectangle 70"/>
              <p:cNvSpPr>
                <a:spLocks noChangeArrowheads="1"/>
              </p:cNvSpPr>
              <p:nvPr/>
            </p:nvSpPr>
            <p:spPr bwMode="auto">
              <a:xfrm>
                <a:off x="2200" y="1297"/>
                <a:ext cx="672" cy="181"/>
              </a:xfrm>
              <a:prstGeom prst="rect">
                <a:avLst/>
              </a:prstGeom>
              <a:solidFill>
                <a:schemeClr val="accent1"/>
              </a:solidFill>
              <a:ln w="28575">
                <a:solidFill>
                  <a:srgbClr val="FF9966"/>
                </a:solidFill>
                <a:miter lim="800000"/>
                <a:headEnd/>
                <a:tailE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kumimoji="1" lang="en-US" altLang="zh-CN" sz="1200" b="1">
                    <a:solidFill>
                      <a:srgbClr val="800080"/>
                    </a:solidFill>
                    <a:latin typeface="Times New Roman" panose="02020603050405020304" pitchFamily="18" charset="0"/>
                  </a:rPr>
                  <a:t>…</a:t>
                </a:r>
              </a:p>
            </p:txBody>
          </p:sp>
          <p:sp>
            <p:nvSpPr>
              <p:cNvPr id="9253" name="Rectangle 71"/>
              <p:cNvSpPr>
                <a:spLocks noChangeArrowheads="1"/>
              </p:cNvSpPr>
              <p:nvPr/>
            </p:nvSpPr>
            <p:spPr bwMode="auto">
              <a:xfrm>
                <a:off x="2200" y="1478"/>
                <a:ext cx="672" cy="180"/>
              </a:xfrm>
              <a:prstGeom prst="rect">
                <a:avLst/>
              </a:prstGeom>
              <a:solidFill>
                <a:schemeClr val="accent1"/>
              </a:solidFill>
              <a:ln w="28575">
                <a:solidFill>
                  <a:srgbClr val="FF9966"/>
                </a:solidFill>
                <a:miter lim="800000"/>
                <a:headEnd/>
                <a:tailE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kumimoji="1" lang="en-US" altLang="zh-CN" sz="1200" b="1">
                    <a:solidFill>
                      <a:srgbClr val="800080"/>
                    </a:solidFill>
                    <a:latin typeface="Times New Roman" panose="02020603050405020304" pitchFamily="18" charset="0"/>
                  </a:rPr>
                  <a:t>…</a:t>
                </a:r>
              </a:p>
            </p:txBody>
          </p:sp>
          <p:sp>
            <p:nvSpPr>
              <p:cNvPr id="9254" name="Rectangle 72"/>
              <p:cNvSpPr>
                <a:spLocks noChangeArrowheads="1"/>
              </p:cNvSpPr>
              <p:nvPr/>
            </p:nvSpPr>
            <p:spPr bwMode="auto">
              <a:xfrm>
                <a:off x="2200" y="1658"/>
                <a:ext cx="672" cy="181"/>
              </a:xfrm>
              <a:prstGeom prst="rect">
                <a:avLst/>
              </a:prstGeom>
              <a:solidFill>
                <a:schemeClr val="accent1"/>
              </a:solidFill>
              <a:ln w="28575">
                <a:solidFill>
                  <a:srgbClr val="FF9966"/>
                </a:solidFill>
                <a:miter lim="800000"/>
                <a:headEnd/>
                <a:tailE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kumimoji="1" lang="en-US" altLang="zh-CN" sz="1200" b="1">
                    <a:solidFill>
                      <a:srgbClr val="800080"/>
                    </a:solidFill>
                    <a:latin typeface="Times New Roman" panose="02020603050405020304" pitchFamily="18" charset="0"/>
                  </a:rPr>
                  <a:t>2</a:t>
                </a:r>
              </a:p>
            </p:txBody>
          </p:sp>
          <p:sp>
            <p:nvSpPr>
              <p:cNvPr id="9255" name="Rectangle 73"/>
              <p:cNvSpPr>
                <a:spLocks noChangeArrowheads="1"/>
              </p:cNvSpPr>
              <p:nvPr/>
            </p:nvSpPr>
            <p:spPr bwMode="auto">
              <a:xfrm>
                <a:off x="2200" y="1839"/>
                <a:ext cx="672" cy="180"/>
              </a:xfrm>
              <a:prstGeom prst="rect">
                <a:avLst/>
              </a:prstGeom>
              <a:solidFill>
                <a:schemeClr val="accent1"/>
              </a:solidFill>
              <a:ln w="28575">
                <a:solidFill>
                  <a:srgbClr val="FF9966"/>
                </a:solidFill>
                <a:miter lim="800000"/>
                <a:headEnd/>
                <a:tailE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kumimoji="1" lang="en-US" altLang="zh-CN" sz="1200" b="1">
                    <a:solidFill>
                      <a:srgbClr val="800080"/>
                    </a:solidFill>
                    <a:latin typeface="Times New Roman" panose="02020603050405020304" pitchFamily="18" charset="0"/>
                  </a:rPr>
                  <a:t>1</a:t>
                </a:r>
              </a:p>
            </p:txBody>
          </p:sp>
          <p:sp>
            <p:nvSpPr>
              <p:cNvPr id="9256" name="Rectangle 74"/>
              <p:cNvSpPr>
                <a:spLocks noChangeArrowheads="1"/>
              </p:cNvSpPr>
              <p:nvPr/>
            </p:nvSpPr>
            <p:spPr bwMode="auto">
              <a:xfrm>
                <a:off x="2200" y="2019"/>
                <a:ext cx="672" cy="180"/>
              </a:xfrm>
              <a:prstGeom prst="rect">
                <a:avLst/>
              </a:prstGeom>
              <a:solidFill>
                <a:schemeClr val="accent1"/>
              </a:solidFill>
              <a:ln w="28575">
                <a:solidFill>
                  <a:srgbClr val="FF9966"/>
                </a:solidFill>
                <a:miter lim="800000"/>
                <a:headEnd/>
                <a:tailE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kumimoji="1" lang="en-US" altLang="zh-CN" sz="1200" b="1">
                    <a:solidFill>
                      <a:srgbClr val="800080"/>
                    </a:solidFill>
                    <a:latin typeface="Times New Roman" panose="02020603050405020304" pitchFamily="18" charset="0"/>
                  </a:rPr>
                  <a:t>0</a:t>
                </a:r>
              </a:p>
            </p:txBody>
          </p:sp>
        </p:grpSp>
        <p:sp>
          <p:nvSpPr>
            <p:cNvPr id="9231" name="Line 90"/>
            <p:cNvSpPr>
              <a:spLocks noChangeShapeType="1"/>
            </p:cNvSpPr>
            <p:nvPr/>
          </p:nvSpPr>
          <p:spPr bwMode="auto">
            <a:xfrm>
              <a:off x="5399120" y="4508501"/>
              <a:ext cx="936625" cy="730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2" name="Line 91"/>
            <p:cNvSpPr>
              <a:spLocks noChangeShapeType="1"/>
            </p:cNvSpPr>
            <p:nvPr/>
          </p:nvSpPr>
          <p:spPr bwMode="auto">
            <a:xfrm flipV="1">
              <a:off x="5472145" y="3500438"/>
              <a:ext cx="936625" cy="7207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3" name="Line 92"/>
            <p:cNvSpPr>
              <a:spLocks noChangeShapeType="1"/>
            </p:cNvSpPr>
            <p:nvPr/>
          </p:nvSpPr>
          <p:spPr bwMode="auto">
            <a:xfrm flipV="1">
              <a:off x="5399120" y="2276476"/>
              <a:ext cx="1008063" cy="57626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4" name="Line 96"/>
            <p:cNvSpPr>
              <a:spLocks noChangeShapeType="1"/>
            </p:cNvSpPr>
            <p:nvPr/>
          </p:nvSpPr>
          <p:spPr bwMode="auto">
            <a:xfrm>
              <a:off x="7920070" y="2781301"/>
              <a:ext cx="719138" cy="142875"/>
            </a:xfrm>
            <a:prstGeom prst="line">
              <a:avLst/>
            </a:prstGeom>
            <a:noFill/>
            <a:ln w="38100">
              <a:solidFill>
                <a:schemeClr val="tx1"/>
              </a:solidFill>
              <a:prstDash val="sys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235" name="Group 68"/>
            <p:cNvGrpSpPr>
              <a:grpSpLocks/>
            </p:cNvGrpSpPr>
            <p:nvPr/>
          </p:nvGrpSpPr>
          <p:grpSpPr bwMode="auto">
            <a:xfrm>
              <a:off x="6429388" y="3429000"/>
              <a:ext cx="1584325" cy="1012825"/>
              <a:chOff x="2200" y="1117"/>
              <a:chExt cx="672" cy="1082"/>
            </a:xfrm>
          </p:grpSpPr>
          <p:sp>
            <p:nvSpPr>
              <p:cNvPr id="9245" name="Rectangle 69"/>
              <p:cNvSpPr>
                <a:spLocks noChangeArrowheads="1"/>
              </p:cNvSpPr>
              <p:nvPr/>
            </p:nvSpPr>
            <p:spPr bwMode="auto">
              <a:xfrm>
                <a:off x="2200" y="1117"/>
                <a:ext cx="672" cy="180"/>
              </a:xfrm>
              <a:prstGeom prst="rect">
                <a:avLst/>
              </a:prstGeom>
              <a:solidFill>
                <a:schemeClr val="accent1"/>
              </a:solidFill>
              <a:ln w="28575">
                <a:solidFill>
                  <a:srgbClr val="FF9966"/>
                </a:solidFill>
                <a:miter lim="800000"/>
                <a:headEnd/>
                <a:tailE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kumimoji="1" lang="en-US" altLang="zh-CN" sz="1200" b="1">
                    <a:solidFill>
                      <a:srgbClr val="800080"/>
                    </a:solidFill>
                    <a:latin typeface="Times New Roman" panose="02020603050405020304" pitchFamily="18" charset="0"/>
                  </a:rPr>
                  <a:t>1023</a:t>
                </a:r>
              </a:p>
            </p:txBody>
          </p:sp>
          <p:sp>
            <p:nvSpPr>
              <p:cNvPr id="9246" name="Rectangle 70"/>
              <p:cNvSpPr>
                <a:spLocks noChangeArrowheads="1"/>
              </p:cNvSpPr>
              <p:nvPr/>
            </p:nvSpPr>
            <p:spPr bwMode="auto">
              <a:xfrm>
                <a:off x="2200" y="1297"/>
                <a:ext cx="672" cy="181"/>
              </a:xfrm>
              <a:prstGeom prst="rect">
                <a:avLst/>
              </a:prstGeom>
              <a:solidFill>
                <a:schemeClr val="accent1"/>
              </a:solidFill>
              <a:ln w="28575">
                <a:solidFill>
                  <a:srgbClr val="FF9966"/>
                </a:solidFill>
                <a:miter lim="800000"/>
                <a:headEnd/>
                <a:tailE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kumimoji="1" lang="en-US" altLang="zh-CN" sz="1200" b="1">
                    <a:solidFill>
                      <a:srgbClr val="800080"/>
                    </a:solidFill>
                    <a:latin typeface="Times New Roman" panose="02020603050405020304" pitchFamily="18" charset="0"/>
                  </a:rPr>
                  <a:t>…</a:t>
                </a:r>
              </a:p>
            </p:txBody>
          </p:sp>
          <p:sp>
            <p:nvSpPr>
              <p:cNvPr id="9247" name="Rectangle 71"/>
              <p:cNvSpPr>
                <a:spLocks noChangeArrowheads="1"/>
              </p:cNvSpPr>
              <p:nvPr/>
            </p:nvSpPr>
            <p:spPr bwMode="auto">
              <a:xfrm>
                <a:off x="2200" y="1478"/>
                <a:ext cx="672" cy="180"/>
              </a:xfrm>
              <a:prstGeom prst="rect">
                <a:avLst/>
              </a:prstGeom>
              <a:solidFill>
                <a:schemeClr val="accent1"/>
              </a:solidFill>
              <a:ln w="28575">
                <a:solidFill>
                  <a:srgbClr val="FF9966"/>
                </a:solidFill>
                <a:miter lim="800000"/>
                <a:headEnd/>
                <a:tailE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kumimoji="1" lang="en-US" altLang="zh-CN" sz="1200" b="1">
                    <a:solidFill>
                      <a:srgbClr val="800080"/>
                    </a:solidFill>
                    <a:latin typeface="Times New Roman" panose="02020603050405020304" pitchFamily="18" charset="0"/>
                  </a:rPr>
                  <a:t>…</a:t>
                </a:r>
              </a:p>
            </p:txBody>
          </p:sp>
          <p:sp>
            <p:nvSpPr>
              <p:cNvPr id="9248" name="Rectangle 72"/>
              <p:cNvSpPr>
                <a:spLocks noChangeArrowheads="1"/>
              </p:cNvSpPr>
              <p:nvPr/>
            </p:nvSpPr>
            <p:spPr bwMode="auto">
              <a:xfrm>
                <a:off x="2200" y="1658"/>
                <a:ext cx="672" cy="181"/>
              </a:xfrm>
              <a:prstGeom prst="rect">
                <a:avLst/>
              </a:prstGeom>
              <a:solidFill>
                <a:schemeClr val="accent1"/>
              </a:solidFill>
              <a:ln w="28575">
                <a:solidFill>
                  <a:srgbClr val="FF9966"/>
                </a:solidFill>
                <a:miter lim="800000"/>
                <a:headEnd/>
                <a:tailE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kumimoji="1" lang="en-US" altLang="zh-CN" sz="1200" b="1">
                    <a:solidFill>
                      <a:srgbClr val="800080"/>
                    </a:solidFill>
                    <a:latin typeface="Times New Roman" panose="02020603050405020304" pitchFamily="18" charset="0"/>
                  </a:rPr>
                  <a:t>2</a:t>
                </a:r>
              </a:p>
            </p:txBody>
          </p:sp>
          <p:sp>
            <p:nvSpPr>
              <p:cNvPr id="9249" name="Rectangle 73"/>
              <p:cNvSpPr>
                <a:spLocks noChangeArrowheads="1"/>
              </p:cNvSpPr>
              <p:nvPr/>
            </p:nvSpPr>
            <p:spPr bwMode="auto">
              <a:xfrm>
                <a:off x="2200" y="1839"/>
                <a:ext cx="672" cy="180"/>
              </a:xfrm>
              <a:prstGeom prst="rect">
                <a:avLst/>
              </a:prstGeom>
              <a:solidFill>
                <a:schemeClr val="accent1"/>
              </a:solidFill>
              <a:ln w="28575">
                <a:solidFill>
                  <a:srgbClr val="FF9966"/>
                </a:solidFill>
                <a:miter lim="800000"/>
                <a:headEnd/>
                <a:tailE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kumimoji="1" lang="en-US" altLang="zh-CN" sz="1200" b="1">
                    <a:solidFill>
                      <a:srgbClr val="800080"/>
                    </a:solidFill>
                    <a:latin typeface="Times New Roman" panose="02020603050405020304" pitchFamily="18" charset="0"/>
                  </a:rPr>
                  <a:t>1</a:t>
                </a:r>
              </a:p>
            </p:txBody>
          </p:sp>
          <p:sp>
            <p:nvSpPr>
              <p:cNvPr id="9250" name="Rectangle 74"/>
              <p:cNvSpPr>
                <a:spLocks noChangeArrowheads="1"/>
              </p:cNvSpPr>
              <p:nvPr/>
            </p:nvSpPr>
            <p:spPr bwMode="auto">
              <a:xfrm>
                <a:off x="2200" y="2019"/>
                <a:ext cx="672" cy="180"/>
              </a:xfrm>
              <a:prstGeom prst="rect">
                <a:avLst/>
              </a:prstGeom>
              <a:solidFill>
                <a:schemeClr val="accent1"/>
              </a:solidFill>
              <a:ln w="28575">
                <a:solidFill>
                  <a:srgbClr val="FF9966"/>
                </a:solidFill>
                <a:miter lim="800000"/>
                <a:headEnd/>
                <a:tailE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kumimoji="1" lang="en-US" altLang="zh-CN" sz="1200" b="1">
                    <a:solidFill>
                      <a:srgbClr val="800080"/>
                    </a:solidFill>
                    <a:latin typeface="Times New Roman" panose="02020603050405020304" pitchFamily="18" charset="0"/>
                  </a:rPr>
                  <a:t>0</a:t>
                </a:r>
              </a:p>
            </p:txBody>
          </p:sp>
        </p:grpSp>
        <p:grpSp>
          <p:nvGrpSpPr>
            <p:cNvPr id="9236" name="Group 68"/>
            <p:cNvGrpSpPr>
              <a:grpSpLocks/>
            </p:cNvGrpSpPr>
            <p:nvPr/>
          </p:nvGrpSpPr>
          <p:grpSpPr bwMode="auto">
            <a:xfrm>
              <a:off x="6429388" y="4714884"/>
              <a:ext cx="1584325" cy="1012825"/>
              <a:chOff x="2200" y="1117"/>
              <a:chExt cx="672" cy="1082"/>
            </a:xfrm>
          </p:grpSpPr>
          <p:sp>
            <p:nvSpPr>
              <p:cNvPr id="9239" name="Rectangle 69"/>
              <p:cNvSpPr>
                <a:spLocks noChangeArrowheads="1"/>
              </p:cNvSpPr>
              <p:nvPr/>
            </p:nvSpPr>
            <p:spPr bwMode="auto">
              <a:xfrm>
                <a:off x="2200" y="1117"/>
                <a:ext cx="672" cy="180"/>
              </a:xfrm>
              <a:prstGeom prst="rect">
                <a:avLst/>
              </a:prstGeom>
              <a:solidFill>
                <a:schemeClr val="accent1"/>
              </a:solidFill>
              <a:ln w="28575">
                <a:solidFill>
                  <a:srgbClr val="FF9966"/>
                </a:solidFill>
                <a:miter lim="800000"/>
                <a:headEnd/>
                <a:tailE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kumimoji="1" lang="en-US" altLang="zh-CN" sz="1200" b="1">
                    <a:solidFill>
                      <a:srgbClr val="800080"/>
                    </a:solidFill>
                    <a:latin typeface="Times New Roman" panose="02020603050405020304" pitchFamily="18" charset="0"/>
                  </a:rPr>
                  <a:t>1023</a:t>
                </a:r>
              </a:p>
            </p:txBody>
          </p:sp>
          <p:sp>
            <p:nvSpPr>
              <p:cNvPr id="9240" name="Rectangle 70"/>
              <p:cNvSpPr>
                <a:spLocks noChangeArrowheads="1"/>
              </p:cNvSpPr>
              <p:nvPr/>
            </p:nvSpPr>
            <p:spPr bwMode="auto">
              <a:xfrm>
                <a:off x="2200" y="1297"/>
                <a:ext cx="672" cy="181"/>
              </a:xfrm>
              <a:prstGeom prst="rect">
                <a:avLst/>
              </a:prstGeom>
              <a:solidFill>
                <a:schemeClr val="accent1"/>
              </a:solidFill>
              <a:ln w="28575">
                <a:solidFill>
                  <a:srgbClr val="FF9966"/>
                </a:solidFill>
                <a:miter lim="800000"/>
                <a:headEnd/>
                <a:tailE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kumimoji="1" lang="en-US" altLang="zh-CN" sz="1200" b="1">
                    <a:solidFill>
                      <a:srgbClr val="800080"/>
                    </a:solidFill>
                    <a:latin typeface="Times New Roman" panose="02020603050405020304" pitchFamily="18" charset="0"/>
                  </a:rPr>
                  <a:t>…</a:t>
                </a:r>
              </a:p>
            </p:txBody>
          </p:sp>
          <p:sp>
            <p:nvSpPr>
              <p:cNvPr id="9241" name="Rectangle 71"/>
              <p:cNvSpPr>
                <a:spLocks noChangeArrowheads="1"/>
              </p:cNvSpPr>
              <p:nvPr/>
            </p:nvSpPr>
            <p:spPr bwMode="auto">
              <a:xfrm>
                <a:off x="2200" y="1478"/>
                <a:ext cx="672" cy="180"/>
              </a:xfrm>
              <a:prstGeom prst="rect">
                <a:avLst/>
              </a:prstGeom>
              <a:solidFill>
                <a:schemeClr val="accent1"/>
              </a:solidFill>
              <a:ln w="28575">
                <a:solidFill>
                  <a:srgbClr val="FF9966"/>
                </a:solidFill>
                <a:miter lim="800000"/>
                <a:headEnd/>
                <a:tailE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kumimoji="1" lang="en-US" altLang="zh-CN" sz="1200" b="1">
                    <a:solidFill>
                      <a:srgbClr val="800080"/>
                    </a:solidFill>
                    <a:latin typeface="Times New Roman" panose="02020603050405020304" pitchFamily="18" charset="0"/>
                  </a:rPr>
                  <a:t>…</a:t>
                </a:r>
              </a:p>
            </p:txBody>
          </p:sp>
          <p:sp>
            <p:nvSpPr>
              <p:cNvPr id="9242" name="Rectangle 72"/>
              <p:cNvSpPr>
                <a:spLocks noChangeArrowheads="1"/>
              </p:cNvSpPr>
              <p:nvPr/>
            </p:nvSpPr>
            <p:spPr bwMode="auto">
              <a:xfrm>
                <a:off x="2200" y="1658"/>
                <a:ext cx="672" cy="181"/>
              </a:xfrm>
              <a:prstGeom prst="rect">
                <a:avLst/>
              </a:prstGeom>
              <a:solidFill>
                <a:schemeClr val="accent1"/>
              </a:solidFill>
              <a:ln w="28575">
                <a:solidFill>
                  <a:srgbClr val="FF9966"/>
                </a:solidFill>
                <a:miter lim="800000"/>
                <a:headEnd/>
                <a:tailE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kumimoji="1" lang="en-US" altLang="zh-CN" sz="1200" b="1">
                    <a:solidFill>
                      <a:srgbClr val="800080"/>
                    </a:solidFill>
                    <a:latin typeface="Times New Roman" panose="02020603050405020304" pitchFamily="18" charset="0"/>
                  </a:rPr>
                  <a:t>2</a:t>
                </a:r>
              </a:p>
            </p:txBody>
          </p:sp>
          <p:sp>
            <p:nvSpPr>
              <p:cNvPr id="9243" name="Rectangle 73"/>
              <p:cNvSpPr>
                <a:spLocks noChangeArrowheads="1"/>
              </p:cNvSpPr>
              <p:nvPr/>
            </p:nvSpPr>
            <p:spPr bwMode="auto">
              <a:xfrm>
                <a:off x="2200" y="1839"/>
                <a:ext cx="672" cy="180"/>
              </a:xfrm>
              <a:prstGeom prst="rect">
                <a:avLst/>
              </a:prstGeom>
              <a:solidFill>
                <a:schemeClr val="accent1"/>
              </a:solidFill>
              <a:ln w="28575">
                <a:solidFill>
                  <a:srgbClr val="FF9966"/>
                </a:solidFill>
                <a:miter lim="800000"/>
                <a:headEnd/>
                <a:tailE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kumimoji="1" lang="en-US" altLang="zh-CN" sz="1200" b="1">
                    <a:solidFill>
                      <a:srgbClr val="800080"/>
                    </a:solidFill>
                    <a:latin typeface="Times New Roman" panose="02020603050405020304" pitchFamily="18" charset="0"/>
                  </a:rPr>
                  <a:t>1</a:t>
                </a:r>
              </a:p>
            </p:txBody>
          </p:sp>
          <p:sp>
            <p:nvSpPr>
              <p:cNvPr id="9244" name="Rectangle 74"/>
              <p:cNvSpPr>
                <a:spLocks noChangeArrowheads="1"/>
              </p:cNvSpPr>
              <p:nvPr/>
            </p:nvSpPr>
            <p:spPr bwMode="auto">
              <a:xfrm>
                <a:off x="2200" y="2019"/>
                <a:ext cx="672" cy="180"/>
              </a:xfrm>
              <a:prstGeom prst="rect">
                <a:avLst/>
              </a:prstGeom>
              <a:solidFill>
                <a:schemeClr val="accent1"/>
              </a:solidFill>
              <a:ln w="28575">
                <a:solidFill>
                  <a:srgbClr val="FF9966"/>
                </a:solidFill>
                <a:miter lim="800000"/>
                <a:headEnd/>
                <a:tailE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kumimoji="1" lang="en-US" altLang="zh-CN" sz="1200" b="1">
                    <a:solidFill>
                      <a:srgbClr val="800080"/>
                    </a:solidFill>
                    <a:latin typeface="Times New Roman" panose="02020603050405020304" pitchFamily="18" charset="0"/>
                  </a:rPr>
                  <a:t>0</a:t>
                </a:r>
              </a:p>
            </p:txBody>
          </p:sp>
        </p:grpSp>
        <p:sp>
          <p:nvSpPr>
            <p:cNvPr id="9237" name="Line 93"/>
            <p:cNvSpPr>
              <a:spLocks noChangeShapeType="1"/>
            </p:cNvSpPr>
            <p:nvPr/>
          </p:nvSpPr>
          <p:spPr bwMode="auto">
            <a:xfrm>
              <a:off x="7786710" y="4000504"/>
              <a:ext cx="863600" cy="288925"/>
            </a:xfrm>
            <a:prstGeom prst="line">
              <a:avLst/>
            </a:prstGeom>
            <a:noFill/>
            <a:ln w="38100">
              <a:solidFill>
                <a:schemeClr val="tx1"/>
              </a:solidFill>
              <a:prstDash val="sys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8" name="Line 94"/>
            <p:cNvSpPr>
              <a:spLocks noChangeShapeType="1"/>
            </p:cNvSpPr>
            <p:nvPr/>
          </p:nvSpPr>
          <p:spPr bwMode="auto">
            <a:xfrm flipV="1">
              <a:off x="7847045" y="5214950"/>
              <a:ext cx="582607" cy="301614"/>
            </a:xfrm>
            <a:prstGeom prst="line">
              <a:avLst/>
            </a:prstGeom>
            <a:noFill/>
            <a:ln w="38100">
              <a:solidFill>
                <a:schemeClr val="tx1"/>
              </a:solidFill>
              <a:prstDash val="sys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xit" presetSubtype="4" fill="hold" nodeType="clickEffect">
                                  <p:stCondLst>
                                    <p:cond delay="0"/>
                                  </p:stCondLst>
                                  <p:childTnLst>
                                    <p:anim calcmode="lin" valueType="num">
                                      <p:cBhvr additive="base">
                                        <p:cTn id="16" dur="500"/>
                                        <p:tgtEl>
                                          <p:spTgt spid="7"/>
                                        </p:tgtEl>
                                        <p:attrNameLst>
                                          <p:attrName>ppt_x</p:attrName>
                                        </p:attrNameLst>
                                      </p:cBhvr>
                                      <p:tavLst>
                                        <p:tav tm="0">
                                          <p:val>
                                            <p:strVal val="ppt_x"/>
                                          </p:val>
                                        </p:tav>
                                        <p:tav tm="100000">
                                          <p:val>
                                            <p:strVal val="ppt_x"/>
                                          </p:val>
                                        </p:tav>
                                      </p:tavLst>
                                    </p:anim>
                                    <p:anim calcmode="lin" valueType="num">
                                      <p:cBhvr additive="base">
                                        <p:cTn id="17" dur="500"/>
                                        <p:tgtEl>
                                          <p:spTgt spid="7"/>
                                        </p:tgtEl>
                                        <p:attrNameLst>
                                          <p:attrName>ppt_y</p:attrName>
                                        </p:attrNameLst>
                                      </p:cBhvr>
                                      <p:tavLst>
                                        <p:tav tm="0">
                                          <p:val>
                                            <p:strVal val="ppt_y"/>
                                          </p:val>
                                        </p:tav>
                                        <p:tav tm="100000">
                                          <p:val>
                                            <p:strVal val="1+ppt_h/2"/>
                                          </p:val>
                                        </p:tav>
                                      </p:tavLst>
                                    </p:anim>
                                    <p:set>
                                      <p:cBhvr>
                                        <p:cTn id="18" dur="1" fill="hold">
                                          <p:stCondLst>
                                            <p:cond delay="499"/>
                                          </p:stCondLst>
                                        </p:cTn>
                                        <p:tgtEl>
                                          <p:spTgt spid="7"/>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additive="base">
                                        <p:cTn id="2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 calcmode="lin" valueType="num">
                                      <p:cBhvr additive="base">
                                        <p:cTn id="2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 calcmode="lin" valueType="num">
                                      <p:cBhvr additive="base">
                                        <p:cTn id="3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 calcmode="lin" valueType="num">
                                      <p:cBhvr additive="base">
                                        <p:cTn id="3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additive="base">
                                        <p:cTn id="4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428596" y="1084929"/>
            <a:ext cx="8229600" cy="508383"/>
          </a:xfrm>
          <a:prstGeom prst="rect">
            <a:avLst/>
          </a:prstGeom>
        </p:spPr>
        <p:txBody>
          <a:bodyPr/>
          <a:lstStyle>
            <a:lvl1pPr>
              <a:defRPr sz="3000" b="1">
                <a:solidFill>
                  <a:srgbClr val="11576A"/>
                </a:solidFill>
                <a:latin typeface="微软雅黑" pitchFamily="34" charset="-122"/>
                <a:ea typeface="微软雅黑" pitchFamily="34" charset="-122"/>
              </a:defRPr>
            </a:lvl1pPr>
          </a:lstStyle>
          <a:p>
            <a:pPr algn="ctr"/>
            <a:r>
              <a:rPr lang="zh-CN" altLang="en-US" dirty="0"/>
              <a:t>阻塞与非阻塞通信</a:t>
            </a:r>
            <a:endParaRPr lang="en-US" altLang="zh-CN" dirty="0"/>
          </a:p>
        </p:txBody>
      </p:sp>
      <p:grpSp>
        <p:nvGrpSpPr>
          <p:cNvPr id="2" name="组合 1"/>
          <p:cNvGrpSpPr/>
          <p:nvPr/>
        </p:nvGrpSpPr>
        <p:grpSpPr>
          <a:xfrm>
            <a:off x="844894" y="1857364"/>
            <a:ext cx="6679433" cy="400110"/>
            <a:chOff x="844893" y="1000114"/>
            <a:chExt cx="6679433" cy="400110"/>
          </a:xfrm>
        </p:grpSpPr>
        <p:sp>
          <p:nvSpPr>
            <p:cNvPr id="9" name="内容占位符 2"/>
            <p:cNvSpPr txBox="1">
              <a:spLocks/>
            </p:cNvSpPr>
            <p:nvPr/>
          </p:nvSpPr>
          <p:spPr>
            <a:xfrm>
              <a:off x="1142975" y="1000114"/>
              <a:ext cx="6381351"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r>
                <a:rPr lang="zh-CN" altLang="en-US" dirty="0"/>
                <a:t>进程通信可划分为阻塞（同步）或非阻塞（异步）</a:t>
              </a:r>
              <a:endParaRPr lang="en-US" altLang="zh-CN" dirty="0"/>
            </a:p>
          </p:txBody>
        </p:sp>
        <p:sp>
          <p:nvSpPr>
            <p:cNvPr id="12" name="TextBox 11"/>
            <p:cNvSpPr txBox="1"/>
            <p:nvPr/>
          </p:nvSpPr>
          <p:spPr>
            <a:xfrm>
              <a:off x="844893" y="1000114"/>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4" name="组合 3"/>
          <p:cNvGrpSpPr/>
          <p:nvPr/>
        </p:nvGrpSpPr>
        <p:grpSpPr>
          <a:xfrm>
            <a:off x="1262422" y="2533644"/>
            <a:ext cx="6261906" cy="609604"/>
            <a:chOff x="1262422" y="1676394"/>
            <a:chExt cx="6261906" cy="609604"/>
          </a:xfrm>
        </p:grpSpPr>
        <p:sp>
          <p:nvSpPr>
            <p:cNvPr id="26" name="内容占位符 2"/>
            <p:cNvSpPr txBox="1">
              <a:spLocks/>
            </p:cNvSpPr>
            <p:nvPr/>
          </p:nvSpPr>
          <p:spPr>
            <a:xfrm>
              <a:off x="1394985" y="1676394"/>
              <a:ext cx="6129343" cy="609604"/>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阻塞发送</a:t>
              </a:r>
              <a:endParaRPr lang="en-US" altLang="zh-CN" dirty="0"/>
            </a:p>
            <a:p>
              <a:pPr marL="0" lvl="1" indent="0">
                <a:lnSpc>
                  <a:spcPct val="90000"/>
                </a:lnSpc>
              </a:pPr>
              <a:r>
                <a:rPr lang="zh-CN" altLang="en-US" dirty="0"/>
                <a:t>发送者在发送消息后进入等待，直到接收者成功收到</a:t>
              </a:r>
            </a:p>
          </p:txBody>
        </p:sp>
        <p:pic>
          <p:nvPicPr>
            <p:cNvPr id="27" name="图片 26" descr="小点1.png"/>
            <p:cNvPicPr>
              <a:picLocks noChangeAspect="1"/>
            </p:cNvPicPr>
            <p:nvPr/>
          </p:nvPicPr>
          <p:blipFill>
            <a:blip r:embed="rId2" cstate="print"/>
            <a:stretch>
              <a:fillRect/>
            </a:stretch>
          </p:blipFill>
          <p:spPr>
            <a:xfrm>
              <a:off x="1262422" y="1772551"/>
              <a:ext cx="151066" cy="148997"/>
            </a:xfrm>
            <a:prstGeom prst="rect">
              <a:avLst/>
            </a:prstGeom>
            <a:effectLst/>
          </p:spPr>
        </p:pic>
      </p:grpSp>
      <p:grpSp>
        <p:nvGrpSpPr>
          <p:cNvPr id="3" name="组合 2"/>
          <p:cNvGrpSpPr/>
          <p:nvPr/>
        </p:nvGrpSpPr>
        <p:grpSpPr>
          <a:xfrm>
            <a:off x="844894" y="2189154"/>
            <a:ext cx="1512529" cy="400110"/>
            <a:chOff x="844893" y="1331904"/>
            <a:chExt cx="1512529" cy="400110"/>
          </a:xfrm>
        </p:grpSpPr>
        <p:sp>
          <p:nvSpPr>
            <p:cNvPr id="18" name="内容占位符 2"/>
            <p:cNvSpPr txBox="1">
              <a:spLocks/>
            </p:cNvSpPr>
            <p:nvPr/>
          </p:nvSpPr>
          <p:spPr>
            <a:xfrm>
              <a:off x="1142976" y="1331904"/>
              <a:ext cx="1214446"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r>
                <a:rPr lang="zh-CN" altLang="en-US" dirty="0"/>
                <a:t>阻塞通信</a:t>
              </a:r>
              <a:endParaRPr lang="en-US" altLang="zh-CN" dirty="0"/>
            </a:p>
          </p:txBody>
        </p:sp>
        <p:sp>
          <p:nvSpPr>
            <p:cNvPr id="19" name="TextBox 18"/>
            <p:cNvSpPr txBox="1"/>
            <p:nvPr/>
          </p:nvSpPr>
          <p:spPr>
            <a:xfrm>
              <a:off x="844893" y="1331904"/>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592499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428596" y="1084929"/>
            <a:ext cx="8229600" cy="508383"/>
          </a:xfrm>
          <a:prstGeom prst="rect">
            <a:avLst/>
          </a:prstGeom>
        </p:spPr>
        <p:txBody>
          <a:bodyPr/>
          <a:lstStyle>
            <a:lvl1pPr>
              <a:defRPr sz="3000" b="1">
                <a:solidFill>
                  <a:srgbClr val="11576A"/>
                </a:solidFill>
                <a:latin typeface="微软雅黑" pitchFamily="34" charset="-122"/>
                <a:ea typeface="微软雅黑" pitchFamily="34" charset="-122"/>
              </a:defRPr>
            </a:lvl1pPr>
          </a:lstStyle>
          <a:p>
            <a:pPr algn="ctr"/>
            <a:r>
              <a:rPr lang="zh-CN" altLang="en-US" dirty="0"/>
              <a:t>阻塞与非阻塞通信</a:t>
            </a:r>
            <a:endParaRPr lang="en-US" altLang="zh-CN" dirty="0"/>
          </a:p>
        </p:txBody>
      </p:sp>
      <p:grpSp>
        <p:nvGrpSpPr>
          <p:cNvPr id="2" name="组合 1"/>
          <p:cNvGrpSpPr/>
          <p:nvPr/>
        </p:nvGrpSpPr>
        <p:grpSpPr>
          <a:xfrm>
            <a:off x="844894" y="1857364"/>
            <a:ext cx="6823449" cy="400110"/>
            <a:chOff x="844893" y="1000114"/>
            <a:chExt cx="6823449" cy="400110"/>
          </a:xfrm>
        </p:grpSpPr>
        <p:sp>
          <p:nvSpPr>
            <p:cNvPr id="9" name="内容占位符 2"/>
            <p:cNvSpPr txBox="1">
              <a:spLocks/>
            </p:cNvSpPr>
            <p:nvPr/>
          </p:nvSpPr>
          <p:spPr>
            <a:xfrm>
              <a:off x="1142975" y="1000114"/>
              <a:ext cx="6525367"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r>
                <a:rPr lang="zh-CN" altLang="en-US" dirty="0"/>
                <a:t>进程通信可划分为阻塞（同步）或非阻塞（异步）</a:t>
              </a:r>
              <a:endParaRPr lang="en-US" altLang="zh-CN" dirty="0"/>
            </a:p>
          </p:txBody>
        </p:sp>
        <p:sp>
          <p:nvSpPr>
            <p:cNvPr id="12" name="TextBox 11"/>
            <p:cNvSpPr txBox="1"/>
            <p:nvPr/>
          </p:nvSpPr>
          <p:spPr>
            <a:xfrm>
              <a:off x="844893" y="1000114"/>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4" name="组合 3"/>
          <p:cNvGrpSpPr/>
          <p:nvPr/>
        </p:nvGrpSpPr>
        <p:grpSpPr>
          <a:xfrm>
            <a:off x="1262422" y="2533644"/>
            <a:ext cx="6261906" cy="609604"/>
            <a:chOff x="1262422" y="1676394"/>
            <a:chExt cx="6261906" cy="609604"/>
          </a:xfrm>
        </p:grpSpPr>
        <p:sp>
          <p:nvSpPr>
            <p:cNvPr id="26" name="内容占位符 2"/>
            <p:cNvSpPr txBox="1">
              <a:spLocks/>
            </p:cNvSpPr>
            <p:nvPr/>
          </p:nvSpPr>
          <p:spPr>
            <a:xfrm>
              <a:off x="1394985" y="1676394"/>
              <a:ext cx="6129343" cy="609604"/>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阻塞发送</a:t>
              </a:r>
              <a:endParaRPr lang="en-US" altLang="zh-CN" dirty="0"/>
            </a:p>
          </p:txBody>
        </p:sp>
        <p:pic>
          <p:nvPicPr>
            <p:cNvPr id="27" name="图片 26" descr="小点1.png"/>
            <p:cNvPicPr>
              <a:picLocks noChangeAspect="1"/>
            </p:cNvPicPr>
            <p:nvPr/>
          </p:nvPicPr>
          <p:blipFill>
            <a:blip r:embed="rId2" cstate="print"/>
            <a:stretch>
              <a:fillRect/>
            </a:stretch>
          </p:blipFill>
          <p:spPr>
            <a:xfrm>
              <a:off x="1262422" y="1772551"/>
              <a:ext cx="151066" cy="148997"/>
            </a:xfrm>
            <a:prstGeom prst="rect">
              <a:avLst/>
            </a:prstGeom>
            <a:effectLst/>
          </p:spPr>
        </p:pic>
      </p:grpSp>
      <p:grpSp>
        <p:nvGrpSpPr>
          <p:cNvPr id="3" name="组合 2"/>
          <p:cNvGrpSpPr/>
          <p:nvPr/>
        </p:nvGrpSpPr>
        <p:grpSpPr>
          <a:xfrm>
            <a:off x="844894" y="2189154"/>
            <a:ext cx="1512529" cy="400110"/>
            <a:chOff x="844893" y="1331904"/>
            <a:chExt cx="1512529" cy="400110"/>
          </a:xfrm>
        </p:grpSpPr>
        <p:sp>
          <p:nvSpPr>
            <p:cNvPr id="18" name="内容占位符 2"/>
            <p:cNvSpPr txBox="1">
              <a:spLocks/>
            </p:cNvSpPr>
            <p:nvPr/>
          </p:nvSpPr>
          <p:spPr>
            <a:xfrm>
              <a:off x="1142976" y="1331904"/>
              <a:ext cx="1214446"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r>
                <a:rPr lang="zh-CN" altLang="en-US" dirty="0"/>
                <a:t>阻塞通信</a:t>
              </a:r>
              <a:endParaRPr lang="en-US" altLang="zh-CN" dirty="0"/>
            </a:p>
          </p:txBody>
        </p:sp>
        <p:sp>
          <p:nvSpPr>
            <p:cNvPr id="19" name="TextBox 18"/>
            <p:cNvSpPr txBox="1"/>
            <p:nvPr/>
          </p:nvSpPr>
          <p:spPr>
            <a:xfrm>
              <a:off x="844893" y="1331904"/>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13" name="组合 12"/>
          <p:cNvGrpSpPr/>
          <p:nvPr/>
        </p:nvGrpSpPr>
        <p:grpSpPr>
          <a:xfrm>
            <a:off x="1262422" y="2865434"/>
            <a:ext cx="7270018" cy="596904"/>
            <a:chOff x="1262422" y="2260598"/>
            <a:chExt cx="7270018" cy="596904"/>
          </a:xfrm>
        </p:grpSpPr>
        <p:pic>
          <p:nvPicPr>
            <p:cNvPr id="14" name="图片 13" descr="小点1.png"/>
            <p:cNvPicPr>
              <a:picLocks noChangeAspect="1"/>
            </p:cNvPicPr>
            <p:nvPr/>
          </p:nvPicPr>
          <p:blipFill>
            <a:blip r:embed="rId2" cstate="print"/>
            <a:stretch>
              <a:fillRect/>
            </a:stretch>
          </p:blipFill>
          <p:spPr>
            <a:xfrm>
              <a:off x="1262422" y="2365374"/>
              <a:ext cx="151066" cy="148997"/>
            </a:xfrm>
            <a:prstGeom prst="rect">
              <a:avLst/>
            </a:prstGeom>
            <a:effectLst/>
          </p:spPr>
        </p:pic>
        <p:sp>
          <p:nvSpPr>
            <p:cNvPr id="15" name="内容占位符 2"/>
            <p:cNvSpPr txBox="1">
              <a:spLocks/>
            </p:cNvSpPr>
            <p:nvPr/>
          </p:nvSpPr>
          <p:spPr>
            <a:xfrm>
              <a:off x="1394985" y="2260598"/>
              <a:ext cx="7137455" cy="596904"/>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阻塞接收</a:t>
              </a:r>
              <a:endParaRPr lang="en-US" altLang="zh-CN" dirty="0"/>
            </a:p>
            <a:p>
              <a:pPr marL="0" lvl="1" indent="0">
                <a:lnSpc>
                  <a:spcPct val="90000"/>
                </a:lnSpc>
              </a:pPr>
              <a:r>
                <a:rPr lang="zh-CN" altLang="en-US" dirty="0"/>
                <a:t>接收者在请求接收消息后进入等待，直到成功收到一个消息</a:t>
              </a:r>
            </a:p>
          </p:txBody>
        </p:sp>
      </p:grpSp>
    </p:spTree>
    <p:extLst>
      <p:ext uri="{BB962C8B-B14F-4D97-AF65-F5344CB8AC3E}">
        <p14:creationId xmlns:p14="http://schemas.microsoft.com/office/powerpoint/2010/main" val="2701877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428596" y="1084929"/>
            <a:ext cx="8229600" cy="508383"/>
          </a:xfrm>
          <a:prstGeom prst="rect">
            <a:avLst/>
          </a:prstGeom>
        </p:spPr>
        <p:txBody>
          <a:bodyPr/>
          <a:lstStyle>
            <a:lvl1pPr>
              <a:defRPr sz="3000" b="1">
                <a:solidFill>
                  <a:srgbClr val="11576A"/>
                </a:solidFill>
                <a:latin typeface="微软雅黑" pitchFamily="34" charset="-122"/>
                <a:ea typeface="微软雅黑" pitchFamily="34" charset="-122"/>
              </a:defRPr>
            </a:lvl1pPr>
          </a:lstStyle>
          <a:p>
            <a:pPr algn="ctr"/>
            <a:r>
              <a:rPr lang="zh-CN" altLang="en-US" dirty="0"/>
              <a:t>阻塞与非阻塞通信</a:t>
            </a:r>
            <a:endParaRPr lang="en-US" altLang="zh-CN" dirty="0"/>
          </a:p>
        </p:txBody>
      </p:sp>
      <p:grpSp>
        <p:nvGrpSpPr>
          <p:cNvPr id="2" name="组合 1"/>
          <p:cNvGrpSpPr/>
          <p:nvPr/>
        </p:nvGrpSpPr>
        <p:grpSpPr>
          <a:xfrm>
            <a:off x="844894" y="1857364"/>
            <a:ext cx="7183489" cy="400110"/>
            <a:chOff x="844893" y="1000114"/>
            <a:chExt cx="7183489" cy="400110"/>
          </a:xfrm>
        </p:grpSpPr>
        <p:sp>
          <p:nvSpPr>
            <p:cNvPr id="9" name="内容占位符 2"/>
            <p:cNvSpPr txBox="1">
              <a:spLocks/>
            </p:cNvSpPr>
            <p:nvPr/>
          </p:nvSpPr>
          <p:spPr>
            <a:xfrm>
              <a:off x="1142975" y="1000114"/>
              <a:ext cx="6885407"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r>
                <a:rPr lang="zh-CN" altLang="en-US" dirty="0"/>
                <a:t>进程通信可划分为阻塞（同步）或非阻塞（异步）</a:t>
              </a:r>
              <a:endParaRPr lang="en-US" altLang="zh-CN" dirty="0"/>
            </a:p>
          </p:txBody>
        </p:sp>
        <p:sp>
          <p:nvSpPr>
            <p:cNvPr id="12" name="TextBox 11"/>
            <p:cNvSpPr txBox="1"/>
            <p:nvPr/>
          </p:nvSpPr>
          <p:spPr>
            <a:xfrm>
              <a:off x="844893" y="1000114"/>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4" name="组合 3"/>
          <p:cNvGrpSpPr/>
          <p:nvPr/>
        </p:nvGrpSpPr>
        <p:grpSpPr>
          <a:xfrm>
            <a:off x="1262422" y="2533644"/>
            <a:ext cx="6261906" cy="609604"/>
            <a:chOff x="1262422" y="1676394"/>
            <a:chExt cx="6261906" cy="609604"/>
          </a:xfrm>
        </p:grpSpPr>
        <p:sp>
          <p:nvSpPr>
            <p:cNvPr id="26" name="内容占位符 2"/>
            <p:cNvSpPr txBox="1">
              <a:spLocks/>
            </p:cNvSpPr>
            <p:nvPr/>
          </p:nvSpPr>
          <p:spPr>
            <a:xfrm>
              <a:off x="1394985" y="1676394"/>
              <a:ext cx="6129343" cy="609604"/>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阻塞发送</a:t>
              </a:r>
              <a:endParaRPr lang="en-US" altLang="zh-CN" dirty="0"/>
            </a:p>
          </p:txBody>
        </p:sp>
        <p:pic>
          <p:nvPicPr>
            <p:cNvPr id="27" name="图片 26" descr="小点1.png"/>
            <p:cNvPicPr>
              <a:picLocks noChangeAspect="1"/>
            </p:cNvPicPr>
            <p:nvPr/>
          </p:nvPicPr>
          <p:blipFill>
            <a:blip r:embed="rId2" cstate="print"/>
            <a:stretch>
              <a:fillRect/>
            </a:stretch>
          </p:blipFill>
          <p:spPr>
            <a:xfrm>
              <a:off x="1262422" y="1772551"/>
              <a:ext cx="151066" cy="148997"/>
            </a:xfrm>
            <a:prstGeom prst="rect">
              <a:avLst/>
            </a:prstGeom>
            <a:effectLst/>
          </p:spPr>
        </p:pic>
      </p:grpSp>
      <p:grpSp>
        <p:nvGrpSpPr>
          <p:cNvPr id="3" name="组合 2"/>
          <p:cNvGrpSpPr/>
          <p:nvPr/>
        </p:nvGrpSpPr>
        <p:grpSpPr>
          <a:xfrm>
            <a:off x="844894" y="2189154"/>
            <a:ext cx="1512529" cy="400110"/>
            <a:chOff x="844893" y="1331904"/>
            <a:chExt cx="1512529" cy="400110"/>
          </a:xfrm>
        </p:grpSpPr>
        <p:sp>
          <p:nvSpPr>
            <p:cNvPr id="18" name="内容占位符 2"/>
            <p:cNvSpPr txBox="1">
              <a:spLocks/>
            </p:cNvSpPr>
            <p:nvPr/>
          </p:nvSpPr>
          <p:spPr>
            <a:xfrm>
              <a:off x="1142976" y="1331904"/>
              <a:ext cx="1214446"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r>
                <a:rPr lang="zh-CN" altLang="en-US" dirty="0"/>
                <a:t>阻塞通信</a:t>
              </a:r>
              <a:endParaRPr lang="en-US" altLang="zh-CN" dirty="0"/>
            </a:p>
          </p:txBody>
        </p:sp>
        <p:sp>
          <p:nvSpPr>
            <p:cNvPr id="19" name="TextBox 18"/>
            <p:cNvSpPr txBox="1"/>
            <p:nvPr/>
          </p:nvSpPr>
          <p:spPr>
            <a:xfrm>
              <a:off x="844893" y="1331904"/>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13" name="组合 12"/>
          <p:cNvGrpSpPr/>
          <p:nvPr/>
        </p:nvGrpSpPr>
        <p:grpSpPr>
          <a:xfrm>
            <a:off x="1262422" y="2865434"/>
            <a:ext cx="7270018" cy="596904"/>
            <a:chOff x="1262422" y="2260598"/>
            <a:chExt cx="7270018" cy="596904"/>
          </a:xfrm>
        </p:grpSpPr>
        <p:pic>
          <p:nvPicPr>
            <p:cNvPr id="14" name="图片 13" descr="小点1.png"/>
            <p:cNvPicPr>
              <a:picLocks noChangeAspect="1"/>
            </p:cNvPicPr>
            <p:nvPr/>
          </p:nvPicPr>
          <p:blipFill>
            <a:blip r:embed="rId2" cstate="print"/>
            <a:stretch>
              <a:fillRect/>
            </a:stretch>
          </p:blipFill>
          <p:spPr>
            <a:xfrm>
              <a:off x="1262422" y="2365374"/>
              <a:ext cx="151066" cy="148997"/>
            </a:xfrm>
            <a:prstGeom prst="rect">
              <a:avLst/>
            </a:prstGeom>
            <a:effectLst/>
          </p:spPr>
        </p:pic>
        <p:sp>
          <p:nvSpPr>
            <p:cNvPr id="15" name="内容占位符 2"/>
            <p:cNvSpPr txBox="1">
              <a:spLocks/>
            </p:cNvSpPr>
            <p:nvPr/>
          </p:nvSpPr>
          <p:spPr>
            <a:xfrm>
              <a:off x="1394985" y="2260598"/>
              <a:ext cx="7137455" cy="596904"/>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阻塞接收</a:t>
              </a:r>
              <a:endParaRPr lang="en-US" altLang="zh-CN" dirty="0"/>
            </a:p>
          </p:txBody>
        </p:sp>
      </p:grpSp>
      <p:grpSp>
        <p:nvGrpSpPr>
          <p:cNvPr id="16" name="组合 15"/>
          <p:cNvGrpSpPr/>
          <p:nvPr/>
        </p:nvGrpSpPr>
        <p:grpSpPr>
          <a:xfrm>
            <a:off x="844894" y="3154887"/>
            <a:ext cx="2512661" cy="400110"/>
            <a:chOff x="844893" y="2794002"/>
            <a:chExt cx="2512661" cy="400110"/>
          </a:xfrm>
        </p:grpSpPr>
        <p:sp>
          <p:nvSpPr>
            <p:cNvPr id="17" name="内容占位符 2"/>
            <p:cNvSpPr txBox="1">
              <a:spLocks/>
            </p:cNvSpPr>
            <p:nvPr/>
          </p:nvSpPr>
          <p:spPr>
            <a:xfrm>
              <a:off x="1142976" y="2832102"/>
              <a:ext cx="2214578"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a:lnSpc>
                  <a:spcPct val="90000"/>
                </a:lnSpc>
              </a:pPr>
              <a:r>
                <a:rPr lang="zh-CN" altLang="en-US" dirty="0"/>
                <a:t>非阻塞通信</a:t>
              </a:r>
              <a:endParaRPr lang="en-US" altLang="zh-CN" dirty="0"/>
            </a:p>
          </p:txBody>
        </p:sp>
        <p:sp>
          <p:nvSpPr>
            <p:cNvPr id="20" name="TextBox 32"/>
            <p:cNvSpPr txBox="1"/>
            <p:nvPr/>
          </p:nvSpPr>
          <p:spPr>
            <a:xfrm>
              <a:off x="844893" y="2794002"/>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21" name="组合 20"/>
          <p:cNvGrpSpPr/>
          <p:nvPr/>
        </p:nvGrpSpPr>
        <p:grpSpPr>
          <a:xfrm>
            <a:off x="1262422" y="3510491"/>
            <a:ext cx="6765962" cy="551544"/>
            <a:chOff x="1262422" y="3149606"/>
            <a:chExt cx="6765962" cy="551544"/>
          </a:xfrm>
        </p:grpSpPr>
        <p:sp>
          <p:nvSpPr>
            <p:cNvPr id="22" name="内容占位符 2"/>
            <p:cNvSpPr txBox="1">
              <a:spLocks/>
            </p:cNvSpPr>
            <p:nvPr/>
          </p:nvSpPr>
          <p:spPr>
            <a:xfrm>
              <a:off x="1394985" y="3149606"/>
              <a:ext cx="6633399" cy="551544"/>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非阻塞发送</a:t>
              </a:r>
              <a:endParaRPr lang="en-US" altLang="zh-CN" dirty="0"/>
            </a:p>
            <a:p>
              <a:pPr marL="0" lvl="1" indent="0">
                <a:lnSpc>
                  <a:spcPct val="90000"/>
                </a:lnSpc>
              </a:pPr>
              <a:r>
                <a:rPr lang="zh-CN" altLang="en-US" dirty="0"/>
                <a:t>发送者在消息发送后，可立即进行其他操作</a:t>
              </a:r>
            </a:p>
          </p:txBody>
        </p:sp>
        <p:pic>
          <p:nvPicPr>
            <p:cNvPr id="23" name="图片 22" descr="小点1.png"/>
            <p:cNvPicPr>
              <a:picLocks noChangeAspect="1"/>
            </p:cNvPicPr>
            <p:nvPr/>
          </p:nvPicPr>
          <p:blipFill>
            <a:blip r:embed="rId2" cstate="print"/>
            <a:stretch>
              <a:fillRect/>
            </a:stretch>
          </p:blipFill>
          <p:spPr>
            <a:xfrm>
              <a:off x="1262422" y="3245763"/>
              <a:ext cx="151066" cy="148997"/>
            </a:xfrm>
            <a:prstGeom prst="rect">
              <a:avLst/>
            </a:prstGeom>
            <a:effectLst/>
          </p:spPr>
        </p:pic>
      </p:grpSp>
    </p:spTree>
    <p:extLst>
      <p:ext uri="{BB962C8B-B14F-4D97-AF65-F5344CB8AC3E}">
        <p14:creationId xmlns:p14="http://schemas.microsoft.com/office/powerpoint/2010/main" val="509258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428596" y="1084929"/>
            <a:ext cx="8229600" cy="508383"/>
          </a:xfrm>
          <a:prstGeom prst="rect">
            <a:avLst/>
          </a:prstGeom>
        </p:spPr>
        <p:txBody>
          <a:bodyPr/>
          <a:lstStyle>
            <a:lvl1pPr>
              <a:defRPr sz="3000" b="1">
                <a:solidFill>
                  <a:srgbClr val="11576A"/>
                </a:solidFill>
                <a:latin typeface="微软雅黑" pitchFamily="34" charset="-122"/>
                <a:ea typeface="微软雅黑" pitchFamily="34" charset="-122"/>
              </a:defRPr>
            </a:lvl1pPr>
          </a:lstStyle>
          <a:p>
            <a:pPr algn="ctr"/>
            <a:r>
              <a:rPr lang="zh-CN" altLang="en-US" dirty="0"/>
              <a:t>阻塞与非阻塞通信</a:t>
            </a:r>
            <a:endParaRPr lang="en-US" altLang="zh-CN" dirty="0"/>
          </a:p>
        </p:txBody>
      </p:sp>
      <p:grpSp>
        <p:nvGrpSpPr>
          <p:cNvPr id="2" name="组合 1"/>
          <p:cNvGrpSpPr/>
          <p:nvPr/>
        </p:nvGrpSpPr>
        <p:grpSpPr>
          <a:xfrm>
            <a:off x="844894" y="1857364"/>
            <a:ext cx="6823449" cy="400110"/>
            <a:chOff x="844893" y="1000114"/>
            <a:chExt cx="6823449" cy="400110"/>
          </a:xfrm>
        </p:grpSpPr>
        <p:sp>
          <p:nvSpPr>
            <p:cNvPr id="9" name="内容占位符 2"/>
            <p:cNvSpPr txBox="1">
              <a:spLocks/>
            </p:cNvSpPr>
            <p:nvPr/>
          </p:nvSpPr>
          <p:spPr>
            <a:xfrm>
              <a:off x="1142975" y="1000114"/>
              <a:ext cx="6525367"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r>
                <a:rPr lang="zh-CN" altLang="en-US" dirty="0"/>
                <a:t>进程通信可划分为阻塞（同步）或非阻塞（异步）</a:t>
              </a:r>
              <a:endParaRPr lang="en-US" altLang="zh-CN" dirty="0"/>
            </a:p>
          </p:txBody>
        </p:sp>
        <p:sp>
          <p:nvSpPr>
            <p:cNvPr id="12" name="TextBox 11"/>
            <p:cNvSpPr txBox="1"/>
            <p:nvPr/>
          </p:nvSpPr>
          <p:spPr>
            <a:xfrm>
              <a:off x="844893" y="1000114"/>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4" name="组合 3"/>
          <p:cNvGrpSpPr/>
          <p:nvPr/>
        </p:nvGrpSpPr>
        <p:grpSpPr>
          <a:xfrm>
            <a:off x="1262422" y="2533644"/>
            <a:ext cx="6261906" cy="609604"/>
            <a:chOff x="1262422" y="1676394"/>
            <a:chExt cx="6261906" cy="609604"/>
          </a:xfrm>
        </p:grpSpPr>
        <p:sp>
          <p:nvSpPr>
            <p:cNvPr id="26" name="内容占位符 2"/>
            <p:cNvSpPr txBox="1">
              <a:spLocks/>
            </p:cNvSpPr>
            <p:nvPr/>
          </p:nvSpPr>
          <p:spPr>
            <a:xfrm>
              <a:off x="1394985" y="1676394"/>
              <a:ext cx="6129343" cy="609604"/>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阻塞发送</a:t>
              </a:r>
              <a:endParaRPr lang="en-US" altLang="zh-CN" dirty="0"/>
            </a:p>
          </p:txBody>
        </p:sp>
        <p:pic>
          <p:nvPicPr>
            <p:cNvPr id="27" name="图片 26" descr="小点1.png"/>
            <p:cNvPicPr>
              <a:picLocks noChangeAspect="1"/>
            </p:cNvPicPr>
            <p:nvPr/>
          </p:nvPicPr>
          <p:blipFill>
            <a:blip r:embed="rId2" cstate="print"/>
            <a:stretch>
              <a:fillRect/>
            </a:stretch>
          </p:blipFill>
          <p:spPr>
            <a:xfrm>
              <a:off x="1262422" y="1772551"/>
              <a:ext cx="151066" cy="148997"/>
            </a:xfrm>
            <a:prstGeom prst="rect">
              <a:avLst/>
            </a:prstGeom>
            <a:effectLst/>
          </p:spPr>
        </p:pic>
      </p:grpSp>
      <p:grpSp>
        <p:nvGrpSpPr>
          <p:cNvPr id="3" name="组合 2"/>
          <p:cNvGrpSpPr/>
          <p:nvPr/>
        </p:nvGrpSpPr>
        <p:grpSpPr>
          <a:xfrm>
            <a:off x="844894" y="2189154"/>
            <a:ext cx="1512529" cy="400110"/>
            <a:chOff x="844893" y="1331904"/>
            <a:chExt cx="1512529" cy="400110"/>
          </a:xfrm>
        </p:grpSpPr>
        <p:sp>
          <p:nvSpPr>
            <p:cNvPr id="18" name="内容占位符 2"/>
            <p:cNvSpPr txBox="1">
              <a:spLocks/>
            </p:cNvSpPr>
            <p:nvPr/>
          </p:nvSpPr>
          <p:spPr>
            <a:xfrm>
              <a:off x="1142976" y="1331904"/>
              <a:ext cx="1214446"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r>
                <a:rPr lang="zh-CN" altLang="en-US" dirty="0"/>
                <a:t>阻塞通信</a:t>
              </a:r>
              <a:endParaRPr lang="en-US" altLang="zh-CN" dirty="0"/>
            </a:p>
          </p:txBody>
        </p:sp>
        <p:sp>
          <p:nvSpPr>
            <p:cNvPr id="19" name="TextBox 18"/>
            <p:cNvSpPr txBox="1"/>
            <p:nvPr/>
          </p:nvSpPr>
          <p:spPr>
            <a:xfrm>
              <a:off x="844893" y="1331904"/>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13" name="组合 12"/>
          <p:cNvGrpSpPr/>
          <p:nvPr/>
        </p:nvGrpSpPr>
        <p:grpSpPr>
          <a:xfrm>
            <a:off x="1262422" y="2865434"/>
            <a:ext cx="7270018" cy="596904"/>
            <a:chOff x="1262422" y="2260598"/>
            <a:chExt cx="7270018" cy="596904"/>
          </a:xfrm>
        </p:grpSpPr>
        <p:pic>
          <p:nvPicPr>
            <p:cNvPr id="14" name="图片 13" descr="小点1.png"/>
            <p:cNvPicPr>
              <a:picLocks noChangeAspect="1"/>
            </p:cNvPicPr>
            <p:nvPr/>
          </p:nvPicPr>
          <p:blipFill>
            <a:blip r:embed="rId2" cstate="print"/>
            <a:stretch>
              <a:fillRect/>
            </a:stretch>
          </p:blipFill>
          <p:spPr>
            <a:xfrm>
              <a:off x="1262422" y="2365374"/>
              <a:ext cx="151066" cy="148997"/>
            </a:xfrm>
            <a:prstGeom prst="rect">
              <a:avLst/>
            </a:prstGeom>
            <a:effectLst/>
          </p:spPr>
        </p:pic>
        <p:sp>
          <p:nvSpPr>
            <p:cNvPr id="15" name="内容占位符 2"/>
            <p:cNvSpPr txBox="1">
              <a:spLocks/>
            </p:cNvSpPr>
            <p:nvPr/>
          </p:nvSpPr>
          <p:spPr>
            <a:xfrm>
              <a:off x="1394985" y="2260598"/>
              <a:ext cx="7137455" cy="596904"/>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阻塞接收</a:t>
              </a:r>
              <a:endParaRPr lang="en-US" altLang="zh-CN" dirty="0"/>
            </a:p>
          </p:txBody>
        </p:sp>
      </p:grpSp>
      <p:grpSp>
        <p:nvGrpSpPr>
          <p:cNvPr id="16" name="组合 15"/>
          <p:cNvGrpSpPr/>
          <p:nvPr/>
        </p:nvGrpSpPr>
        <p:grpSpPr>
          <a:xfrm>
            <a:off x="844894" y="3154887"/>
            <a:ext cx="2512661" cy="400110"/>
            <a:chOff x="844893" y="2794002"/>
            <a:chExt cx="2512661" cy="400110"/>
          </a:xfrm>
        </p:grpSpPr>
        <p:sp>
          <p:nvSpPr>
            <p:cNvPr id="17" name="内容占位符 2"/>
            <p:cNvSpPr txBox="1">
              <a:spLocks/>
            </p:cNvSpPr>
            <p:nvPr/>
          </p:nvSpPr>
          <p:spPr>
            <a:xfrm>
              <a:off x="1142976" y="2832102"/>
              <a:ext cx="2214578"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a:lnSpc>
                  <a:spcPct val="90000"/>
                </a:lnSpc>
              </a:pPr>
              <a:r>
                <a:rPr lang="zh-CN" altLang="en-US" dirty="0"/>
                <a:t>非阻塞通信</a:t>
              </a:r>
              <a:endParaRPr lang="en-US" altLang="zh-CN" dirty="0"/>
            </a:p>
          </p:txBody>
        </p:sp>
        <p:sp>
          <p:nvSpPr>
            <p:cNvPr id="20" name="TextBox 32"/>
            <p:cNvSpPr txBox="1"/>
            <p:nvPr/>
          </p:nvSpPr>
          <p:spPr>
            <a:xfrm>
              <a:off x="844893" y="2794002"/>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21" name="组合 20"/>
          <p:cNvGrpSpPr/>
          <p:nvPr/>
        </p:nvGrpSpPr>
        <p:grpSpPr>
          <a:xfrm>
            <a:off x="1262422" y="3510491"/>
            <a:ext cx="6765962" cy="551544"/>
            <a:chOff x="1262422" y="3149606"/>
            <a:chExt cx="6765962" cy="551544"/>
          </a:xfrm>
        </p:grpSpPr>
        <p:sp>
          <p:nvSpPr>
            <p:cNvPr id="22" name="内容占位符 2"/>
            <p:cNvSpPr txBox="1">
              <a:spLocks/>
            </p:cNvSpPr>
            <p:nvPr/>
          </p:nvSpPr>
          <p:spPr>
            <a:xfrm>
              <a:off x="1394985" y="3149606"/>
              <a:ext cx="6633399" cy="551544"/>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非阻塞发送</a:t>
              </a:r>
              <a:endParaRPr lang="en-US" altLang="zh-CN" dirty="0"/>
            </a:p>
          </p:txBody>
        </p:sp>
        <p:pic>
          <p:nvPicPr>
            <p:cNvPr id="23" name="图片 22" descr="小点1.png"/>
            <p:cNvPicPr>
              <a:picLocks noChangeAspect="1"/>
            </p:cNvPicPr>
            <p:nvPr/>
          </p:nvPicPr>
          <p:blipFill>
            <a:blip r:embed="rId2" cstate="print"/>
            <a:stretch>
              <a:fillRect/>
            </a:stretch>
          </p:blipFill>
          <p:spPr>
            <a:xfrm>
              <a:off x="1262422" y="3245763"/>
              <a:ext cx="151066" cy="148997"/>
            </a:xfrm>
            <a:prstGeom prst="rect">
              <a:avLst/>
            </a:prstGeom>
            <a:effectLst/>
          </p:spPr>
        </p:pic>
      </p:grpSp>
      <p:grpSp>
        <p:nvGrpSpPr>
          <p:cNvPr id="24" name="组合 23"/>
          <p:cNvGrpSpPr/>
          <p:nvPr/>
        </p:nvGrpSpPr>
        <p:grpSpPr>
          <a:xfrm>
            <a:off x="1262422" y="3838427"/>
            <a:ext cx="5397810" cy="873216"/>
            <a:chOff x="1262422" y="3714758"/>
            <a:chExt cx="5397810" cy="873216"/>
          </a:xfrm>
        </p:grpSpPr>
        <p:sp>
          <p:nvSpPr>
            <p:cNvPr id="25" name="内容占位符 2"/>
            <p:cNvSpPr txBox="1">
              <a:spLocks/>
            </p:cNvSpPr>
            <p:nvPr/>
          </p:nvSpPr>
          <p:spPr>
            <a:xfrm>
              <a:off x="1394985" y="3714758"/>
              <a:ext cx="5265247" cy="873216"/>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非阻塞接收</a:t>
              </a:r>
              <a:endParaRPr lang="en-US" altLang="zh-CN" dirty="0"/>
            </a:p>
            <a:p>
              <a:pPr marL="0" lvl="1" indent="0">
                <a:lnSpc>
                  <a:spcPct val="90000"/>
                </a:lnSpc>
              </a:pPr>
              <a:r>
                <a:rPr lang="zh-CN" altLang="en-US" dirty="0"/>
                <a:t>没有消息发送时，接收者在请求接收消息后，接收不到任何消息</a:t>
              </a:r>
            </a:p>
          </p:txBody>
        </p:sp>
        <p:pic>
          <p:nvPicPr>
            <p:cNvPr id="28" name="图片 27" descr="小点1.png"/>
            <p:cNvPicPr>
              <a:picLocks noChangeAspect="1"/>
            </p:cNvPicPr>
            <p:nvPr/>
          </p:nvPicPr>
          <p:blipFill>
            <a:blip r:embed="rId2" cstate="print"/>
            <a:stretch>
              <a:fillRect/>
            </a:stretch>
          </p:blipFill>
          <p:spPr>
            <a:xfrm>
              <a:off x="1262422" y="3810915"/>
              <a:ext cx="151066" cy="148997"/>
            </a:xfrm>
            <a:prstGeom prst="rect">
              <a:avLst/>
            </a:prstGeom>
            <a:effectLst/>
          </p:spPr>
        </p:pic>
      </p:grpSp>
    </p:spTree>
    <p:extLst>
      <p:ext uri="{BB962C8B-B14F-4D97-AF65-F5344CB8AC3E}">
        <p14:creationId xmlns:p14="http://schemas.microsoft.com/office/powerpoint/2010/main" val="1386455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428596" y="1084929"/>
            <a:ext cx="8229600" cy="508383"/>
          </a:xfrm>
          <a:prstGeom prst="rect">
            <a:avLst/>
          </a:prstGeom>
        </p:spPr>
        <p:txBody>
          <a:bodyPr/>
          <a:lstStyle>
            <a:lvl1pPr>
              <a:defRPr sz="3000" b="1">
                <a:solidFill>
                  <a:srgbClr val="11576A"/>
                </a:solidFill>
                <a:latin typeface="微软雅黑" pitchFamily="34" charset="-122"/>
                <a:ea typeface="微软雅黑" pitchFamily="34" charset="-122"/>
              </a:defRPr>
            </a:lvl1pPr>
          </a:lstStyle>
          <a:p>
            <a:pPr algn="ctr"/>
            <a:r>
              <a:rPr lang="zh-CN" altLang="en-US" dirty="0">
                <a:latin typeface="+mn-ea"/>
                <a:ea typeface="+mn-ea"/>
              </a:rPr>
              <a:t>通信链路缓冲</a:t>
            </a:r>
            <a:endParaRPr lang="en-US" altLang="zh-CN" dirty="0">
              <a:latin typeface="+mn-ea"/>
              <a:ea typeface="+mn-ea"/>
            </a:endParaRPr>
          </a:p>
        </p:txBody>
      </p:sp>
      <p:grpSp>
        <p:nvGrpSpPr>
          <p:cNvPr id="2" name="组合 1"/>
          <p:cNvGrpSpPr/>
          <p:nvPr/>
        </p:nvGrpSpPr>
        <p:grpSpPr>
          <a:xfrm>
            <a:off x="844894" y="1857364"/>
            <a:ext cx="5584495" cy="400110"/>
            <a:chOff x="844893" y="1000114"/>
            <a:chExt cx="5584495" cy="400110"/>
          </a:xfrm>
        </p:grpSpPr>
        <p:sp>
          <p:nvSpPr>
            <p:cNvPr id="9" name="内容占位符 2"/>
            <p:cNvSpPr txBox="1">
              <a:spLocks/>
            </p:cNvSpPr>
            <p:nvPr/>
          </p:nvSpPr>
          <p:spPr>
            <a:xfrm>
              <a:off x="1142976" y="1000114"/>
              <a:ext cx="5286412"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r>
                <a:rPr lang="zh-CN" altLang="en-US" dirty="0"/>
                <a:t>进程发送的消息在链路上可能有</a:t>
              </a:r>
              <a:r>
                <a:rPr lang="en-US" altLang="zh-CN" dirty="0"/>
                <a:t>3</a:t>
              </a:r>
              <a:r>
                <a:rPr lang="zh-CN" altLang="en-US" dirty="0"/>
                <a:t>种缓冲方式</a:t>
              </a:r>
              <a:endParaRPr lang="en-US" altLang="zh-CN" dirty="0"/>
            </a:p>
          </p:txBody>
        </p:sp>
        <p:sp>
          <p:nvSpPr>
            <p:cNvPr id="12" name="TextBox 11"/>
            <p:cNvSpPr txBox="1"/>
            <p:nvPr/>
          </p:nvSpPr>
          <p:spPr>
            <a:xfrm>
              <a:off x="844893" y="1000114"/>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3" name="组合 2"/>
          <p:cNvGrpSpPr/>
          <p:nvPr/>
        </p:nvGrpSpPr>
        <p:grpSpPr>
          <a:xfrm>
            <a:off x="1262422" y="2176455"/>
            <a:ext cx="3023826" cy="681043"/>
            <a:chOff x="1262422" y="1319204"/>
            <a:chExt cx="3023826" cy="681043"/>
          </a:xfrm>
        </p:grpSpPr>
        <p:sp>
          <p:nvSpPr>
            <p:cNvPr id="17" name="内容占位符 2"/>
            <p:cNvSpPr txBox="1">
              <a:spLocks/>
            </p:cNvSpPr>
            <p:nvPr/>
          </p:nvSpPr>
          <p:spPr>
            <a:xfrm>
              <a:off x="1394985" y="1638295"/>
              <a:ext cx="2891263" cy="3619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发送方必须等待接收方</a:t>
              </a:r>
            </a:p>
          </p:txBody>
        </p:sp>
        <p:sp>
          <p:nvSpPr>
            <p:cNvPr id="26" name="内容占位符 2"/>
            <p:cNvSpPr txBox="1">
              <a:spLocks/>
            </p:cNvSpPr>
            <p:nvPr/>
          </p:nvSpPr>
          <p:spPr>
            <a:xfrm>
              <a:off x="1394985" y="1319204"/>
              <a:ext cx="1033875" cy="3238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en-US" altLang="zh-CN" dirty="0"/>
                <a:t>0 </a:t>
              </a:r>
              <a:r>
                <a:rPr lang="zh-CN" altLang="en-US" dirty="0"/>
                <a:t>容量</a:t>
              </a:r>
            </a:p>
          </p:txBody>
        </p:sp>
        <p:pic>
          <p:nvPicPr>
            <p:cNvPr id="27" name="图片 26" descr="小点1.png"/>
            <p:cNvPicPr>
              <a:picLocks noChangeAspect="1"/>
            </p:cNvPicPr>
            <p:nvPr/>
          </p:nvPicPr>
          <p:blipFill>
            <a:blip r:embed="rId2" cstate="print"/>
            <a:stretch>
              <a:fillRect/>
            </a:stretch>
          </p:blipFill>
          <p:spPr>
            <a:xfrm>
              <a:off x="1262422" y="1415361"/>
              <a:ext cx="151066" cy="148997"/>
            </a:xfrm>
            <a:prstGeom prst="rect">
              <a:avLst/>
            </a:prstGeom>
            <a:effectLst/>
          </p:spPr>
        </p:pic>
      </p:grpSp>
      <p:grpSp>
        <p:nvGrpSpPr>
          <p:cNvPr id="4" name="组合 3"/>
          <p:cNvGrpSpPr/>
          <p:nvPr/>
        </p:nvGrpSpPr>
        <p:grpSpPr>
          <a:xfrm>
            <a:off x="1262422" y="2816221"/>
            <a:ext cx="5024090" cy="681043"/>
            <a:chOff x="1262422" y="1958970"/>
            <a:chExt cx="5024090" cy="681043"/>
          </a:xfrm>
        </p:grpSpPr>
        <p:sp>
          <p:nvSpPr>
            <p:cNvPr id="23" name="内容占位符 2"/>
            <p:cNvSpPr txBox="1">
              <a:spLocks/>
            </p:cNvSpPr>
            <p:nvPr/>
          </p:nvSpPr>
          <p:spPr>
            <a:xfrm>
              <a:off x="1394985" y="2278061"/>
              <a:ext cx="4891527" cy="3619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通信链路缓冲队列满时，发送方必须等待</a:t>
              </a:r>
            </a:p>
          </p:txBody>
        </p:sp>
        <p:sp>
          <p:nvSpPr>
            <p:cNvPr id="24" name="内容占位符 2"/>
            <p:cNvSpPr txBox="1">
              <a:spLocks/>
            </p:cNvSpPr>
            <p:nvPr/>
          </p:nvSpPr>
          <p:spPr>
            <a:xfrm>
              <a:off x="1394985" y="1958970"/>
              <a:ext cx="1391065" cy="3238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有限容量</a:t>
              </a:r>
            </a:p>
          </p:txBody>
        </p:sp>
        <p:pic>
          <p:nvPicPr>
            <p:cNvPr id="25" name="图片 24" descr="小点1.png"/>
            <p:cNvPicPr>
              <a:picLocks noChangeAspect="1"/>
            </p:cNvPicPr>
            <p:nvPr/>
          </p:nvPicPr>
          <p:blipFill>
            <a:blip r:embed="rId2" cstate="print"/>
            <a:stretch>
              <a:fillRect/>
            </a:stretch>
          </p:blipFill>
          <p:spPr>
            <a:xfrm>
              <a:off x="1262422" y="2055127"/>
              <a:ext cx="151066" cy="148997"/>
            </a:xfrm>
            <a:prstGeom prst="rect">
              <a:avLst/>
            </a:prstGeom>
            <a:effectLst/>
          </p:spPr>
        </p:pic>
      </p:grpSp>
      <p:grpSp>
        <p:nvGrpSpPr>
          <p:cNvPr id="5" name="组合 4"/>
          <p:cNvGrpSpPr/>
          <p:nvPr/>
        </p:nvGrpSpPr>
        <p:grpSpPr>
          <a:xfrm>
            <a:off x="1262422" y="3446462"/>
            <a:ext cx="2523760" cy="681043"/>
            <a:chOff x="1262422" y="2589211"/>
            <a:chExt cx="2523760" cy="681043"/>
          </a:xfrm>
        </p:grpSpPr>
        <p:sp>
          <p:nvSpPr>
            <p:cNvPr id="28" name="内容占位符 2"/>
            <p:cNvSpPr txBox="1">
              <a:spLocks/>
            </p:cNvSpPr>
            <p:nvPr/>
          </p:nvSpPr>
          <p:spPr>
            <a:xfrm>
              <a:off x="1394985" y="2908302"/>
              <a:ext cx="2391197" cy="3619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发送方不需要等待</a:t>
              </a:r>
            </a:p>
          </p:txBody>
        </p:sp>
        <p:sp>
          <p:nvSpPr>
            <p:cNvPr id="29" name="内容占位符 2"/>
            <p:cNvSpPr txBox="1">
              <a:spLocks/>
            </p:cNvSpPr>
            <p:nvPr/>
          </p:nvSpPr>
          <p:spPr>
            <a:xfrm>
              <a:off x="1394985" y="2589211"/>
              <a:ext cx="1391065" cy="3238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无限容量</a:t>
              </a:r>
            </a:p>
          </p:txBody>
        </p:sp>
        <p:pic>
          <p:nvPicPr>
            <p:cNvPr id="30" name="图片 29" descr="小点1.png"/>
            <p:cNvPicPr>
              <a:picLocks noChangeAspect="1"/>
            </p:cNvPicPr>
            <p:nvPr/>
          </p:nvPicPr>
          <p:blipFill>
            <a:blip r:embed="rId2" cstate="print"/>
            <a:stretch>
              <a:fillRect/>
            </a:stretch>
          </p:blipFill>
          <p:spPr>
            <a:xfrm>
              <a:off x="1262422" y="2685368"/>
              <a:ext cx="151066" cy="148997"/>
            </a:xfrm>
            <a:prstGeom prst="rect">
              <a:avLst/>
            </a:prstGeom>
            <a:effectLst/>
          </p:spPr>
        </p:pic>
      </p:grpSp>
    </p:spTree>
    <p:extLst>
      <p:ext uri="{BB962C8B-B14F-4D97-AF65-F5344CB8AC3E}">
        <p14:creationId xmlns:p14="http://schemas.microsoft.com/office/powerpoint/2010/main" val="1740903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428596" y="1084929"/>
            <a:ext cx="8229600" cy="508383"/>
          </a:xfrm>
          <a:prstGeom prst="rect">
            <a:avLst/>
          </a:prstGeom>
        </p:spPr>
        <p:txBody>
          <a:bodyPr/>
          <a:lstStyle>
            <a:lvl1pPr>
              <a:defRPr sz="3000" b="1">
                <a:solidFill>
                  <a:srgbClr val="11576A"/>
                </a:solidFill>
                <a:latin typeface="微软雅黑" pitchFamily="34" charset="-122"/>
                <a:ea typeface="微软雅黑" pitchFamily="34" charset="-122"/>
              </a:defRPr>
            </a:lvl1pPr>
          </a:lstStyle>
          <a:p>
            <a:pPr algn="ctr"/>
            <a:r>
              <a:rPr lang="zh-CN" altLang="en-US" dirty="0" smtClean="0">
                <a:latin typeface="+mn-ea"/>
                <a:ea typeface="+mn-ea"/>
              </a:rPr>
              <a:t>常见的四种</a:t>
            </a:r>
            <a:r>
              <a:rPr lang="en-US" altLang="zh-CN" dirty="0" smtClean="0">
                <a:latin typeface="+mn-ea"/>
                <a:ea typeface="+mn-ea"/>
              </a:rPr>
              <a:t>IPC</a:t>
            </a:r>
            <a:r>
              <a:rPr lang="zh-CN" altLang="en-US" dirty="0" smtClean="0">
                <a:latin typeface="+mn-ea"/>
                <a:ea typeface="+mn-ea"/>
              </a:rPr>
              <a:t>方法</a:t>
            </a:r>
            <a:endParaRPr lang="en-US" altLang="zh-CN" dirty="0">
              <a:latin typeface="+mn-ea"/>
              <a:ea typeface="+mn-ea"/>
            </a:endParaRPr>
          </a:p>
        </p:txBody>
      </p:sp>
      <p:grpSp>
        <p:nvGrpSpPr>
          <p:cNvPr id="2" name="组合 1"/>
          <p:cNvGrpSpPr/>
          <p:nvPr/>
        </p:nvGrpSpPr>
        <p:grpSpPr>
          <a:xfrm>
            <a:off x="844894" y="1857364"/>
            <a:ext cx="5584495" cy="400110"/>
            <a:chOff x="844893" y="1000114"/>
            <a:chExt cx="5584495" cy="400110"/>
          </a:xfrm>
        </p:grpSpPr>
        <p:sp>
          <p:nvSpPr>
            <p:cNvPr id="9" name="内容占位符 2"/>
            <p:cNvSpPr txBox="1">
              <a:spLocks/>
            </p:cNvSpPr>
            <p:nvPr/>
          </p:nvSpPr>
          <p:spPr>
            <a:xfrm>
              <a:off x="1142976" y="1000114"/>
              <a:ext cx="5286412"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r>
                <a:rPr lang="zh-CN" altLang="en-US" dirty="0" smtClean="0"/>
                <a:t>信号</a:t>
              </a:r>
              <a:endParaRPr lang="en-US" altLang="zh-CN" dirty="0" smtClean="0"/>
            </a:p>
          </p:txBody>
        </p:sp>
        <p:sp>
          <p:nvSpPr>
            <p:cNvPr id="12" name="TextBox 11"/>
            <p:cNvSpPr txBox="1"/>
            <p:nvPr/>
          </p:nvSpPr>
          <p:spPr>
            <a:xfrm>
              <a:off x="844893" y="1000114"/>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18" name="组合 17"/>
          <p:cNvGrpSpPr/>
          <p:nvPr/>
        </p:nvGrpSpPr>
        <p:grpSpPr>
          <a:xfrm>
            <a:off x="827584" y="2348880"/>
            <a:ext cx="5584495" cy="400110"/>
            <a:chOff x="844893" y="1000114"/>
            <a:chExt cx="5584495" cy="400110"/>
          </a:xfrm>
        </p:grpSpPr>
        <p:sp>
          <p:nvSpPr>
            <p:cNvPr id="19" name="内容占位符 2"/>
            <p:cNvSpPr txBox="1">
              <a:spLocks/>
            </p:cNvSpPr>
            <p:nvPr/>
          </p:nvSpPr>
          <p:spPr>
            <a:xfrm>
              <a:off x="1142976" y="1000114"/>
              <a:ext cx="5286412"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r>
                <a:rPr lang="zh-CN" altLang="en-US" dirty="0" smtClean="0"/>
                <a:t>管道</a:t>
              </a:r>
              <a:endParaRPr lang="en-US" altLang="zh-CN" dirty="0" smtClean="0"/>
            </a:p>
          </p:txBody>
        </p:sp>
        <p:sp>
          <p:nvSpPr>
            <p:cNvPr id="20" name="TextBox 11"/>
            <p:cNvSpPr txBox="1"/>
            <p:nvPr/>
          </p:nvSpPr>
          <p:spPr>
            <a:xfrm>
              <a:off x="844893" y="1000114"/>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32" name="组合 31"/>
          <p:cNvGrpSpPr/>
          <p:nvPr/>
        </p:nvGrpSpPr>
        <p:grpSpPr>
          <a:xfrm>
            <a:off x="827584" y="2924944"/>
            <a:ext cx="5584495" cy="400110"/>
            <a:chOff x="844893" y="1000114"/>
            <a:chExt cx="5584495" cy="400110"/>
          </a:xfrm>
        </p:grpSpPr>
        <p:sp>
          <p:nvSpPr>
            <p:cNvPr id="33" name="内容占位符 2"/>
            <p:cNvSpPr txBox="1">
              <a:spLocks/>
            </p:cNvSpPr>
            <p:nvPr/>
          </p:nvSpPr>
          <p:spPr>
            <a:xfrm>
              <a:off x="1142976" y="1000114"/>
              <a:ext cx="5286412"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r>
                <a:rPr lang="zh-CN" altLang="en-US" dirty="0" smtClean="0"/>
                <a:t>消息队列</a:t>
              </a:r>
              <a:endParaRPr lang="en-US" altLang="zh-CN" dirty="0" smtClean="0"/>
            </a:p>
          </p:txBody>
        </p:sp>
        <p:sp>
          <p:nvSpPr>
            <p:cNvPr id="34" name="TextBox 11"/>
            <p:cNvSpPr txBox="1"/>
            <p:nvPr/>
          </p:nvSpPr>
          <p:spPr>
            <a:xfrm>
              <a:off x="844893" y="1000114"/>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38" name="组合 37"/>
          <p:cNvGrpSpPr/>
          <p:nvPr/>
        </p:nvGrpSpPr>
        <p:grpSpPr>
          <a:xfrm>
            <a:off x="859713" y="3532946"/>
            <a:ext cx="5584495" cy="400110"/>
            <a:chOff x="844893" y="1000114"/>
            <a:chExt cx="5584495" cy="400110"/>
          </a:xfrm>
        </p:grpSpPr>
        <p:sp>
          <p:nvSpPr>
            <p:cNvPr id="39" name="内容占位符 2"/>
            <p:cNvSpPr txBox="1">
              <a:spLocks/>
            </p:cNvSpPr>
            <p:nvPr/>
          </p:nvSpPr>
          <p:spPr>
            <a:xfrm>
              <a:off x="1142976" y="1000114"/>
              <a:ext cx="5286412"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r>
                <a:rPr lang="zh-CN" altLang="en-US" dirty="0" smtClean="0"/>
                <a:t>共享内存</a:t>
              </a:r>
              <a:endParaRPr lang="en-US" altLang="zh-CN" dirty="0" smtClean="0"/>
            </a:p>
          </p:txBody>
        </p:sp>
        <p:sp>
          <p:nvSpPr>
            <p:cNvPr id="40" name="TextBox 11"/>
            <p:cNvSpPr txBox="1"/>
            <p:nvPr/>
          </p:nvSpPr>
          <p:spPr>
            <a:xfrm>
              <a:off x="844893" y="1000114"/>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884651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par>
                                <p:cTn id="14" presetID="22" presetClass="entr" presetSubtype="8"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left)">
                                      <p:cBhvr>
                                        <p:cTn id="1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428596" y="1084929"/>
            <a:ext cx="8229600" cy="508383"/>
          </a:xfrm>
          <a:prstGeom prst="rect">
            <a:avLst/>
          </a:prstGeom>
        </p:spPr>
        <p:txBody>
          <a:bodyPr/>
          <a:lstStyle>
            <a:lvl1pPr>
              <a:defRPr sz="3000" b="1">
                <a:solidFill>
                  <a:srgbClr val="11576A"/>
                </a:solidFill>
                <a:latin typeface="微软雅黑" pitchFamily="34" charset="-122"/>
                <a:ea typeface="微软雅黑" pitchFamily="34" charset="-122"/>
              </a:defRPr>
            </a:lvl1pPr>
          </a:lstStyle>
          <a:p>
            <a:pPr algn="ctr"/>
            <a:r>
              <a:rPr lang="zh-CN" altLang="en-US" dirty="0"/>
              <a:t>信号（</a:t>
            </a:r>
            <a:r>
              <a:rPr lang="en-US" altLang="zh-CN" dirty="0"/>
              <a:t>Signal</a:t>
            </a:r>
            <a:r>
              <a:rPr lang="zh-CN" altLang="en-US" dirty="0"/>
              <a:t>）</a:t>
            </a:r>
            <a:endParaRPr lang="en-US" altLang="zh-CN" dirty="0"/>
          </a:p>
        </p:txBody>
      </p:sp>
      <p:grpSp>
        <p:nvGrpSpPr>
          <p:cNvPr id="2" name="组合 1"/>
          <p:cNvGrpSpPr/>
          <p:nvPr/>
        </p:nvGrpSpPr>
        <p:grpSpPr>
          <a:xfrm>
            <a:off x="844894" y="1857364"/>
            <a:ext cx="4735219" cy="642942"/>
            <a:chOff x="844893" y="1000114"/>
            <a:chExt cx="4735219" cy="642942"/>
          </a:xfrm>
        </p:grpSpPr>
        <p:sp>
          <p:nvSpPr>
            <p:cNvPr id="9" name="内容占位符 2"/>
            <p:cNvSpPr txBox="1">
              <a:spLocks/>
            </p:cNvSpPr>
            <p:nvPr/>
          </p:nvSpPr>
          <p:spPr>
            <a:xfrm>
              <a:off x="1142976" y="1000114"/>
              <a:ext cx="857256"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r>
                <a:rPr lang="zh-CN" altLang="en-US" dirty="0"/>
                <a:t>信号</a:t>
              </a:r>
              <a:endParaRPr lang="en-US" altLang="zh-CN" dirty="0"/>
            </a:p>
          </p:txBody>
        </p:sp>
        <p:sp>
          <p:nvSpPr>
            <p:cNvPr id="12" name="TextBox 11"/>
            <p:cNvSpPr txBox="1"/>
            <p:nvPr/>
          </p:nvSpPr>
          <p:spPr>
            <a:xfrm>
              <a:off x="844893" y="1000114"/>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sp>
          <p:nvSpPr>
            <p:cNvPr id="26" name="内容占位符 2"/>
            <p:cNvSpPr txBox="1">
              <a:spLocks/>
            </p:cNvSpPr>
            <p:nvPr/>
          </p:nvSpPr>
          <p:spPr>
            <a:xfrm>
              <a:off x="1394985" y="1319204"/>
              <a:ext cx="4185127" cy="3238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进程间的软件中断通知和处理机制</a:t>
              </a:r>
            </a:p>
          </p:txBody>
        </p:sp>
        <p:pic>
          <p:nvPicPr>
            <p:cNvPr id="27" name="图片 26" descr="小点1.png"/>
            <p:cNvPicPr>
              <a:picLocks noChangeAspect="1"/>
            </p:cNvPicPr>
            <p:nvPr/>
          </p:nvPicPr>
          <p:blipFill>
            <a:blip r:embed="rId2" cstate="print"/>
            <a:stretch>
              <a:fillRect/>
            </a:stretch>
          </p:blipFill>
          <p:spPr>
            <a:xfrm>
              <a:off x="1262422" y="1415361"/>
              <a:ext cx="151066" cy="148997"/>
            </a:xfrm>
            <a:prstGeom prst="rect">
              <a:avLst/>
            </a:prstGeom>
            <a:effectLst/>
          </p:spPr>
        </p:pic>
      </p:grpSp>
      <p:grpSp>
        <p:nvGrpSpPr>
          <p:cNvPr id="3" name="组合 2"/>
          <p:cNvGrpSpPr/>
          <p:nvPr/>
        </p:nvGrpSpPr>
        <p:grpSpPr>
          <a:xfrm>
            <a:off x="1262422" y="2507181"/>
            <a:ext cx="6765962" cy="571504"/>
            <a:chOff x="1262422" y="1649931"/>
            <a:chExt cx="6765962" cy="571504"/>
          </a:xfrm>
        </p:grpSpPr>
        <p:sp>
          <p:nvSpPr>
            <p:cNvPr id="31" name="内容占位符 2"/>
            <p:cNvSpPr txBox="1">
              <a:spLocks/>
            </p:cNvSpPr>
            <p:nvPr/>
          </p:nvSpPr>
          <p:spPr>
            <a:xfrm>
              <a:off x="1394985" y="1649931"/>
              <a:ext cx="6633399" cy="571504"/>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如：</a:t>
              </a:r>
              <a:r>
                <a:rPr lang="en-US" altLang="zh-CN" dirty="0"/>
                <a:t>SIGKILL, SIGSTOP, SIGCONT</a:t>
              </a:r>
              <a:r>
                <a:rPr lang="zh-CN" altLang="en-US" dirty="0"/>
                <a:t>等</a:t>
              </a:r>
            </a:p>
          </p:txBody>
        </p:sp>
        <p:pic>
          <p:nvPicPr>
            <p:cNvPr id="36" name="图片 35" descr="小点1.png"/>
            <p:cNvPicPr>
              <a:picLocks noChangeAspect="1"/>
            </p:cNvPicPr>
            <p:nvPr/>
          </p:nvPicPr>
          <p:blipFill>
            <a:blip r:embed="rId2" cstate="print"/>
            <a:stretch>
              <a:fillRect/>
            </a:stretch>
          </p:blipFill>
          <p:spPr>
            <a:xfrm>
              <a:off x="1262422" y="1739213"/>
              <a:ext cx="151066" cy="148997"/>
            </a:xfrm>
            <a:prstGeom prst="rect">
              <a:avLst/>
            </a:prstGeom>
            <a:effectLst/>
          </p:spPr>
        </p:pic>
      </p:grpSp>
      <p:grpSp>
        <p:nvGrpSpPr>
          <p:cNvPr id="5" name="组合 4"/>
          <p:cNvGrpSpPr/>
          <p:nvPr/>
        </p:nvGrpSpPr>
        <p:grpSpPr>
          <a:xfrm>
            <a:off x="844894" y="2924944"/>
            <a:ext cx="6441751" cy="908056"/>
            <a:chOff x="844893" y="2067694"/>
            <a:chExt cx="6441751" cy="908056"/>
          </a:xfrm>
        </p:grpSpPr>
        <p:grpSp>
          <p:nvGrpSpPr>
            <p:cNvPr id="4" name="组合 3"/>
            <p:cNvGrpSpPr/>
            <p:nvPr/>
          </p:nvGrpSpPr>
          <p:grpSpPr>
            <a:xfrm>
              <a:off x="844893" y="2067694"/>
              <a:ext cx="3369917" cy="400110"/>
              <a:chOff x="844893" y="2067694"/>
              <a:chExt cx="3369917" cy="400110"/>
            </a:xfrm>
          </p:grpSpPr>
          <p:sp>
            <p:nvSpPr>
              <p:cNvPr id="38" name="内容占位符 2"/>
              <p:cNvSpPr txBox="1">
                <a:spLocks/>
              </p:cNvSpPr>
              <p:nvPr/>
            </p:nvSpPr>
            <p:spPr>
              <a:xfrm>
                <a:off x="1142976" y="2067694"/>
                <a:ext cx="3071834"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r>
                  <a:rPr lang="zh-CN" altLang="en-US" dirty="0"/>
                  <a:t>信号的接收处理</a:t>
                </a:r>
                <a:endParaRPr lang="en-US" altLang="zh-CN" dirty="0"/>
              </a:p>
            </p:txBody>
          </p:sp>
          <p:sp>
            <p:nvSpPr>
              <p:cNvPr id="39" name="TextBox 38"/>
              <p:cNvSpPr txBox="1"/>
              <p:nvPr/>
            </p:nvSpPr>
            <p:spPr>
              <a:xfrm>
                <a:off x="844893" y="2067694"/>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sp>
          <p:nvSpPr>
            <p:cNvPr id="40" name="内容占位符 2"/>
            <p:cNvSpPr txBox="1">
              <a:spLocks/>
            </p:cNvSpPr>
            <p:nvPr/>
          </p:nvSpPr>
          <p:spPr>
            <a:xfrm>
              <a:off x="1394985" y="2386784"/>
              <a:ext cx="5891659" cy="588966"/>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捕获</a:t>
              </a:r>
              <a:r>
                <a:rPr lang="en-US" altLang="zh-CN" dirty="0"/>
                <a:t>(catch)</a:t>
              </a:r>
              <a:r>
                <a:rPr lang="zh-CN" altLang="en-US" dirty="0"/>
                <a:t>：执行进程指定的信号处理函数被调用</a:t>
              </a:r>
            </a:p>
          </p:txBody>
        </p:sp>
        <p:pic>
          <p:nvPicPr>
            <p:cNvPr id="41" name="图片 40" descr="小点1.png"/>
            <p:cNvPicPr>
              <a:picLocks noChangeAspect="1"/>
            </p:cNvPicPr>
            <p:nvPr/>
          </p:nvPicPr>
          <p:blipFill>
            <a:blip r:embed="rId2" cstate="print"/>
            <a:stretch>
              <a:fillRect/>
            </a:stretch>
          </p:blipFill>
          <p:spPr>
            <a:xfrm>
              <a:off x="1262422" y="2482941"/>
              <a:ext cx="151066" cy="148997"/>
            </a:xfrm>
            <a:prstGeom prst="rect">
              <a:avLst/>
            </a:prstGeom>
            <a:effectLst/>
          </p:spPr>
        </p:pic>
      </p:grpSp>
      <p:grpSp>
        <p:nvGrpSpPr>
          <p:cNvPr id="6" name="组合 5"/>
          <p:cNvGrpSpPr/>
          <p:nvPr/>
        </p:nvGrpSpPr>
        <p:grpSpPr>
          <a:xfrm>
            <a:off x="1262422" y="3542486"/>
            <a:ext cx="5738470" cy="684218"/>
            <a:chOff x="1262422" y="2685236"/>
            <a:chExt cx="5738470" cy="684218"/>
          </a:xfrm>
        </p:grpSpPr>
        <p:sp>
          <p:nvSpPr>
            <p:cNvPr id="42" name="内容占位符 2"/>
            <p:cNvSpPr txBox="1">
              <a:spLocks/>
            </p:cNvSpPr>
            <p:nvPr/>
          </p:nvSpPr>
          <p:spPr>
            <a:xfrm>
              <a:off x="1394985" y="2685236"/>
              <a:ext cx="5605907" cy="3778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忽略</a:t>
              </a:r>
              <a:r>
                <a:rPr lang="en-US" altLang="zh-CN" dirty="0"/>
                <a:t>(Ignore)</a:t>
              </a:r>
              <a:r>
                <a:rPr lang="zh-CN" altLang="en-US" dirty="0"/>
                <a:t>：执行操作系统指定的缺省处理</a:t>
              </a:r>
            </a:p>
          </p:txBody>
        </p:sp>
        <p:pic>
          <p:nvPicPr>
            <p:cNvPr id="43" name="图片 42" descr="小点1.png"/>
            <p:cNvPicPr>
              <a:picLocks noChangeAspect="1"/>
            </p:cNvPicPr>
            <p:nvPr/>
          </p:nvPicPr>
          <p:blipFill>
            <a:blip r:embed="rId2" cstate="print"/>
            <a:stretch>
              <a:fillRect/>
            </a:stretch>
          </p:blipFill>
          <p:spPr>
            <a:xfrm>
              <a:off x="1262422" y="2781393"/>
              <a:ext cx="151066" cy="148997"/>
            </a:xfrm>
            <a:prstGeom prst="rect">
              <a:avLst/>
            </a:prstGeom>
            <a:effectLst/>
          </p:spPr>
        </p:pic>
        <p:sp>
          <p:nvSpPr>
            <p:cNvPr id="44" name="内容占位符 2"/>
            <p:cNvSpPr txBox="1">
              <a:spLocks/>
            </p:cNvSpPr>
            <p:nvPr/>
          </p:nvSpPr>
          <p:spPr>
            <a:xfrm>
              <a:off x="1639461" y="2991626"/>
              <a:ext cx="3218291" cy="3778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sz="1800" dirty="0"/>
                <a:t>例如：进程终止、进程挂起等</a:t>
              </a:r>
            </a:p>
          </p:txBody>
        </p:sp>
        <p:pic>
          <p:nvPicPr>
            <p:cNvPr id="45" name="图片 44" descr="小点1.png"/>
            <p:cNvPicPr>
              <a:picLocks noChangeAspect="1"/>
            </p:cNvPicPr>
            <p:nvPr/>
          </p:nvPicPr>
          <p:blipFill>
            <a:blip r:embed="rId2" cstate="print"/>
            <a:stretch>
              <a:fillRect/>
            </a:stretch>
          </p:blipFill>
          <p:spPr>
            <a:xfrm>
              <a:off x="1506898" y="3087783"/>
              <a:ext cx="151066" cy="148997"/>
            </a:xfrm>
            <a:prstGeom prst="rect">
              <a:avLst/>
            </a:prstGeom>
            <a:effectLst/>
          </p:spPr>
        </p:pic>
      </p:grpSp>
      <p:grpSp>
        <p:nvGrpSpPr>
          <p:cNvPr id="7" name="组合 6"/>
          <p:cNvGrpSpPr/>
          <p:nvPr/>
        </p:nvGrpSpPr>
        <p:grpSpPr>
          <a:xfrm>
            <a:off x="1262422" y="4134628"/>
            <a:ext cx="5166966" cy="696918"/>
            <a:chOff x="1262422" y="3277378"/>
            <a:chExt cx="5166966" cy="696918"/>
          </a:xfrm>
        </p:grpSpPr>
        <p:sp>
          <p:nvSpPr>
            <p:cNvPr id="46" name="内容占位符 2"/>
            <p:cNvSpPr txBox="1">
              <a:spLocks/>
            </p:cNvSpPr>
            <p:nvPr/>
          </p:nvSpPr>
          <p:spPr>
            <a:xfrm>
              <a:off x="1639461" y="3596468"/>
              <a:ext cx="4075547" cy="3778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sz="1800" dirty="0"/>
                <a:t>可能是暂时的</a:t>
              </a:r>
              <a:r>
                <a:rPr lang="en-US" altLang="zh-CN" sz="1800" dirty="0"/>
                <a:t>(</a:t>
              </a:r>
              <a:r>
                <a:rPr lang="zh-CN" altLang="en-US" sz="1800" dirty="0"/>
                <a:t>当处理同样类型的信号</a:t>
              </a:r>
              <a:r>
                <a:rPr lang="en-US" altLang="zh-CN" sz="1800" dirty="0"/>
                <a:t>)</a:t>
              </a:r>
              <a:endParaRPr lang="zh-CN" altLang="en-US" sz="1800" dirty="0"/>
            </a:p>
          </p:txBody>
        </p:sp>
        <p:pic>
          <p:nvPicPr>
            <p:cNvPr id="47" name="图片 46" descr="小点1.png"/>
            <p:cNvPicPr>
              <a:picLocks noChangeAspect="1"/>
            </p:cNvPicPr>
            <p:nvPr/>
          </p:nvPicPr>
          <p:blipFill>
            <a:blip r:embed="rId2" cstate="print"/>
            <a:stretch>
              <a:fillRect/>
            </a:stretch>
          </p:blipFill>
          <p:spPr>
            <a:xfrm>
              <a:off x="1506898" y="3692625"/>
              <a:ext cx="151066" cy="148997"/>
            </a:xfrm>
            <a:prstGeom prst="rect">
              <a:avLst/>
            </a:prstGeom>
            <a:effectLst/>
          </p:spPr>
        </p:pic>
        <p:sp>
          <p:nvSpPr>
            <p:cNvPr id="48" name="内容占位符 2"/>
            <p:cNvSpPr txBox="1">
              <a:spLocks/>
            </p:cNvSpPr>
            <p:nvPr/>
          </p:nvSpPr>
          <p:spPr>
            <a:xfrm>
              <a:off x="1394985" y="3277378"/>
              <a:ext cx="5034403" cy="3778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屏蔽（</a:t>
              </a:r>
              <a:r>
                <a:rPr lang="en-US" altLang="zh-CN" dirty="0"/>
                <a:t>Mask</a:t>
              </a:r>
              <a:r>
                <a:rPr lang="zh-CN" altLang="en-US" dirty="0"/>
                <a:t>）：禁止进程接收和处理信号</a:t>
              </a:r>
            </a:p>
          </p:txBody>
        </p:sp>
        <p:pic>
          <p:nvPicPr>
            <p:cNvPr id="49" name="图片 48" descr="小点1.png"/>
            <p:cNvPicPr>
              <a:picLocks noChangeAspect="1"/>
            </p:cNvPicPr>
            <p:nvPr/>
          </p:nvPicPr>
          <p:blipFill>
            <a:blip r:embed="rId2" cstate="print"/>
            <a:stretch>
              <a:fillRect/>
            </a:stretch>
          </p:blipFill>
          <p:spPr>
            <a:xfrm>
              <a:off x="1262422" y="3373535"/>
              <a:ext cx="151066" cy="148997"/>
            </a:xfrm>
            <a:prstGeom prst="rect">
              <a:avLst/>
            </a:prstGeom>
            <a:effectLst/>
          </p:spPr>
        </p:pic>
      </p:grpSp>
      <p:grpSp>
        <p:nvGrpSpPr>
          <p:cNvPr id="10" name="组合 9"/>
          <p:cNvGrpSpPr/>
          <p:nvPr/>
        </p:nvGrpSpPr>
        <p:grpSpPr>
          <a:xfrm>
            <a:off x="844894" y="4840298"/>
            <a:ext cx="4870115" cy="642942"/>
            <a:chOff x="844893" y="3983048"/>
            <a:chExt cx="4870115" cy="642942"/>
          </a:xfrm>
        </p:grpSpPr>
        <p:sp>
          <p:nvSpPr>
            <p:cNvPr id="50" name="内容占位符 2"/>
            <p:cNvSpPr txBox="1">
              <a:spLocks/>
            </p:cNvSpPr>
            <p:nvPr/>
          </p:nvSpPr>
          <p:spPr>
            <a:xfrm>
              <a:off x="1142976" y="3983048"/>
              <a:ext cx="857256"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r>
                <a:rPr lang="zh-CN" altLang="en-US" dirty="0"/>
                <a:t>不足</a:t>
              </a:r>
              <a:endParaRPr lang="en-US" altLang="zh-CN" dirty="0"/>
            </a:p>
          </p:txBody>
        </p:sp>
        <p:sp>
          <p:nvSpPr>
            <p:cNvPr id="51" name="TextBox 50"/>
            <p:cNvSpPr txBox="1"/>
            <p:nvPr/>
          </p:nvSpPr>
          <p:spPr>
            <a:xfrm>
              <a:off x="844893" y="3983048"/>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sp>
          <p:nvSpPr>
            <p:cNvPr id="52" name="内容占位符 2"/>
            <p:cNvSpPr txBox="1">
              <a:spLocks/>
            </p:cNvSpPr>
            <p:nvPr/>
          </p:nvSpPr>
          <p:spPr>
            <a:xfrm>
              <a:off x="1394985" y="4302138"/>
              <a:ext cx="4320023" cy="3238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传送的信息量小，只有一个信号类型</a:t>
              </a:r>
            </a:p>
          </p:txBody>
        </p:sp>
        <p:pic>
          <p:nvPicPr>
            <p:cNvPr id="53" name="图片 52" descr="小点1.png"/>
            <p:cNvPicPr>
              <a:picLocks noChangeAspect="1"/>
            </p:cNvPicPr>
            <p:nvPr/>
          </p:nvPicPr>
          <p:blipFill>
            <a:blip r:embed="rId2" cstate="print"/>
            <a:stretch>
              <a:fillRect/>
            </a:stretch>
          </p:blipFill>
          <p:spPr>
            <a:xfrm>
              <a:off x="1262422" y="4398295"/>
              <a:ext cx="151066" cy="148997"/>
            </a:xfrm>
            <a:prstGeom prst="rect">
              <a:avLst/>
            </a:prstGeom>
            <a:effectLst/>
          </p:spPr>
        </p:pic>
      </p:grpSp>
    </p:spTree>
    <p:extLst>
      <p:ext uri="{BB962C8B-B14F-4D97-AF65-F5344CB8AC3E}">
        <p14:creationId xmlns:p14="http://schemas.microsoft.com/office/powerpoint/2010/main" val="1007205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26440" y="1779514"/>
            <a:ext cx="6400690" cy="3856472"/>
            <a:chOff x="914431" y="922264"/>
            <a:chExt cx="6400690" cy="3856472"/>
          </a:xfrm>
        </p:grpSpPr>
        <p:sp>
          <p:nvSpPr>
            <p:cNvPr id="7" name="Rectangle 2"/>
            <p:cNvSpPr>
              <a:spLocks noChangeArrowheads="1"/>
            </p:cNvSpPr>
            <p:nvPr/>
          </p:nvSpPr>
          <p:spPr bwMode="auto">
            <a:xfrm>
              <a:off x="914431" y="3324333"/>
              <a:ext cx="6400690" cy="1454403"/>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algn="ctr">
                <a:buFont typeface="Monotype Sorts" charset="0"/>
                <a:buNone/>
              </a:pPr>
              <a:endParaRPr lang="zh-CN" altLang="en-US" sz="2000">
                <a:solidFill>
                  <a:srgbClr val="11576A"/>
                </a:solidFill>
                <a:latin typeface="微软雅黑" pitchFamily="34" charset="-122"/>
                <a:ea typeface="微软雅黑" pitchFamily="34" charset="-122"/>
              </a:endParaRPr>
            </a:p>
          </p:txBody>
        </p:sp>
        <p:sp>
          <p:nvSpPr>
            <p:cNvPr id="10" name="Text Box 8"/>
            <p:cNvSpPr txBox="1">
              <a:spLocks noChangeArrowheads="1"/>
            </p:cNvSpPr>
            <p:nvPr/>
          </p:nvSpPr>
          <p:spPr bwMode="auto">
            <a:xfrm>
              <a:off x="919696" y="3290111"/>
              <a:ext cx="6463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buFont typeface="Monotype Sorts" charset="0"/>
                <a:buNone/>
              </a:pPr>
              <a:r>
                <a:rPr lang="zh-CN" altLang="en-US" sz="1800" b="1" dirty="0">
                  <a:solidFill>
                    <a:srgbClr val="11576A"/>
                  </a:solidFill>
                  <a:latin typeface="微软雅黑" pitchFamily="34" charset="-122"/>
                  <a:ea typeface="微软雅黑" pitchFamily="34" charset="-122"/>
                </a:rPr>
                <a:t>内核</a:t>
              </a:r>
              <a:endParaRPr lang="en-US" altLang="zh-CN" sz="1800" b="1" dirty="0">
                <a:solidFill>
                  <a:srgbClr val="11576A"/>
                </a:solidFill>
                <a:latin typeface="微软雅黑" pitchFamily="34" charset="-122"/>
                <a:ea typeface="微软雅黑" pitchFamily="34" charset="-122"/>
              </a:endParaRPr>
            </a:p>
          </p:txBody>
        </p:sp>
        <p:sp>
          <p:nvSpPr>
            <p:cNvPr id="11" name="Text Box 9"/>
            <p:cNvSpPr txBox="1">
              <a:spLocks noChangeArrowheads="1"/>
            </p:cNvSpPr>
            <p:nvPr/>
          </p:nvSpPr>
          <p:spPr bwMode="auto">
            <a:xfrm>
              <a:off x="1150031" y="4343073"/>
              <a:ext cx="87716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buFont typeface="Monotype Sorts" charset="0"/>
                <a:buNone/>
              </a:pPr>
              <a:r>
                <a:rPr lang="zh-CN" altLang="en-US" sz="1800" b="1" dirty="0">
                  <a:solidFill>
                    <a:srgbClr val="11576A"/>
                  </a:solidFill>
                  <a:latin typeface="微软雅黑" pitchFamily="34" charset="-122"/>
                  <a:ea typeface="微软雅黑" pitchFamily="34" charset="-122"/>
                </a:rPr>
                <a:t>调度器</a:t>
              </a:r>
              <a:endParaRPr lang="en-US" altLang="zh-CN" sz="1800" b="1" dirty="0">
                <a:solidFill>
                  <a:srgbClr val="11576A"/>
                </a:solidFill>
                <a:latin typeface="微软雅黑" pitchFamily="34" charset="-122"/>
                <a:ea typeface="微软雅黑" pitchFamily="34" charset="-122"/>
              </a:endParaRPr>
            </a:p>
          </p:txBody>
        </p:sp>
        <p:sp>
          <p:nvSpPr>
            <p:cNvPr id="12" name="Text Box 10"/>
            <p:cNvSpPr txBox="1">
              <a:spLocks noChangeArrowheads="1"/>
            </p:cNvSpPr>
            <p:nvPr/>
          </p:nvSpPr>
          <p:spPr bwMode="auto">
            <a:xfrm>
              <a:off x="3703889" y="4323330"/>
              <a:ext cx="109036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buFont typeface="Monotype Sorts" charset="0"/>
                <a:buNone/>
              </a:pPr>
              <a:r>
                <a:rPr lang="en-US" altLang="zh-CN" sz="1800" b="1" dirty="0">
                  <a:solidFill>
                    <a:srgbClr val="11576A"/>
                  </a:solidFill>
                  <a:latin typeface="微软雅黑" pitchFamily="34" charset="-122"/>
                  <a:ea typeface="微软雅黑" pitchFamily="34" charset="-122"/>
                </a:rPr>
                <a:t>I/O </a:t>
              </a:r>
              <a:r>
                <a:rPr lang="zh-CN" altLang="en-US" sz="1800" b="1" dirty="0">
                  <a:solidFill>
                    <a:srgbClr val="11576A"/>
                  </a:solidFill>
                  <a:latin typeface="微软雅黑" pitchFamily="34" charset="-122"/>
                  <a:ea typeface="微软雅黑" pitchFamily="34" charset="-122"/>
                </a:rPr>
                <a:t>驱动</a:t>
              </a:r>
              <a:endParaRPr lang="en-US" altLang="zh-CN" sz="1800" b="1" dirty="0">
                <a:solidFill>
                  <a:srgbClr val="11576A"/>
                </a:solidFill>
                <a:latin typeface="微软雅黑" pitchFamily="34" charset="-122"/>
                <a:ea typeface="微软雅黑" pitchFamily="34" charset="-122"/>
              </a:endParaRPr>
            </a:p>
          </p:txBody>
        </p:sp>
        <p:sp>
          <p:nvSpPr>
            <p:cNvPr id="13" name="Text Box 11"/>
            <p:cNvSpPr txBox="1">
              <a:spLocks noChangeArrowheads="1"/>
            </p:cNvSpPr>
            <p:nvPr/>
          </p:nvSpPr>
          <p:spPr bwMode="auto">
            <a:xfrm>
              <a:off x="5784378" y="4333860"/>
              <a:ext cx="110799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buFont typeface="Monotype Sorts" charset="0"/>
                <a:buNone/>
              </a:pPr>
              <a:r>
                <a:rPr lang="zh-CN" altLang="en-US" sz="1800" b="1" dirty="0">
                  <a:solidFill>
                    <a:srgbClr val="11576A"/>
                  </a:solidFill>
                  <a:latin typeface="微软雅黑" pitchFamily="34" charset="-122"/>
                  <a:ea typeface="微软雅黑" pitchFamily="34" charset="-122"/>
                </a:rPr>
                <a:t>文件系统</a:t>
              </a:r>
              <a:endParaRPr lang="en-US" altLang="zh-CN" sz="1800" b="1" dirty="0">
                <a:solidFill>
                  <a:srgbClr val="11576A"/>
                </a:solidFill>
                <a:latin typeface="微软雅黑" pitchFamily="34" charset="-122"/>
                <a:ea typeface="微软雅黑" pitchFamily="34" charset="-122"/>
              </a:endParaRPr>
            </a:p>
          </p:txBody>
        </p:sp>
        <p:sp>
          <p:nvSpPr>
            <p:cNvPr id="14" name="Oval 15"/>
            <p:cNvSpPr>
              <a:spLocks noChangeArrowheads="1"/>
            </p:cNvSpPr>
            <p:nvPr/>
          </p:nvSpPr>
          <p:spPr bwMode="auto">
            <a:xfrm>
              <a:off x="2662347" y="922264"/>
              <a:ext cx="2750862" cy="1091132"/>
            </a:xfrm>
            <a:prstGeom prst="ellipse">
              <a:avLst/>
            </a:prstGeom>
            <a:gradFill>
              <a:gsLst>
                <a:gs pos="100000">
                  <a:srgbClr val="005072"/>
                </a:gs>
                <a:gs pos="0">
                  <a:srgbClr val="0093DD"/>
                </a:gs>
                <a:gs pos="100000">
                  <a:schemeClr val="accent1">
                    <a:tint val="23500"/>
                    <a:satMod val="160000"/>
                  </a:schemeClr>
                </a:gs>
              </a:gsLst>
              <a:lin ang="5400000" scaled="0"/>
            </a:gradFill>
            <a:ln w="28575">
              <a:noFill/>
              <a:round/>
              <a:headEnd/>
              <a:tailEnd/>
            </a:ln>
          </p:spPr>
          <p:txBody>
            <a:bodyPr wrap="none" anchor="ctr"/>
            <a:lstStyle/>
            <a:p>
              <a:pPr eaLnBrk="1" hangingPunct="1">
                <a:buFont typeface="Monotype Sorts" charset="0"/>
                <a:buNone/>
              </a:pPr>
              <a:endParaRPr lang="zh-CN" altLang="en-US" sz="2000">
                <a:solidFill>
                  <a:srgbClr val="11576A"/>
                </a:solidFill>
                <a:latin typeface="微软雅黑" pitchFamily="34" charset="-122"/>
                <a:ea typeface="微软雅黑" pitchFamily="34" charset="-122"/>
              </a:endParaRPr>
            </a:p>
          </p:txBody>
        </p:sp>
        <p:sp>
          <p:nvSpPr>
            <p:cNvPr id="15" name="Text Box 16"/>
            <p:cNvSpPr txBox="1">
              <a:spLocks noChangeArrowheads="1"/>
            </p:cNvSpPr>
            <p:nvPr/>
          </p:nvSpPr>
          <p:spPr bwMode="auto">
            <a:xfrm>
              <a:off x="3585898" y="955951"/>
              <a:ext cx="87716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buFont typeface="Monotype Sorts" charset="0"/>
                <a:buNone/>
              </a:pPr>
              <a:r>
                <a:rPr lang="zh-CN" altLang="en-US" sz="2000" b="1" dirty="0">
                  <a:solidFill>
                    <a:schemeClr val="bg1"/>
                  </a:solidFill>
                  <a:latin typeface="微软雅黑" pitchFamily="34" charset="-122"/>
                  <a:ea typeface="微软雅黑" pitchFamily="34" charset="-122"/>
                </a:rPr>
                <a:t>进程</a:t>
              </a:r>
              <a:r>
                <a:rPr lang="en-US" altLang="zh-CN" sz="2000" b="1" dirty="0">
                  <a:solidFill>
                    <a:schemeClr val="bg1"/>
                  </a:solidFill>
                  <a:latin typeface="微软雅黑" pitchFamily="34" charset="-122"/>
                  <a:ea typeface="微软雅黑" pitchFamily="34" charset="-122"/>
                </a:rPr>
                <a:t>X</a:t>
              </a:r>
            </a:p>
          </p:txBody>
        </p:sp>
      </p:grpSp>
      <p:sp>
        <p:nvSpPr>
          <p:cNvPr id="8" name="Text Box 4"/>
          <p:cNvSpPr txBox="1">
            <a:spLocks noChangeArrowheads="1"/>
          </p:cNvSpPr>
          <p:nvPr/>
        </p:nvSpPr>
        <p:spPr bwMode="auto">
          <a:xfrm>
            <a:off x="2230703" y="3380016"/>
            <a:ext cx="18473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buFont typeface="Monotype Sorts" charset="0"/>
              <a:buNone/>
            </a:pPr>
            <a:endParaRPr lang="zh-CN" altLang="en-US" sz="2000">
              <a:solidFill>
                <a:srgbClr val="11576A"/>
              </a:solidFill>
              <a:latin typeface="微软雅黑" pitchFamily="34" charset="-122"/>
              <a:ea typeface="微软雅黑" pitchFamily="34" charset="-122"/>
            </a:endParaRPr>
          </a:p>
        </p:txBody>
      </p:sp>
      <p:grpSp>
        <p:nvGrpSpPr>
          <p:cNvPr id="3" name="组合 2"/>
          <p:cNvGrpSpPr/>
          <p:nvPr/>
        </p:nvGrpSpPr>
        <p:grpSpPr>
          <a:xfrm>
            <a:off x="2645306" y="2882492"/>
            <a:ext cx="3823444" cy="1775557"/>
            <a:chOff x="2333297" y="2025241"/>
            <a:chExt cx="3823444" cy="1775557"/>
          </a:xfrm>
        </p:grpSpPr>
        <p:sp>
          <p:nvSpPr>
            <p:cNvPr id="25" name="AutoShape 6"/>
            <p:cNvSpPr>
              <a:spLocks noChangeArrowheads="1"/>
            </p:cNvSpPr>
            <p:nvPr/>
          </p:nvSpPr>
          <p:spPr bwMode="auto">
            <a:xfrm>
              <a:off x="2333297" y="2875508"/>
              <a:ext cx="3749859" cy="925290"/>
            </a:xfrm>
            <a:prstGeom prst="roundRect">
              <a:avLst>
                <a:gd name="adj" fmla="val 16667"/>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round/>
              <a:headEnd/>
              <a:tailEnd/>
            </a:ln>
          </p:spPr>
          <p:txBody>
            <a:bodyPr wrap="none" anchor="ctr"/>
            <a:lstStyle/>
            <a:p>
              <a:pPr eaLnBrk="1" hangingPunct="1">
                <a:buFont typeface="Monotype Sorts" charset="0"/>
                <a:buNone/>
              </a:pPr>
              <a:endParaRPr lang="zh-CN" altLang="en-US" sz="2000">
                <a:solidFill>
                  <a:srgbClr val="11576A"/>
                </a:solidFill>
                <a:latin typeface="微软雅黑" pitchFamily="34" charset="-122"/>
                <a:ea typeface="微软雅黑" pitchFamily="34" charset="-122"/>
              </a:endParaRPr>
            </a:p>
          </p:txBody>
        </p:sp>
        <p:sp>
          <p:nvSpPr>
            <p:cNvPr id="26" name="Text Box 7"/>
            <p:cNvSpPr txBox="1">
              <a:spLocks noChangeArrowheads="1"/>
            </p:cNvSpPr>
            <p:nvPr/>
          </p:nvSpPr>
          <p:spPr bwMode="auto">
            <a:xfrm>
              <a:off x="2445427" y="2916310"/>
              <a:ext cx="3468001"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lgn="ctr">
                <a:buFont typeface="Monotype Sorts" charset="0"/>
                <a:buNone/>
              </a:pPr>
              <a:r>
                <a:rPr lang="zh-CN" altLang="en-US" sz="1600" b="1" dirty="0">
                  <a:solidFill>
                    <a:srgbClr val="11576A"/>
                  </a:solidFill>
                  <a:latin typeface="微软雅黑" pitchFamily="34" charset="-122"/>
                  <a:ea typeface="微软雅黑" pitchFamily="34" charset="-122"/>
                </a:rPr>
                <a:t>系统调用接口</a:t>
              </a:r>
              <a:endParaRPr lang="en-US" altLang="zh-CN" sz="1600" b="1" dirty="0">
                <a:solidFill>
                  <a:srgbClr val="11576A"/>
                </a:solidFill>
                <a:latin typeface="微软雅黑" pitchFamily="34" charset="-122"/>
                <a:ea typeface="微软雅黑" pitchFamily="34" charset="-122"/>
              </a:endParaRPr>
            </a:p>
            <a:p>
              <a:pPr algn="ctr">
                <a:buFont typeface="Monotype Sorts" charset="0"/>
                <a:buNone/>
              </a:pPr>
              <a:r>
                <a:rPr lang="en-US" altLang="zh-CN" sz="1600" b="1" dirty="0">
                  <a:solidFill>
                    <a:srgbClr val="11576A"/>
                  </a:solidFill>
                  <a:latin typeface="微软雅黑" pitchFamily="34" charset="-122"/>
                  <a:ea typeface="微软雅黑" pitchFamily="34" charset="-122"/>
                </a:rPr>
                <a:t>{read(), write(), </a:t>
              </a:r>
              <a:r>
                <a:rPr lang="en-US" altLang="zh-CN" sz="1600" b="1" dirty="0" err="1">
                  <a:solidFill>
                    <a:srgbClr val="11576A"/>
                  </a:solidFill>
                  <a:latin typeface="微软雅黑" pitchFamily="34" charset="-122"/>
                  <a:ea typeface="微软雅黑" pitchFamily="34" charset="-122"/>
                </a:rPr>
                <a:t>sigaltstack</a:t>
              </a:r>
              <a:r>
                <a:rPr lang="en-US" altLang="zh-CN" sz="1600" b="1" dirty="0">
                  <a:solidFill>
                    <a:srgbClr val="11576A"/>
                  </a:solidFill>
                  <a:latin typeface="微软雅黑" pitchFamily="34" charset="-122"/>
                  <a:ea typeface="微软雅黑" pitchFamily="34" charset="-122"/>
                </a:rPr>
                <a:t>() … }</a:t>
              </a:r>
            </a:p>
          </p:txBody>
        </p:sp>
        <p:sp>
          <p:nvSpPr>
            <p:cNvPr id="17" name="Text Box 18"/>
            <p:cNvSpPr txBox="1">
              <a:spLocks noChangeArrowheads="1"/>
            </p:cNvSpPr>
            <p:nvPr/>
          </p:nvSpPr>
          <p:spPr bwMode="auto">
            <a:xfrm>
              <a:off x="3848096" y="2339974"/>
              <a:ext cx="230864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buFont typeface="Monotype Sorts" charset="0"/>
                <a:buNone/>
              </a:pPr>
              <a:r>
                <a:rPr lang="en-US" altLang="zh-CN" sz="1800" b="1" dirty="0">
                  <a:solidFill>
                    <a:srgbClr val="11576A"/>
                  </a:solidFill>
                  <a:latin typeface="微软雅黑" pitchFamily="34" charset="-122"/>
                  <a:ea typeface="微软雅黑" pitchFamily="34" charset="-122"/>
                </a:rPr>
                <a:t>1. </a:t>
              </a:r>
              <a:r>
                <a:rPr lang="zh-CN" altLang="en-US" sz="1800" b="1" dirty="0">
                  <a:solidFill>
                    <a:srgbClr val="11576A"/>
                  </a:solidFill>
                  <a:latin typeface="微软雅黑" pitchFamily="34" charset="-122"/>
                  <a:ea typeface="微软雅黑" pitchFamily="34" charset="-122"/>
                </a:rPr>
                <a:t>注册信号处理函数</a:t>
              </a:r>
              <a:endParaRPr lang="en-US" altLang="zh-CN" sz="1800" b="1" dirty="0">
                <a:solidFill>
                  <a:srgbClr val="11576A"/>
                </a:solidFill>
                <a:latin typeface="微软雅黑" pitchFamily="34" charset="-122"/>
                <a:ea typeface="微软雅黑" pitchFamily="34" charset="-122"/>
              </a:endParaRPr>
            </a:p>
          </p:txBody>
        </p:sp>
        <p:sp>
          <p:nvSpPr>
            <p:cNvPr id="18" name="Line 19"/>
            <p:cNvSpPr>
              <a:spLocks noChangeShapeType="1"/>
            </p:cNvSpPr>
            <p:nvPr/>
          </p:nvSpPr>
          <p:spPr bwMode="auto">
            <a:xfrm flipH="1">
              <a:off x="3625807" y="2025241"/>
              <a:ext cx="229019" cy="934504"/>
            </a:xfrm>
            <a:prstGeom prst="line">
              <a:avLst/>
            </a:prstGeom>
            <a:noFill/>
            <a:ln w="38100" cap="rnd">
              <a:solidFill>
                <a:srgbClr val="11576A"/>
              </a:solidFill>
              <a:prstDash val="sysDot"/>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sz="2000">
                <a:solidFill>
                  <a:srgbClr val="11576A"/>
                </a:solidFill>
                <a:latin typeface="微软雅黑" pitchFamily="34" charset="-122"/>
                <a:ea typeface="微软雅黑" pitchFamily="34" charset="-122"/>
              </a:endParaRPr>
            </a:p>
          </p:txBody>
        </p:sp>
      </p:grpSp>
      <p:grpSp>
        <p:nvGrpSpPr>
          <p:cNvPr id="5" name="组合 4"/>
          <p:cNvGrpSpPr/>
          <p:nvPr/>
        </p:nvGrpSpPr>
        <p:grpSpPr>
          <a:xfrm>
            <a:off x="3335466" y="1616064"/>
            <a:ext cx="4424317" cy="1015005"/>
            <a:chOff x="3023456" y="758813"/>
            <a:chExt cx="4424317" cy="1015005"/>
          </a:xfrm>
        </p:grpSpPr>
        <p:sp>
          <p:nvSpPr>
            <p:cNvPr id="16" name="Text Box 17"/>
            <p:cNvSpPr txBox="1">
              <a:spLocks noChangeArrowheads="1"/>
            </p:cNvSpPr>
            <p:nvPr/>
          </p:nvSpPr>
          <p:spPr bwMode="auto">
            <a:xfrm>
              <a:off x="3023456" y="1373708"/>
              <a:ext cx="197896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buFont typeface="Monotype Sorts" charset="0"/>
                <a:buNone/>
              </a:pPr>
              <a:r>
                <a:rPr lang="en-US" altLang="zh-CN" sz="2000" b="1" dirty="0">
                  <a:solidFill>
                    <a:schemeClr val="bg1"/>
                  </a:solidFill>
                  <a:latin typeface="微软雅黑" pitchFamily="34" charset="-122"/>
                  <a:ea typeface="微软雅黑" pitchFamily="34" charset="-122"/>
                </a:rPr>
                <a:t>(</a:t>
              </a:r>
              <a:r>
                <a:rPr lang="zh-CN" altLang="en-US" sz="2000" b="1" dirty="0">
                  <a:solidFill>
                    <a:schemeClr val="bg1"/>
                  </a:solidFill>
                  <a:latin typeface="微软雅黑" pitchFamily="34" charset="-122"/>
                  <a:ea typeface="微软雅黑" pitchFamily="34" charset="-122"/>
                </a:rPr>
                <a:t>信号处理函数</a:t>
              </a:r>
              <a:r>
                <a:rPr lang="en-US" altLang="zh-CN" sz="2000" b="1" dirty="0">
                  <a:solidFill>
                    <a:schemeClr val="bg1"/>
                  </a:solidFill>
                  <a:latin typeface="微软雅黑" pitchFamily="34" charset="-122"/>
                  <a:ea typeface="微软雅黑" pitchFamily="34" charset="-122"/>
                </a:rPr>
                <a:t>)</a:t>
              </a:r>
            </a:p>
          </p:txBody>
        </p:sp>
        <p:sp>
          <p:nvSpPr>
            <p:cNvPr id="21" name="Rectangle 22" descr="Horizontal brick"/>
            <p:cNvSpPr>
              <a:spLocks noChangeArrowheads="1"/>
            </p:cNvSpPr>
            <p:nvPr/>
          </p:nvSpPr>
          <p:spPr bwMode="auto">
            <a:xfrm>
              <a:off x="4884096" y="1235520"/>
              <a:ext cx="363272" cy="435663"/>
            </a:xfrm>
            <a:prstGeom prst="rect">
              <a:avLst/>
            </a:prstGeom>
            <a:blipFill dpi="0" rotWithShape="0">
              <a:blip r:embed="rId2"/>
              <a:srcRect/>
              <a:tile tx="0" ty="0" sx="100000" sy="100000" flip="none" algn="tl"/>
            </a:blipFill>
            <a:ln w="9525">
              <a:noFill/>
              <a:miter lim="800000"/>
              <a:headEnd/>
              <a:tailEnd/>
            </a:ln>
          </p:spPr>
          <p:txBody>
            <a:bodyPr wrap="none" anchor="ctr"/>
            <a:lstStyle/>
            <a:p>
              <a:pPr eaLnBrk="1" hangingPunct="1">
                <a:buFont typeface="Monotype Sorts" charset="0"/>
                <a:buNone/>
              </a:pPr>
              <a:endParaRPr lang="zh-CN" altLang="en-US" sz="2000">
                <a:solidFill>
                  <a:srgbClr val="11576A"/>
                </a:solidFill>
                <a:latin typeface="微软雅黑" pitchFamily="34" charset="-122"/>
                <a:ea typeface="微软雅黑" pitchFamily="34" charset="-122"/>
              </a:endParaRPr>
            </a:p>
          </p:txBody>
        </p:sp>
        <p:sp>
          <p:nvSpPr>
            <p:cNvPr id="22" name="Text Box 23"/>
            <p:cNvSpPr txBox="1">
              <a:spLocks noChangeArrowheads="1"/>
            </p:cNvSpPr>
            <p:nvPr/>
          </p:nvSpPr>
          <p:spPr bwMode="auto">
            <a:xfrm>
              <a:off x="5139128" y="758813"/>
              <a:ext cx="230864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lgn="ctr">
                <a:buFont typeface="Monotype Sorts" charset="0"/>
                <a:buNone/>
              </a:pPr>
              <a:r>
                <a:rPr lang="en-US" altLang="zh-CN" sz="1800" b="1" dirty="0">
                  <a:solidFill>
                    <a:srgbClr val="11576A"/>
                  </a:solidFill>
                  <a:latin typeface="微软雅黑" pitchFamily="34" charset="-122"/>
                  <a:ea typeface="微软雅黑" pitchFamily="34" charset="-122"/>
                </a:rPr>
                <a:t>3. </a:t>
              </a:r>
              <a:r>
                <a:rPr lang="zh-CN" altLang="en-US" sz="1800" b="1" dirty="0">
                  <a:solidFill>
                    <a:srgbClr val="11576A"/>
                  </a:solidFill>
                  <a:latin typeface="微软雅黑" pitchFamily="34" charset="-122"/>
                  <a:ea typeface="微软雅黑" pitchFamily="34" charset="-122"/>
                </a:rPr>
                <a:t>执行信号处理函数</a:t>
              </a:r>
              <a:endParaRPr lang="en-US" altLang="zh-CN" sz="1800" b="1" dirty="0">
                <a:solidFill>
                  <a:srgbClr val="11576A"/>
                </a:solidFill>
                <a:latin typeface="微软雅黑" pitchFamily="34" charset="-122"/>
                <a:ea typeface="微软雅黑" pitchFamily="34" charset="-122"/>
              </a:endParaRPr>
            </a:p>
          </p:txBody>
        </p:sp>
        <p:sp>
          <p:nvSpPr>
            <p:cNvPr id="23" name="Line 24"/>
            <p:cNvSpPr>
              <a:spLocks noChangeShapeType="1"/>
            </p:cNvSpPr>
            <p:nvPr/>
          </p:nvSpPr>
          <p:spPr bwMode="auto">
            <a:xfrm flipH="1">
              <a:off x="5330289" y="1078892"/>
              <a:ext cx="301410" cy="135569"/>
            </a:xfrm>
            <a:prstGeom prst="line">
              <a:avLst/>
            </a:prstGeom>
            <a:noFill/>
            <a:ln w="38100">
              <a:solidFill>
                <a:srgbClr val="00507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sz="2000">
                <a:solidFill>
                  <a:srgbClr val="11576A"/>
                </a:solidFill>
                <a:latin typeface="微软雅黑" pitchFamily="34" charset="-122"/>
                <a:ea typeface="微软雅黑" pitchFamily="34" charset="-122"/>
              </a:endParaRPr>
            </a:p>
          </p:txBody>
        </p:sp>
      </p:grpSp>
      <p:grpSp>
        <p:nvGrpSpPr>
          <p:cNvPr id="4" name="组合 3"/>
          <p:cNvGrpSpPr/>
          <p:nvPr/>
        </p:nvGrpSpPr>
        <p:grpSpPr>
          <a:xfrm>
            <a:off x="924758" y="2653472"/>
            <a:ext cx="2297045" cy="2468674"/>
            <a:chOff x="612748" y="1796222"/>
            <a:chExt cx="2297045" cy="2468674"/>
          </a:xfrm>
        </p:grpSpPr>
        <p:sp>
          <p:nvSpPr>
            <p:cNvPr id="19" name="Text Box 20"/>
            <p:cNvSpPr txBox="1">
              <a:spLocks noChangeArrowheads="1"/>
            </p:cNvSpPr>
            <p:nvPr/>
          </p:nvSpPr>
          <p:spPr bwMode="auto">
            <a:xfrm>
              <a:off x="1068427" y="3895564"/>
              <a:ext cx="1107996" cy="36933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buFont typeface="Monotype Sorts" charset="0"/>
                <a:buNone/>
              </a:pPr>
              <a:r>
                <a:rPr lang="zh-CN" altLang="en-US" sz="1800" b="1" dirty="0">
                  <a:solidFill>
                    <a:srgbClr val="11576A"/>
                  </a:solidFill>
                  <a:latin typeface="微软雅黑" pitchFamily="34" charset="-122"/>
                  <a:ea typeface="微软雅黑" pitchFamily="34" charset="-122"/>
                </a:rPr>
                <a:t>发送信号</a:t>
              </a:r>
              <a:endParaRPr lang="en-US" altLang="zh-CN" sz="1800" b="1" dirty="0">
                <a:solidFill>
                  <a:srgbClr val="11576A"/>
                </a:solidFill>
                <a:latin typeface="微软雅黑" pitchFamily="34" charset="-122"/>
                <a:ea typeface="微软雅黑" pitchFamily="34" charset="-122"/>
              </a:endParaRPr>
            </a:p>
          </p:txBody>
        </p:sp>
        <p:sp>
          <p:nvSpPr>
            <p:cNvPr id="20" name="Text Box 21"/>
            <p:cNvSpPr txBox="1">
              <a:spLocks noChangeArrowheads="1"/>
            </p:cNvSpPr>
            <p:nvPr/>
          </p:nvSpPr>
          <p:spPr bwMode="auto">
            <a:xfrm>
              <a:off x="612748" y="2075397"/>
              <a:ext cx="1874272"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buFont typeface="Monotype Sorts" charset="0"/>
                <a:buNone/>
              </a:pPr>
              <a:r>
                <a:rPr lang="en-US" altLang="zh-CN" sz="1800" b="1" dirty="0">
                  <a:solidFill>
                    <a:srgbClr val="11576A"/>
                  </a:solidFill>
                  <a:latin typeface="微软雅黑" pitchFamily="34" charset="-122"/>
                  <a:ea typeface="微软雅黑" pitchFamily="34" charset="-122"/>
                </a:rPr>
                <a:t>2. </a:t>
              </a:r>
              <a:r>
                <a:rPr lang="zh-CN" altLang="en-US" sz="1800" b="1" dirty="0">
                  <a:solidFill>
                    <a:srgbClr val="11576A"/>
                  </a:solidFill>
                  <a:latin typeface="微软雅黑" pitchFamily="34" charset="-122"/>
                  <a:ea typeface="微软雅黑" pitchFamily="34" charset="-122"/>
                </a:rPr>
                <a:t>分发信号到进程的信号处理函数</a:t>
              </a:r>
              <a:endParaRPr lang="en-US" altLang="zh-CN" sz="1800" b="1" dirty="0">
                <a:solidFill>
                  <a:srgbClr val="11576A"/>
                </a:solidFill>
                <a:latin typeface="微软雅黑" pitchFamily="34" charset="-122"/>
                <a:ea typeface="微软雅黑" pitchFamily="34" charset="-122"/>
              </a:endParaRPr>
            </a:p>
          </p:txBody>
        </p:sp>
        <p:sp>
          <p:nvSpPr>
            <p:cNvPr id="24" name="Line 25"/>
            <p:cNvSpPr>
              <a:spLocks noChangeShapeType="1"/>
            </p:cNvSpPr>
            <p:nvPr/>
          </p:nvSpPr>
          <p:spPr bwMode="auto">
            <a:xfrm flipV="1">
              <a:off x="1423801" y="1796222"/>
              <a:ext cx="1485992" cy="2150674"/>
            </a:xfrm>
            <a:prstGeom prst="line">
              <a:avLst/>
            </a:prstGeom>
            <a:noFill/>
            <a:ln w="38100" cap="rnd">
              <a:solidFill>
                <a:srgbClr val="11576A"/>
              </a:solidFill>
              <a:prstDash val="sysDot"/>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sz="2000">
                <a:solidFill>
                  <a:srgbClr val="11576A"/>
                </a:solidFill>
                <a:latin typeface="微软雅黑" pitchFamily="34" charset="-122"/>
                <a:ea typeface="微软雅黑" pitchFamily="34" charset="-122"/>
              </a:endParaRPr>
            </a:p>
          </p:txBody>
        </p:sp>
      </p:grpSp>
      <p:sp>
        <p:nvSpPr>
          <p:cNvPr id="27" name="标题 1"/>
          <p:cNvSpPr txBox="1">
            <a:spLocks/>
          </p:cNvSpPr>
          <p:nvPr/>
        </p:nvSpPr>
        <p:spPr>
          <a:xfrm>
            <a:off x="518864" y="1084509"/>
            <a:ext cx="8229600" cy="508383"/>
          </a:xfrm>
          <a:prstGeom prst="rect">
            <a:avLst/>
          </a:prstGeom>
        </p:spPr>
        <p:txBody>
          <a:bodyPr/>
          <a:lstStyle>
            <a:lvl1pPr>
              <a:defRPr sz="3000" b="1">
                <a:solidFill>
                  <a:srgbClr val="11576A"/>
                </a:solidFill>
                <a:latin typeface="微软雅黑" pitchFamily="34" charset="-122"/>
                <a:ea typeface="微软雅黑" pitchFamily="34" charset="-122"/>
              </a:defRPr>
            </a:lvl1pPr>
          </a:lstStyle>
          <a:p>
            <a:pPr algn="ctr"/>
            <a:r>
              <a:rPr lang="zh-CN" altLang="en-US" dirty="0"/>
              <a:t>信号的实现</a:t>
            </a:r>
            <a:endParaRPr lang="en-US" altLang="zh-CN" dirty="0"/>
          </a:p>
        </p:txBody>
      </p:sp>
    </p:spTree>
    <p:extLst>
      <p:ext uri="{BB962C8B-B14F-4D97-AF65-F5344CB8AC3E}">
        <p14:creationId xmlns:p14="http://schemas.microsoft.com/office/powerpoint/2010/main" val="1755254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428596" y="1084929"/>
            <a:ext cx="8229600" cy="508383"/>
          </a:xfrm>
          <a:prstGeom prst="rect">
            <a:avLst/>
          </a:prstGeom>
        </p:spPr>
        <p:txBody>
          <a:bodyPr/>
          <a:lstStyle>
            <a:lvl1pPr>
              <a:defRPr sz="3000" b="1">
                <a:solidFill>
                  <a:srgbClr val="11576A"/>
                </a:solidFill>
                <a:latin typeface="微软雅黑" pitchFamily="34" charset="-122"/>
                <a:ea typeface="微软雅黑" pitchFamily="34" charset="-122"/>
              </a:defRPr>
            </a:lvl1pPr>
          </a:lstStyle>
          <a:p>
            <a:pPr algn="ctr"/>
            <a:r>
              <a:rPr lang="zh-CN" altLang="en-US" dirty="0"/>
              <a:t>信号使用示例</a:t>
            </a:r>
            <a:endParaRPr lang="en-US" altLang="zh-CN" dirty="0"/>
          </a:p>
        </p:txBody>
      </p:sp>
      <p:sp>
        <p:nvSpPr>
          <p:cNvPr id="25" name="Rectangle 2"/>
          <p:cNvSpPr txBox="1">
            <a:spLocks noChangeArrowheads="1"/>
          </p:cNvSpPr>
          <p:nvPr/>
        </p:nvSpPr>
        <p:spPr>
          <a:xfrm>
            <a:off x="323528" y="1772816"/>
            <a:ext cx="7200800" cy="3995930"/>
          </a:xfrm>
          <a:prstGeom prst="rect">
            <a:avLst/>
          </a:prstGeom>
          <a:gradFill>
            <a:gsLst>
              <a:gs pos="0">
                <a:srgbClr val="FFFF00">
                  <a:tint val="66000"/>
                  <a:satMod val="160000"/>
                </a:srgbClr>
              </a:gs>
              <a:gs pos="50000">
                <a:srgbClr val="FFFF00">
                  <a:tint val="44500"/>
                  <a:satMod val="160000"/>
                </a:srgbClr>
              </a:gs>
              <a:gs pos="100000">
                <a:srgbClr val="FFFF00">
                  <a:tint val="23500"/>
                  <a:satMod val="160000"/>
                </a:srgbClr>
              </a:gs>
            </a:gsLst>
            <a:lin ang="16200000" scaled="1"/>
          </a:gradFill>
          <a:ln w="19050">
            <a:solidFill>
              <a:schemeClr val="tx1"/>
            </a:solidFill>
          </a:ln>
        </p:spPr>
        <p:txBody>
          <a:bodyPr/>
          <a:lstStyle/>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#include &lt;</a:t>
            </a:r>
            <a:r>
              <a:rPr lang="en-US" altLang="en-US" sz="1300" b="1" dirty="0" err="1">
                <a:latin typeface="Courier New" panose="02070309020205020404" pitchFamily="49" charset="0"/>
                <a:cs typeface="Courier New" panose="02070309020205020404" pitchFamily="49" charset="0"/>
              </a:rPr>
              <a:t>stdio.h</a:t>
            </a:r>
            <a:r>
              <a:rPr lang="en-US" altLang="en-US" sz="1300" b="1" dirty="0">
                <a:latin typeface="Courier New" panose="02070309020205020404" pitchFamily="49" charset="0"/>
                <a:cs typeface="Courier New" panose="02070309020205020404" pitchFamily="49" charset="0"/>
              </a:rPr>
              <a:t>&gt;</a:t>
            </a: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#include &lt;</a:t>
            </a:r>
            <a:r>
              <a:rPr lang="en-US" altLang="en-US" sz="1300" b="1" dirty="0" err="1">
                <a:latin typeface="Courier New" panose="02070309020205020404" pitchFamily="49" charset="0"/>
                <a:cs typeface="Courier New" panose="02070309020205020404" pitchFamily="49" charset="0"/>
              </a:rPr>
              <a:t>signal.h</a:t>
            </a:r>
            <a:r>
              <a:rPr lang="en-US" altLang="en-US" sz="1300" b="1" dirty="0">
                <a:latin typeface="Courier New" panose="02070309020205020404" pitchFamily="49" charset="0"/>
                <a:cs typeface="Courier New" panose="02070309020205020404" pitchFamily="49" charset="0"/>
              </a:rPr>
              <a:t>&gt;</a:t>
            </a:r>
          </a:p>
          <a:p>
            <a:pPr marL="342900" indent="-342900" eaLnBrk="1" fontAlgn="auto" hangingPunct="1">
              <a:lnSpc>
                <a:spcPct val="60000"/>
              </a:lnSpc>
              <a:spcBef>
                <a:spcPct val="20000"/>
              </a:spcBef>
              <a:spcAft>
                <a:spcPts val="0"/>
              </a:spcAft>
              <a:defRPr/>
            </a:pPr>
            <a:endParaRPr lang="en-US" altLang="en-US" sz="1300" b="1" dirty="0">
              <a:latin typeface="Courier New" panose="02070309020205020404" pitchFamily="49" charset="0"/>
              <a:cs typeface="Courier New" panose="02070309020205020404" pitchFamily="49" charset="0"/>
            </a:endParaRP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		</a:t>
            </a:r>
          </a:p>
          <a:p>
            <a:pPr marL="342900" indent="-342900" eaLnBrk="1" fontAlgn="auto" hangingPunct="1">
              <a:lnSpc>
                <a:spcPct val="60000"/>
              </a:lnSpc>
              <a:spcBef>
                <a:spcPct val="20000"/>
              </a:spcBef>
              <a:spcAft>
                <a:spcPts val="0"/>
              </a:spcAft>
              <a:defRPr/>
            </a:pPr>
            <a:endParaRPr lang="en-US" altLang="en-US" sz="1300" b="1" dirty="0">
              <a:latin typeface="Courier New" panose="02070309020205020404" pitchFamily="49" charset="0"/>
              <a:cs typeface="Courier New" panose="02070309020205020404" pitchFamily="49" charset="0"/>
            </a:endParaRPr>
          </a:p>
          <a:p>
            <a:pPr marL="342900" indent="-342900" eaLnBrk="1" fontAlgn="auto" hangingPunct="1">
              <a:lnSpc>
                <a:spcPct val="60000"/>
              </a:lnSpc>
              <a:spcBef>
                <a:spcPct val="20000"/>
              </a:spcBef>
              <a:spcAft>
                <a:spcPts val="0"/>
              </a:spcAft>
              <a:defRPr/>
            </a:pPr>
            <a:endParaRPr lang="en-US" altLang="en-US" sz="1300" b="1" dirty="0">
              <a:latin typeface="Courier New" panose="02070309020205020404" pitchFamily="49" charset="0"/>
              <a:cs typeface="Courier New" panose="02070309020205020404" pitchFamily="49" charset="0"/>
            </a:endParaRPr>
          </a:p>
          <a:p>
            <a:pPr marL="342900" indent="-342900" eaLnBrk="1" fontAlgn="auto" hangingPunct="1">
              <a:lnSpc>
                <a:spcPct val="60000"/>
              </a:lnSpc>
              <a:spcBef>
                <a:spcPct val="20000"/>
              </a:spcBef>
              <a:spcAft>
                <a:spcPts val="0"/>
              </a:spcAft>
              <a:defRPr/>
            </a:pPr>
            <a:endParaRPr lang="en-US" altLang="en-US" sz="1300" b="1" dirty="0">
              <a:latin typeface="Courier New" panose="02070309020205020404" pitchFamily="49" charset="0"/>
              <a:cs typeface="Courier New" panose="02070309020205020404" pitchFamily="49" charset="0"/>
            </a:endParaRPr>
          </a:p>
          <a:p>
            <a:pPr marL="342900" indent="-342900" eaLnBrk="1" fontAlgn="auto" hangingPunct="1">
              <a:lnSpc>
                <a:spcPct val="60000"/>
              </a:lnSpc>
              <a:spcBef>
                <a:spcPct val="20000"/>
              </a:spcBef>
              <a:spcAft>
                <a:spcPts val="0"/>
              </a:spcAft>
              <a:defRPr/>
            </a:pPr>
            <a:endParaRPr lang="en-US" altLang="en-US" sz="1300" b="1" dirty="0">
              <a:latin typeface="Courier New" panose="02070309020205020404" pitchFamily="49" charset="0"/>
              <a:cs typeface="Courier New" panose="02070309020205020404" pitchFamily="49" charset="0"/>
            </a:endParaRPr>
          </a:p>
          <a:p>
            <a:pPr marL="342900" indent="-342900" eaLnBrk="1" fontAlgn="auto" hangingPunct="1">
              <a:lnSpc>
                <a:spcPct val="60000"/>
              </a:lnSpc>
              <a:spcBef>
                <a:spcPct val="20000"/>
              </a:spcBef>
              <a:spcAft>
                <a:spcPts val="0"/>
              </a:spcAft>
              <a:defRPr/>
            </a:pPr>
            <a:endParaRPr lang="en-US" altLang="en-US" sz="1300" b="1" dirty="0">
              <a:latin typeface="Courier New" panose="02070309020205020404" pitchFamily="49" charset="0"/>
              <a:cs typeface="Courier New" panose="02070309020205020404" pitchFamily="49" charset="0"/>
            </a:endParaRPr>
          </a:p>
          <a:p>
            <a:pPr marL="342900" indent="-342900" eaLnBrk="1" fontAlgn="auto" hangingPunct="1">
              <a:lnSpc>
                <a:spcPct val="60000"/>
              </a:lnSpc>
              <a:spcBef>
                <a:spcPct val="20000"/>
              </a:spcBef>
              <a:spcAft>
                <a:spcPts val="0"/>
              </a:spcAft>
              <a:defRPr/>
            </a:pPr>
            <a:endParaRPr lang="en-US" altLang="en-US" sz="1300" b="1" dirty="0">
              <a:latin typeface="Courier New" panose="02070309020205020404" pitchFamily="49" charset="0"/>
              <a:cs typeface="Courier New" panose="02070309020205020404" pitchFamily="49" charset="0"/>
            </a:endParaRPr>
          </a:p>
          <a:p>
            <a:pPr marL="342900" indent="-342900" eaLnBrk="1" fontAlgn="auto" hangingPunct="1">
              <a:lnSpc>
                <a:spcPct val="60000"/>
              </a:lnSpc>
              <a:spcBef>
                <a:spcPct val="20000"/>
              </a:spcBef>
              <a:spcAft>
                <a:spcPts val="0"/>
              </a:spcAft>
              <a:defRPr/>
            </a:pPr>
            <a:endParaRPr lang="en-US" altLang="en-US" sz="1300" b="1" dirty="0">
              <a:latin typeface="Courier New" panose="02070309020205020404" pitchFamily="49" charset="0"/>
              <a:cs typeface="Courier New" panose="02070309020205020404" pitchFamily="49" charset="0"/>
            </a:endParaRPr>
          </a:p>
          <a:p>
            <a:pPr marL="342900" indent="-342900" eaLnBrk="1" fontAlgn="auto" hangingPunct="1">
              <a:lnSpc>
                <a:spcPct val="60000"/>
              </a:lnSpc>
              <a:spcBef>
                <a:spcPct val="20000"/>
              </a:spcBef>
              <a:spcAft>
                <a:spcPts val="0"/>
              </a:spcAft>
              <a:defRPr/>
            </a:pPr>
            <a:endParaRPr lang="en-US" altLang="en-US" sz="1300" b="1" dirty="0">
              <a:latin typeface="Courier New" panose="02070309020205020404" pitchFamily="49" charset="0"/>
              <a:cs typeface="Courier New" panose="02070309020205020404" pitchFamily="49" charset="0"/>
            </a:endParaRPr>
          </a:p>
          <a:p>
            <a:pPr marL="342900" indent="-342900" eaLnBrk="1" fontAlgn="auto" hangingPunct="1">
              <a:lnSpc>
                <a:spcPct val="60000"/>
              </a:lnSpc>
              <a:spcBef>
                <a:spcPct val="20000"/>
              </a:spcBef>
              <a:spcAft>
                <a:spcPts val="0"/>
              </a:spcAft>
              <a:defRPr/>
            </a:pPr>
            <a:endParaRPr lang="en-US" altLang="en-US" sz="1300" b="1" dirty="0">
              <a:latin typeface="Courier New" panose="02070309020205020404" pitchFamily="49" charset="0"/>
              <a:cs typeface="Courier New" panose="02070309020205020404" pitchFamily="49" charset="0"/>
            </a:endParaRPr>
          </a:p>
          <a:p>
            <a:pPr marL="342900" indent="-342900" eaLnBrk="1" fontAlgn="auto" hangingPunct="1">
              <a:lnSpc>
                <a:spcPct val="60000"/>
              </a:lnSpc>
              <a:spcBef>
                <a:spcPct val="20000"/>
              </a:spcBef>
              <a:spcAft>
                <a:spcPts val="0"/>
              </a:spcAft>
              <a:defRPr/>
            </a:pPr>
            <a:endParaRPr lang="en-US" altLang="en-US" sz="1300" b="1" dirty="0">
              <a:latin typeface="Courier New" panose="02070309020205020404" pitchFamily="49" charset="0"/>
              <a:cs typeface="Courier New" panose="02070309020205020404" pitchFamily="49" charset="0"/>
            </a:endParaRPr>
          </a:p>
          <a:p>
            <a:pPr marL="342900" indent="-342900" eaLnBrk="1" fontAlgn="auto" hangingPunct="1">
              <a:lnSpc>
                <a:spcPct val="60000"/>
              </a:lnSpc>
              <a:spcBef>
                <a:spcPct val="20000"/>
              </a:spcBef>
              <a:spcAft>
                <a:spcPts val="0"/>
              </a:spcAft>
              <a:defRPr/>
            </a:pPr>
            <a:endParaRPr lang="en-US" altLang="en-US" sz="1300" b="1" dirty="0">
              <a:latin typeface="Courier New" panose="02070309020205020404" pitchFamily="49" charset="0"/>
              <a:cs typeface="Courier New" panose="02070309020205020404" pitchFamily="49" charset="0"/>
            </a:endParaRPr>
          </a:p>
          <a:p>
            <a:pPr marL="342900" indent="-342900" eaLnBrk="1" fontAlgn="auto" hangingPunct="1">
              <a:lnSpc>
                <a:spcPct val="60000"/>
              </a:lnSpc>
              <a:spcBef>
                <a:spcPct val="20000"/>
              </a:spcBef>
              <a:spcAft>
                <a:spcPts val="0"/>
              </a:spcAft>
              <a:defRPr/>
            </a:pPr>
            <a:endParaRPr lang="en-US" altLang="en-US" sz="1300" b="1" dirty="0">
              <a:latin typeface="Courier New" panose="02070309020205020404" pitchFamily="49" charset="0"/>
              <a:cs typeface="Courier New" panose="02070309020205020404" pitchFamily="49" charset="0"/>
            </a:endParaRPr>
          </a:p>
          <a:p>
            <a:pPr marL="342900" indent="-342900" eaLnBrk="1" fontAlgn="auto" hangingPunct="1">
              <a:lnSpc>
                <a:spcPct val="60000"/>
              </a:lnSpc>
              <a:spcBef>
                <a:spcPct val="20000"/>
              </a:spcBef>
              <a:spcAft>
                <a:spcPts val="0"/>
              </a:spcAft>
              <a:defRPr/>
            </a:pPr>
            <a:endParaRPr lang="en-US" altLang="en-US" sz="1300" b="1" dirty="0">
              <a:latin typeface="Courier New" panose="02070309020205020404" pitchFamily="49" charset="0"/>
              <a:cs typeface="Courier New" panose="02070309020205020404" pitchFamily="49" charset="0"/>
            </a:endParaRPr>
          </a:p>
          <a:p>
            <a:pPr marL="342900" indent="-342900" eaLnBrk="1" fontAlgn="auto" hangingPunct="1">
              <a:lnSpc>
                <a:spcPct val="60000"/>
              </a:lnSpc>
              <a:spcBef>
                <a:spcPct val="20000"/>
              </a:spcBef>
              <a:spcAft>
                <a:spcPts val="0"/>
              </a:spcAft>
              <a:defRPr/>
            </a:pPr>
            <a:r>
              <a:rPr lang="en-US" altLang="en-US" sz="1300" b="1" dirty="0">
                <a:solidFill>
                  <a:srgbClr val="C00000"/>
                </a:solidFill>
                <a:latin typeface="Courier New" panose="02070309020205020404" pitchFamily="49" charset="0"/>
                <a:cs typeface="Courier New" panose="02070309020205020404" pitchFamily="49" charset="0"/>
              </a:rPr>
              <a:t>main</a:t>
            </a:r>
            <a:r>
              <a:rPr lang="en-US" altLang="en-US" sz="1300" b="1" dirty="0">
                <a:latin typeface="Courier New" panose="02070309020205020404" pitchFamily="49" charset="0"/>
                <a:cs typeface="Courier New" panose="02070309020205020404" pitchFamily="49" charset="0"/>
              </a:rPr>
              <a:t>()</a:t>
            </a: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 </a:t>
            </a: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signal(SIGINT, </a:t>
            </a:r>
            <a:r>
              <a:rPr lang="en-US" altLang="en-US" sz="1300" b="1" dirty="0" err="1">
                <a:latin typeface="Courier New" panose="02070309020205020404" pitchFamily="49" charset="0"/>
                <a:cs typeface="Courier New" panose="02070309020205020404" pitchFamily="49" charset="0"/>
              </a:rPr>
              <a:t>sigproc</a:t>
            </a:r>
            <a:r>
              <a:rPr lang="en-US" altLang="en-US" sz="1300" b="1" dirty="0">
                <a:latin typeface="Courier New" panose="02070309020205020404" pitchFamily="49" charset="0"/>
                <a:cs typeface="Courier New" panose="02070309020205020404" pitchFamily="49" charset="0"/>
              </a:rPr>
              <a:t>);    /* DEFAULT ACTION: term */</a:t>
            </a: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signal(SIGQUIT, </a:t>
            </a:r>
            <a:r>
              <a:rPr lang="en-US" altLang="en-US" sz="1300" b="1" dirty="0" err="1">
                <a:latin typeface="Courier New" panose="02070309020205020404" pitchFamily="49" charset="0"/>
                <a:cs typeface="Courier New" panose="02070309020205020404" pitchFamily="49" charset="0"/>
              </a:rPr>
              <a:t>quitproc</a:t>
            </a:r>
            <a:r>
              <a:rPr lang="en-US" altLang="en-US" sz="1300" b="1" dirty="0">
                <a:latin typeface="Courier New" panose="02070309020205020404" pitchFamily="49" charset="0"/>
                <a:cs typeface="Courier New" panose="02070309020205020404" pitchFamily="49" charset="0"/>
              </a:rPr>
              <a:t>);  /* DEFAULT ACTION: term */</a:t>
            </a: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	</a:t>
            </a:r>
            <a:r>
              <a:rPr lang="en-US" altLang="en-US" sz="1300" b="1" dirty="0" err="1">
                <a:latin typeface="Courier New" panose="02070309020205020404" pitchFamily="49" charset="0"/>
                <a:cs typeface="Courier New" panose="02070309020205020404" pitchFamily="49" charset="0"/>
              </a:rPr>
              <a:t>printf</a:t>
            </a:r>
            <a:r>
              <a:rPr lang="en-US" altLang="en-US" sz="1300" b="1" dirty="0">
                <a:latin typeface="Courier New" panose="02070309020205020404" pitchFamily="49" charset="0"/>
                <a:cs typeface="Courier New" panose="02070309020205020404" pitchFamily="49" charset="0"/>
              </a:rPr>
              <a:t>(“ctrl-c disabled use ctrl-\\ to quit\n”);</a:t>
            </a:r>
          </a:p>
          <a:p>
            <a:pPr marL="342900" indent="-342900" eaLnBrk="1" fontAlgn="auto" hangingPunct="1">
              <a:lnSpc>
                <a:spcPct val="60000"/>
              </a:lnSpc>
              <a:spcBef>
                <a:spcPct val="20000"/>
              </a:spcBef>
              <a:spcAft>
                <a:spcPts val="0"/>
              </a:spcAft>
              <a:defRPr/>
            </a:pPr>
            <a:endParaRPr lang="en-US" altLang="en-US" sz="1300" b="1" dirty="0">
              <a:latin typeface="Courier New" panose="02070309020205020404" pitchFamily="49" charset="0"/>
              <a:cs typeface="Courier New" panose="02070309020205020404" pitchFamily="49" charset="0"/>
            </a:endParaRP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	for(;;);</a:t>
            </a: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a:t>
            </a:r>
            <a:endParaRPr lang="zh-CN" altLang="en-US" sz="13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6752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428596" y="1084929"/>
            <a:ext cx="8229600" cy="508383"/>
          </a:xfrm>
          <a:prstGeom prst="rect">
            <a:avLst/>
          </a:prstGeom>
        </p:spPr>
        <p:txBody>
          <a:bodyPr/>
          <a:lstStyle>
            <a:lvl1pPr>
              <a:defRPr sz="3000" b="1">
                <a:solidFill>
                  <a:srgbClr val="11576A"/>
                </a:solidFill>
                <a:latin typeface="微软雅黑" pitchFamily="34" charset="-122"/>
                <a:ea typeface="微软雅黑" pitchFamily="34" charset="-122"/>
              </a:defRPr>
            </a:lvl1pPr>
          </a:lstStyle>
          <a:p>
            <a:pPr algn="ctr"/>
            <a:r>
              <a:rPr lang="zh-CN" altLang="en-US" dirty="0"/>
              <a:t>信号使用示例</a:t>
            </a:r>
            <a:endParaRPr lang="en-US" altLang="zh-CN" dirty="0"/>
          </a:p>
        </p:txBody>
      </p:sp>
      <p:sp>
        <p:nvSpPr>
          <p:cNvPr id="25" name="Rectangle 2"/>
          <p:cNvSpPr txBox="1">
            <a:spLocks noChangeArrowheads="1"/>
          </p:cNvSpPr>
          <p:nvPr/>
        </p:nvSpPr>
        <p:spPr>
          <a:xfrm>
            <a:off x="323528" y="1772816"/>
            <a:ext cx="7200800" cy="3995930"/>
          </a:xfrm>
          <a:prstGeom prst="rect">
            <a:avLst/>
          </a:prstGeom>
          <a:gradFill>
            <a:gsLst>
              <a:gs pos="0">
                <a:srgbClr val="FFFF00">
                  <a:tint val="66000"/>
                  <a:satMod val="160000"/>
                </a:srgbClr>
              </a:gs>
              <a:gs pos="50000">
                <a:srgbClr val="FFFF00">
                  <a:tint val="44500"/>
                  <a:satMod val="160000"/>
                </a:srgbClr>
              </a:gs>
              <a:gs pos="100000">
                <a:srgbClr val="FFFF00">
                  <a:tint val="23500"/>
                  <a:satMod val="160000"/>
                </a:srgbClr>
              </a:gs>
            </a:gsLst>
            <a:lin ang="16200000" scaled="1"/>
          </a:gradFill>
          <a:ln w="19050">
            <a:solidFill>
              <a:schemeClr val="tx1"/>
            </a:solidFill>
          </a:ln>
        </p:spPr>
        <p:txBody>
          <a:bodyPr/>
          <a:lstStyle/>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#include &lt;</a:t>
            </a:r>
            <a:r>
              <a:rPr lang="en-US" altLang="en-US" sz="1300" b="1" dirty="0" err="1">
                <a:latin typeface="Courier New" panose="02070309020205020404" pitchFamily="49" charset="0"/>
                <a:cs typeface="Courier New" panose="02070309020205020404" pitchFamily="49" charset="0"/>
              </a:rPr>
              <a:t>stdio.h</a:t>
            </a:r>
            <a:r>
              <a:rPr lang="en-US" altLang="en-US" sz="1300" b="1" dirty="0">
                <a:latin typeface="Courier New" panose="02070309020205020404" pitchFamily="49" charset="0"/>
                <a:cs typeface="Courier New" panose="02070309020205020404" pitchFamily="49" charset="0"/>
              </a:rPr>
              <a:t>&gt;</a:t>
            </a: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#include &lt;</a:t>
            </a:r>
            <a:r>
              <a:rPr lang="en-US" altLang="en-US" sz="1300" b="1" dirty="0" err="1">
                <a:latin typeface="Courier New" panose="02070309020205020404" pitchFamily="49" charset="0"/>
                <a:cs typeface="Courier New" panose="02070309020205020404" pitchFamily="49" charset="0"/>
              </a:rPr>
              <a:t>signal.h</a:t>
            </a:r>
            <a:r>
              <a:rPr lang="en-US" altLang="en-US" sz="1300" b="1" dirty="0">
                <a:latin typeface="Courier New" panose="02070309020205020404" pitchFamily="49" charset="0"/>
                <a:cs typeface="Courier New" panose="02070309020205020404" pitchFamily="49" charset="0"/>
              </a:rPr>
              <a:t>&gt;</a:t>
            </a:r>
          </a:p>
          <a:p>
            <a:pPr marL="342900" indent="-342900" eaLnBrk="1" fontAlgn="auto" hangingPunct="1">
              <a:lnSpc>
                <a:spcPct val="60000"/>
              </a:lnSpc>
              <a:spcBef>
                <a:spcPct val="20000"/>
              </a:spcBef>
              <a:spcAft>
                <a:spcPts val="0"/>
              </a:spcAft>
              <a:defRPr/>
            </a:pPr>
            <a:r>
              <a:rPr lang="en-US" altLang="en-US" sz="1300" b="1" dirty="0">
                <a:solidFill>
                  <a:srgbClr val="C00000"/>
                </a:solidFill>
                <a:latin typeface="Courier New" panose="02070309020205020404" pitchFamily="49" charset="0"/>
                <a:cs typeface="Courier New" panose="02070309020205020404" pitchFamily="49" charset="0"/>
              </a:rPr>
              <a:t>void </a:t>
            </a:r>
            <a:r>
              <a:rPr lang="en-US" altLang="en-US" sz="1300" b="1" dirty="0" err="1">
                <a:solidFill>
                  <a:srgbClr val="C00000"/>
                </a:solidFill>
                <a:latin typeface="Courier New" panose="02070309020205020404" pitchFamily="49" charset="0"/>
                <a:cs typeface="Courier New" panose="02070309020205020404" pitchFamily="49" charset="0"/>
              </a:rPr>
              <a:t>sigproc</a:t>
            </a:r>
            <a:r>
              <a:rPr lang="en-US" altLang="en-US" sz="1300" b="1" dirty="0">
                <a:latin typeface="Courier New" panose="02070309020205020404" pitchFamily="49" charset="0"/>
                <a:cs typeface="Courier New" panose="02070309020205020404" pitchFamily="49" charset="0"/>
              </a:rPr>
              <a:t>()</a:t>
            </a: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 		</a:t>
            </a: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signal(SIGINT, </a:t>
            </a:r>
            <a:r>
              <a:rPr lang="en-US" altLang="en-US" sz="1300" b="1" dirty="0" err="1">
                <a:latin typeface="Courier New" panose="02070309020205020404" pitchFamily="49" charset="0"/>
                <a:cs typeface="Courier New" panose="02070309020205020404" pitchFamily="49" charset="0"/>
              </a:rPr>
              <a:t>sigproc</a:t>
            </a:r>
            <a:r>
              <a:rPr lang="en-US" altLang="en-US" sz="1300" b="1" dirty="0">
                <a:latin typeface="Courier New" panose="02070309020205020404" pitchFamily="49" charset="0"/>
                <a:cs typeface="Courier New" panose="02070309020205020404" pitchFamily="49" charset="0"/>
              </a:rPr>
              <a:t>);   /* NOTE some versions of UNIX will reset </a:t>
            </a: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				* signal to default after each call. So for </a:t>
            </a: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				* portability reset signal each time */</a:t>
            </a:r>
          </a:p>
          <a:p>
            <a:pPr marL="342900" indent="-342900" eaLnBrk="1" fontAlgn="auto" hangingPunct="1">
              <a:lnSpc>
                <a:spcPct val="60000"/>
              </a:lnSpc>
              <a:spcBef>
                <a:spcPct val="20000"/>
              </a:spcBef>
              <a:spcAft>
                <a:spcPts val="0"/>
              </a:spcAft>
              <a:defRPr/>
            </a:pPr>
            <a:endParaRPr lang="zh-CN" altLang="en-US" sz="1300" b="1" dirty="0">
              <a:latin typeface="Courier New" panose="02070309020205020404" pitchFamily="49" charset="0"/>
              <a:cs typeface="Courier New" panose="02070309020205020404" pitchFamily="49" charset="0"/>
            </a:endParaRP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	</a:t>
            </a:r>
            <a:r>
              <a:rPr lang="en-US" altLang="en-US" sz="1300" b="1" dirty="0" err="1">
                <a:latin typeface="Courier New" panose="02070309020205020404" pitchFamily="49" charset="0"/>
                <a:cs typeface="Courier New" panose="02070309020205020404" pitchFamily="49" charset="0"/>
              </a:rPr>
              <a:t>printf</a:t>
            </a:r>
            <a:r>
              <a:rPr lang="en-US" altLang="en-US" sz="1300" b="1" dirty="0">
                <a:latin typeface="Courier New" panose="02070309020205020404" pitchFamily="49" charset="0"/>
                <a:cs typeface="Courier New" panose="02070309020205020404" pitchFamily="49" charset="0"/>
              </a:rPr>
              <a:t>(“you have pressed ctrl-c - disabled \n”);</a:t>
            </a: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a:t>
            </a:r>
          </a:p>
          <a:p>
            <a:pPr marL="342900" indent="-342900" eaLnBrk="1" fontAlgn="auto" hangingPunct="1">
              <a:lnSpc>
                <a:spcPct val="60000"/>
              </a:lnSpc>
              <a:spcBef>
                <a:spcPct val="20000"/>
              </a:spcBef>
              <a:spcAft>
                <a:spcPts val="0"/>
              </a:spcAft>
              <a:defRPr/>
            </a:pPr>
            <a:endParaRPr lang="en-US" altLang="en-US" sz="1300" b="1" dirty="0">
              <a:latin typeface="Courier New" panose="02070309020205020404" pitchFamily="49" charset="0"/>
              <a:cs typeface="Courier New" panose="02070309020205020404" pitchFamily="49" charset="0"/>
            </a:endParaRPr>
          </a:p>
          <a:p>
            <a:pPr marL="342900" indent="-342900" eaLnBrk="1" fontAlgn="auto" hangingPunct="1">
              <a:lnSpc>
                <a:spcPct val="60000"/>
              </a:lnSpc>
              <a:spcBef>
                <a:spcPct val="20000"/>
              </a:spcBef>
              <a:spcAft>
                <a:spcPts val="0"/>
              </a:spcAft>
              <a:defRPr/>
            </a:pPr>
            <a:endParaRPr lang="en-US" altLang="en-US" sz="1300" b="1" dirty="0">
              <a:latin typeface="Courier New" panose="02070309020205020404" pitchFamily="49" charset="0"/>
              <a:cs typeface="Courier New" panose="02070309020205020404" pitchFamily="49" charset="0"/>
            </a:endParaRPr>
          </a:p>
          <a:p>
            <a:pPr marL="342900" indent="-342900" eaLnBrk="1" fontAlgn="auto" hangingPunct="1">
              <a:lnSpc>
                <a:spcPct val="60000"/>
              </a:lnSpc>
              <a:spcBef>
                <a:spcPct val="20000"/>
              </a:spcBef>
              <a:spcAft>
                <a:spcPts val="0"/>
              </a:spcAft>
              <a:defRPr/>
            </a:pPr>
            <a:endParaRPr lang="en-US" altLang="en-US" sz="1300" b="1" dirty="0">
              <a:latin typeface="Courier New" panose="02070309020205020404" pitchFamily="49" charset="0"/>
              <a:cs typeface="Courier New" panose="02070309020205020404" pitchFamily="49" charset="0"/>
            </a:endParaRPr>
          </a:p>
          <a:p>
            <a:pPr marL="342900" indent="-342900" eaLnBrk="1" fontAlgn="auto" hangingPunct="1">
              <a:lnSpc>
                <a:spcPct val="60000"/>
              </a:lnSpc>
              <a:spcBef>
                <a:spcPct val="20000"/>
              </a:spcBef>
              <a:spcAft>
                <a:spcPts val="0"/>
              </a:spcAft>
              <a:defRPr/>
            </a:pPr>
            <a:endParaRPr lang="en-US" altLang="en-US" sz="1300" b="1" dirty="0">
              <a:latin typeface="Courier New" panose="02070309020205020404" pitchFamily="49" charset="0"/>
              <a:cs typeface="Courier New" panose="02070309020205020404" pitchFamily="49" charset="0"/>
            </a:endParaRPr>
          </a:p>
          <a:p>
            <a:pPr marL="342900" indent="-342900" eaLnBrk="1" fontAlgn="auto" hangingPunct="1">
              <a:lnSpc>
                <a:spcPct val="60000"/>
              </a:lnSpc>
              <a:spcBef>
                <a:spcPct val="20000"/>
              </a:spcBef>
              <a:spcAft>
                <a:spcPts val="0"/>
              </a:spcAft>
              <a:defRPr/>
            </a:pPr>
            <a:endParaRPr lang="en-US" altLang="en-US" sz="1300" b="1" dirty="0">
              <a:latin typeface="Courier New" panose="02070309020205020404" pitchFamily="49" charset="0"/>
              <a:cs typeface="Courier New" panose="02070309020205020404" pitchFamily="49" charset="0"/>
            </a:endParaRPr>
          </a:p>
          <a:p>
            <a:pPr marL="342900" indent="-342900" eaLnBrk="1" fontAlgn="auto" hangingPunct="1">
              <a:lnSpc>
                <a:spcPct val="60000"/>
              </a:lnSpc>
              <a:spcBef>
                <a:spcPct val="20000"/>
              </a:spcBef>
              <a:spcAft>
                <a:spcPts val="0"/>
              </a:spcAft>
              <a:defRPr/>
            </a:pPr>
            <a:endParaRPr lang="en-US" altLang="en-US" sz="1300" b="1" dirty="0">
              <a:latin typeface="Courier New" panose="02070309020205020404" pitchFamily="49" charset="0"/>
              <a:cs typeface="Courier New" panose="02070309020205020404" pitchFamily="49" charset="0"/>
            </a:endParaRPr>
          </a:p>
          <a:p>
            <a:pPr marL="342900" indent="-342900" eaLnBrk="1" fontAlgn="auto" hangingPunct="1">
              <a:lnSpc>
                <a:spcPct val="60000"/>
              </a:lnSpc>
              <a:spcBef>
                <a:spcPct val="20000"/>
              </a:spcBef>
              <a:spcAft>
                <a:spcPts val="0"/>
              </a:spcAft>
              <a:defRPr/>
            </a:pPr>
            <a:endParaRPr lang="en-US" altLang="en-US" sz="1300" b="1" dirty="0">
              <a:solidFill>
                <a:srgbClr val="C00000"/>
              </a:solidFill>
              <a:latin typeface="Courier New" panose="02070309020205020404" pitchFamily="49" charset="0"/>
              <a:cs typeface="Courier New" panose="02070309020205020404" pitchFamily="49" charset="0"/>
            </a:endParaRPr>
          </a:p>
          <a:p>
            <a:pPr marL="342900" indent="-342900" eaLnBrk="1" fontAlgn="auto" hangingPunct="1">
              <a:lnSpc>
                <a:spcPct val="60000"/>
              </a:lnSpc>
              <a:spcBef>
                <a:spcPct val="20000"/>
              </a:spcBef>
              <a:spcAft>
                <a:spcPts val="0"/>
              </a:spcAft>
              <a:defRPr/>
            </a:pPr>
            <a:r>
              <a:rPr lang="en-US" altLang="en-US" sz="1300" b="1" dirty="0">
                <a:solidFill>
                  <a:srgbClr val="C00000"/>
                </a:solidFill>
                <a:latin typeface="Courier New" panose="02070309020205020404" pitchFamily="49" charset="0"/>
                <a:cs typeface="Courier New" panose="02070309020205020404" pitchFamily="49" charset="0"/>
              </a:rPr>
              <a:t>main</a:t>
            </a:r>
            <a:r>
              <a:rPr lang="en-US" altLang="en-US" sz="1300" b="1" dirty="0">
                <a:latin typeface="Courier New" panose="02070309020205020404" pitchFamily="49" charset="0"/>
                <a:cs typeface="Courier New" panose="02070309020205020404" pitchFamily="49" charset="0"/>
              </a:rPr>
              <a:t>()</a:t>
            </a: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 </a:t>
            </a: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signal(SIGINT, </a:t>
            </a:r>
            <a:r>
              <a:rPr lang="en-US" altLang="en-US" sz="1300" b="1" dirty="0" err="1">
                <a:latin typeface="Courier New" panose="02070309020205020404" pitchFamily="49" charset="0"/>
                <a:cs typeface="Courier New" panose="02070309020205020404" pitchFamily="49" charset="0"/>
              </a:rPr>
              <a:t>sigproc</a:t>
            </a:r>
            <a:r>
              <a:rPr lang="en-US" altLang="en-US" sz="1300" b="1" dirty="0">
                <a:latin typeface="Courier New" panose="02070309020205020404" pitchFamily="49" charset="0"/>
                <a:cs typeface="Courier New" panose="02070309020205020404" pitchFamily="49" charset="0"/>
              </a:rPr>
              <a:t>);    /* DEFAULT ACTION: term */</a:t>
            </a: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signal(SIGQUIT, </a:t>
            </a:r>
            <a:r>
              <a:rPr lang="en-US" altLang="en-US" sz="1300" b="1" dirty="0" err="1">
                <a:latin typeface="Courier New" panose="02070309020205020404" pitchFamily="49" charset="0"/>
                <a:cs typeface="Courier New" panose="02070309020205020404" pitchFamily="49" charset="0"/>
              </a:rPr>
              <a:t>quitproc</a:t>
            </a:r>
            <a:r>
              <a:rPr lang="en-US" altLang="en-US" sz="1300" b="1" dirty="0">
                <a:latin typeface="Courier New" panose="02070309020205020404" pitchFamily="49" charset="0"/>
                <a:cs typeface="Courier New" panose="02070309020205020404" pitchFamily="49" charset="0"/>
              </a:rPr>
              <a:t>);  /* DEFAULT ACTION: term */</a:t>
            </a: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	</a:t>
            </a:r>
            <a:r>
              <a:rPr lang="en-US" altLang="en-US" sz="1300" b="1" dirty="0" err="1">
                <a:latin typeface="Courier New" panose="02070309020205020404" pitchFamily="49" charset="0"/>
                <a:cs typeface="Courier New" panose="02070309020205020404" pitchFamily="49" charset="0"/>
              </a:rPr>
              <a:t>printf</a:t>
            </a:r>
            <a:r>
              <a:rPr lang="en-US" altLang="en-US" sz="1300" b="1" dirty="0">
                <a:latin typeface="Courier New" panose="02070309020205020404" pitchFamily="49" charset="0"/>
                <a:cs typeface="Courier New" panose="02070309020205020404" pitchFamily="49" charset="0"/>
              </a:rPr>
              <a:t>(“ctrl-c disabled use ctrl-\\ to quit\n”);</a:t>
            </a:r>
          </a:p>
          <a:p>
            <a:pPr marL="342900" indent="-342900" eaLnBrk="1" fontAlgn="auto" hangingPunct="1">
              <a:lnSpc>
                <a:spcPct val="60000"/>
              </a:lnSpc>
              <a:spcBef>
                <a:spcPct val="20000"/>
              </a:spcBef>
              <a:spcAft>
                <a:spcPts val="0"/>
              </a:spcAft>
              <a:defRPr/>
            </a:pPr>
            <a:endParaRPr lang="en-US" altLang="en-US" sz="1300" b="1" dirty="0">
              <a:latin typeface="Courier New" panose="02070309020205020404" pitchFamily="49" charset="0"/>
              <a:cs typeface="Courier New" panose="02070309020205020404" pitchFamily="49" charset="0"/>
            </a:endParaRP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	for(;;);</a:t>
            </a: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a:t>
            </a:r>
            <a:endParaRPr lang="zh-CN" altLang="en-US" sz="13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83549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进程的虚拟地址空间</a:t>
            </a:r>
            <a:endParaRPr lang="zh-CN" altLang="en-US" dirty="0"/>
          </a:p>
        </p:txBody>
      </p:sp>
      <p:sp>
        <p:nvSpPr>
          <p:cNvPr id="3" name="内容占位符 2"/>
          <p:cNvSpPr>
            <a:spLocks noGrp="1"/>
          </p:cNvSpPr>
          <p:nvPr>
            <p:ph idx="1"/>
          </p:nvPr>
        </p:nvSpPr>
        <p:spPr/>
        <p:txBody>
          <a:bodyPr/>
          <a:lstStyle/>
          <a:p>
            <a:r>
              <a:rPr lang="zh-CN" altLang="en-US" dirty="0" smtClean="0"/>
              <a:t>每个进程有一个完全属于自己的地址空间</a:t>
            </a:r>
            <a:endParaRPr lang="en-US" altLang="zh-CN" dirty="0" smtClean="0"/>
          </a:p>
          <a:p>
            <a:pPr lvl="1"/>
            <a:r>
              <a:rPr lang="en-US" altLang="zh-CN" dirty="0" smtClean="0"/>
              <a:t>4G</a:t>
            </a:r>
            <a:r>
              <a:rPr lang="zh-CN" altLang="en-US" dirty="0" smtClean="0"/>
              <a:t>（其中一部分归</a:t>
            </a:r>
            <a:r>
              <a:rPr lang="en-US" altLang="zh-CN" dirty="0" smtClean="0"/>
              <a:t>OS</a:t>
            </a:r>
            <a:r>
              <a:rPr lang="zh-CN" altLang="en-US" dirty="0" smtClean="0"/>
              <a:t>，一部分归应用）</a:t>
            </a:r>
            <a:endParaRPr lang="en-US" altLang="zh-CN" dirty="0" smtClean="0"/>
          </a:p>
          <a:p>
            <a:r>
              <a:rPr lang="zh-CN" altLang="en-US" dirty="0" smtClean="0"/>
              <a:t>这个空间由一个页表（多级页表）描述</a:t>
            </a:r>
            <a:endParaRPr lang="en-US" altLang="zh-CN" dirty="0" smtClean="0"/>
          </a:p>
          <a:p>
            <a:r>
              <a:rPr lang="zh-CN" altLang="en-US" dirty="0" smtClean="0"/>
              <a:t>每个进程有一个独立的页表</a:t>
            </a:r>
            <a:endParaRPr lang="en-US" altLang="zh-CN" dirty="0" smtClean="0"/>
          </a:p>
          <a:p>
            <a:r>
              <a:rPr lang="zh-CN" altLang="en-US" dirty="0" smtClean="0"/>
              <a:t>页表中描述了</a:t>
            </a:r>
            <a:r>
              <a:rPr lang="zh-CN" altLang="en-US" dirty="0" smtClean="0">
                <a:solidFill>
                  <a:srgbClr val="FF0000"/>
                </a:solidFill>
              </a:rPr>
              <a:t>该进程的虚拟地址</a:t>
            </a:r>
            <a:r>
              <a:rPr lang="zh-CN" altLang="en-US" dirty="0" smtClean="0"/>
              <a:t>与</a:t>
            </a:r>
            <a:r>
              <a:rPr lang="zh-CN" altLang="en-US" dirty="0" smtClean="0">
                <a:solidFill>
                  <a:srgbClr val="FF0000"/>
                </a:solidFill>
              </a:rPr>
              <a:t>该机器的物理地址</a:t>
            </a:r>
            <a:r>
              <a:rPr lang="zh-CN" altLang="en-US" dirty="0" smtClean="0"/>
              <a:t>的对应关系</a:t>
            </a:r>
            <a:endParaRPr lang="en-US" altLang="zh-CN" dirty="0" smtClean="0"/>
          </a:p>
          <a:p>
            <a:pPr lvl="1"/>
            <a:r>
              <a:rPr lang="zh-CN" altLang="en-US" dirty="0" smtClean="0"/>
              <a:t>还描述了未在物理内存中的虚拟内存数据在哪里</a:t>
            </a:r>
            <a:endParaRPr lang="en-US" altLang="zh-CN" dirty="0" smtClean="0"/>
          </a:p>
          <a:p>
            <a:r>
              <a:rPr lang="zh-CN" altLang="en-US" dirty="0" smtClean="0"/>
              <a:t>进程的整个运行过程中，都在使用虚拟地址，应用程序无法触及物理地址，也就无法影响其他进程</a:t>
            </a:r>
            <a:endParaRPr lang="en-US" altLang="zh-CN" dirty="0" smtClean="0"/>
          </a:p>
          <a:p>
            <a:pPr lvl="1"/>
            <a:r>
              <a:rPr lang="zh-CN" altLang="en-US" dirty="0" smtClean="0"/>
              <a:t>只要页表不冲突，两个进程不会碰到同一个物理地址</a:t>
            </a:r>
            <a:endParaRPr lang="zh-CN" altLang="en-US" dirty="0"/>
          </a:p>
        </p:txBody>
      </p:sp>
      <p:sp>
        <p:nvSpPr>
          <p:cNvPr id="4" name="日期占位符 3"/>
          <p:cNvSpPr>
            <a:spLocks noGrp="1"/>
          </p:cNvSpPr>
          <p:nvPr>
            <p:ph type="dt" sz="half" idx="10"/>
          </p:nvPr>
        </p:nvSpPr>
        <p:spPr/>
        <p:txBody>
          <a:bodyPr/>
          <a:lstStyle/>
          <a:p>
            <a:pPr>
              <a:defRPr/>
            </a:pPr>
            <a:r>
              <a:rPr lang="en-US" altLang="zh-CN" smtClean="0"/>
              <a:t>Operating System</a:t>
            </a:r>
            <a:endParaRPr lang="en-US" altLang="ko-KR"/>
          </a:p>
        </p:txBody>
      </p:sp>
      <p:sp>
        <p:nvSpPr>
          <p:cNvPr id="5" name="页脚占位符 4"/>
          <p:cNvSpPr>
            <a:spLocks noGrp="1"/>
          </p:cNvSpPr>
          <p:nvPr>
            <p:ph type="ftr" sz="quarter" idx="11"/>
          </p:nvPr>
        </p:nvSpPr>
        <p:spPr/>
        <p:txBody>
          <a:bodyPr/>
          <a:lstStyle/>
          <a:p>
            <a:pPr>
              <a:defRPr/>
            </a:pPr>
            <a:r>
              <a:rPr lang="en-US" altLang="zh-CN" smtClean="0"/>
              <a:t>CITS, NanKai University</a:t>
            </a:r>
            <a:endParaRPr lang="en-US" altLang="ko-KR"/>
          </a:p>
        </p:txBody>
      </p:sp>
      <p:sp>
        <p:nvSpPr>
          <p:cNvPr id="6" name="灯片编号占位符 5"/>
          <p:cNvSpPr>
            <a:spLocks noGrp="1"/>
          </p:cNvSpPr>
          <p:nvPr>
            <p:ph type="sldNum" sz="quarter" idx="12"/>
          </p:nvPr>
        </p:nvSpPr>
        <p:spPr/>
        <p:txBody>
          <a:bodyPr/>
          <a:lstStyle/>
          <a:p>
            <a:pPr>
              <a:defRPr/>
            </a:pPr>
            <a:fld id="{32C7C19E-C979-4A8C-991F-EB73B2F94084}" type="slidenum">
              <a:rPr lang="en-US" altLang="ko-KR" smtClean="0"/>
              <a:pPr>
                <a:defRPr/>
              </a:pPr>
              <a:t>6</a:t>
            </a:fld>
            <a:endParaRPr lang="en-US" altLang="ko-KR"/>
          </a:p>
        </p:txBody>
      </p:sp>
    </p:spTree>
    <p:extLst>
      <p:ext uri="{BB962C8B-B14F-4D97-AF65-F5344CB8AC3E}">
        <p14:creationId xmlns:p14="http://schemas.microsoft.com/office/powerpoint/2010/main" val="4867873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428596" y="1084929"/>
            <a:ext cx="8229600" cy="508383"/>
          </a:xfrm>
          <a:prstGeom prst="rect">
            <a:avLst/>
          </a:prstGeom>
        </p:spPr>
        <p:txBody>
          <a:bodyPr/>
          <a:lstStyle>
            <a:lvl1pPr>
              <a:defRPr sz="3000" b="1">
                <a:solidFill>
                  <a:srgbClr val="11576A"/>
                </a:solidFill>
                <a:latin typeface="微软雅黑" pitchFamily="34" charset="-122"/>
                <a:ea typeface="微软雅黑" pitchFamily="34" charset="-122"/>
              </a:defRPr>
            </a:lvl1pPr>
          </a:lstStyle>
          <a:p>
            <a:pPr algn="ctr"/>
            <a:r>
              <a:rPr lang="zh-CN" altLang="en-US" dirty="0"/>
              <a:t>信号使用示例</a:t>
            </a:r>
            <a:endParaRPr lang="en-US" altLang="zh-CN" dirty="0"/>
          </a:p>
        </p:txBody>
      </p:sp>
      <p:sp>
        <p:nvSpPr>
          <p:cNvPr id="25" name="Rectangle 2"/>
          <p:cNvSpPr txBox="1">
            <a:spLocks noChangeArrowheads="1"/>
          </p:cNvSpPr>
          <p:nvPr/>
        </p:nvSpPr>
        <p:spPr>
          <a:xfrm>
            <a:off x="323528" y="1772816"/>
            <a:ext cx="7200800" cy="3995930"/>
          </a:xfrm>
          <a:prstGeom prst="rect">
            <a:avLst/>
          </a:prstGeom>
          <a:gradFill>
            <a:gsLst>
              <a:gs pos="0">
                <a:srgbClr val="FFFF00">
                  <a:tint val="66000"/>
                  <a:satMod val="160000"/>
                </a:srgbClr>
              </a:gs>
              <a:gs pos="50000">
                <a:srgbClr val="FFFF00">
                  <a:tint val="44500"/>
                  <a:satMod val="160000"/>
                </a:srgbClr>
              </a:gs>
              <a:gs pos="100000">
                <a:srgbClr val="FFFF00">
                  <a:tint val="23500"/>
                  <a:satMod val="160000"/>
                </a:srgbClr>
              </a:gs>
            </a:gsLst>
            <a:lin ang="16200000" scaled="1"/>
          </a:gradFill>
          <a:ln w="19050">
            <a:solidFill>
              <a:schemeClr val="tx1"/>
            </a:solidFill>
          </a:ln>
        </p:spPr>
        <p:txBody>
          <a:bodyPr/>
          <a:lstStyle/>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#include &lt;</a:t>
            </a:r>
            <a:r>
              <a:rPr lang="en-US" altLang="en-US" sz="1300" b="1" dirty="0" err="1">
                <a:latin typeface="Courier New" panose="02070309020205020404" pitchFamily="49" charset="0"/>
                <a:cs typeface="Courier New" panose="02070309020205020404" pitchFamily="49" charset="0"/>
              </a:rPr>
              <a:t>stdio.h</a:t>
            </a:r>
            <a:r>
              <a:rPr lang="en-US" altLang="en-US" sz="1300" b="1" dirty="0">
                <a:latin typeface="Courier New" panose="02070309020205020404" pitchFamily="49" charset="0"/>
                <a:cs typeface="Courier New" panose="02070309020205020404" pitchFamily="49" charset="0"/>
              </a:rPr>
              <a:t>&gt;</a:t>
            </a: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#include &lt;</a:t>
            </a:r>
            <a:r>
              <a:rPr lang="en-US" altLang="en-US" sz="1300" b="1" dirty="0" err="1">
                <a:latin typeface="Courier New" panose="02070309020205020404" pitchFamily="49" charset="0"/>
                <a:cs typeface="Courier New" panose="02070309020205020404" pitchFamily="49" charset="0"/>
              </a:rPr>
              <a:t>signal.h</a:t>
            </a:r>
            <a:r>
              <a:rPr lang="en-US" altLang="en-US" sz="1300" b="1" dirty="0">
                <a:latin typeface="Courier New" panose="02070309020205020404" pitchFamily="49" charset="0"/>
                <a:cs typeface="Courier New" panose="02070309020205020404" pitchFamily="49" charset="0"/>
              </a:rPr>
              <a:t>&gt;</a:t>
            </a:r>
          </a:p>
          <a:p>
            <a:pPr marL="342900" indent="-342900" eaLnBrk="1" fontAlgn="auto" hangingPunct="1">
              <a:lnSpc>
                <a:spcPct val="60000"/>
              </a:lnSpc>
              <a:spcBef>
                <a:spcPct val="20000"/>
              </a:spcBef>
              <a:spcAft>
                <a:spcPts val="0"/>
              </a:spcAft>
              <a:defRPr/>
            </a:pPr>
            <a:r>
              <a:rPr lang="en-US" altLang="en-US" sz="1300" b="1" dirty="0">
                <a:solidFill>
                  <a:srgbClr val="C00000"/>
                </a:solidFill>
                <a:latin typeface="Courier New" panose="02070309020205020404" pitchFamily="49" charset="0"/>
                <a:cs typeface="Courier New" panose="02070309020205020404" pitchFamily="49" charset="0"/>
              </a:rPr>
              <a:t>void </a:t>
            </a:r>
            <a:r>
              <a:rPr lang="en-US" altLang="en-US" sz="1300" b="1" dirty="0" err="1">
                <a:solidFill>
                  <a:srgbClr val="C00000"/>
                </a:solidFill>
                <a:latin typeface="Courier New" panose="02070309020205020404" pitchFamily="49" charset="0"/>
                <a:cs typeface="Courier New" panose="02070309020205020404" pitchFamily="49" charset="0"/>
              </a:rPr>
              <a:t>sigproc</a:t>
            </a:r>
            <a:r>
              <a:rPr lang="en-US" altLang="en-US" sz="1300" b="1" dirty="0">
                <a:latin typeface="Courier New" panose="02070309020205020404" pitchFamily="49" charset="0"/>
                <a:cs typeface="Courier New" panose="02070309020205020404" pitchFamily="49" charset="0"/>
              </a:rPr>
              <a:t>()</a:t>
            </a: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 		</a:t>
            </a: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signal(SIGINT, </a:t>
            </a:r>
            <a:r>
              <a:rPr lang="en-US" altLang="en-US" sz="1300" b="1" dirty="0" err="1">
                <a:latin typeface="Courier New" panose="02070309020205020404" pitchFamily="49" charset="0"/>
                <a:cs typeface="Courier New" panose="02070309020205020404" pitchFamily="49" charset="0"/>
              </a:rPr>
              <a:t>sigproc</a:t>
            </a:r>
            <a:r>
              <a:rPr lang="en-US" altLang="en-US" sz="1300" b="1" dirty="0">
                <a:latin typeface="Courier New" panose="02070309020205020404" pitchFamily="49" charset="0"/>
                <a:cs typeface="Courier New" panose="02070309020205020404" pitchFamily="49" charset="0"/>
              </a:rPr>
              <a:t>);   /* NOTE some versions of UNIX will reset </a:t>
            </a: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				* signal to default after each call. So for </a:t>
            </a: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				* portability reset signal each time */</a:t>
            </a:r>
          </a:p>
          <a:p>
            <a:pPr marL="342900" indent="-342900" eaLnBrk="1" fontAlgn="auto" hangingPunct="1">
              <a:lnSpc>
                <a:spcPct val="60000"/>
              </a:lnSpc>
              <a:spcBef>
                <a:spcPct val="20000"/>
              </a:spcBef>
              <a:spcAft>
                <a:spcPts val="0"/>
              </a:spcAft>
              <a:defRPr/>
            </a:pPr>
            <a:endParaRPr lang="zh-CN" altLang="en-US" sz="1300" b="1" dirty="0">
              <a:latin typeface="Courier New" panose="02070309020205020404" pitchFamily="49" charset="0"/>
              <a:cs typeface="Courier New" panose="02070309020205020404" pitchFamily="49" charset="0"/>
            </a:endParaRP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	</a:t>
            </a:r>
            <a:r>
              <a:rPr lang="en-US" altLang="en-US" sz="1300" b="1" dirty="0" err="1">
                <a:latin typeface="Courier New" panose="02070309020205020404" pitchFamily="49" charset="0"/>
                <a:cs typeface="Courier New" panose="02070309020205020404" pitchFamily="49" charset="0"/>
              </a:rPr>
              <a:t>printf</a:t>
            </a:r>
            <a:r>
              <a:rPr lang="en-US" altLang="en-US" sz="1300" b="1" dirty="0">
                <a:latin typeface="Courier New" panose="02070309020205020404" pitchFamily="49" charset="0"/>
                <a:cs typeface="Courier New" panose="02070309020205020404" pitchFamily="49" charset="0"/>
              </a:rPr>
              <a:t>(“you have pressed ctrl-c - disabled \n”);</a:t>
            </a: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a:t>
            </a:r>
          </a:p>
          <a:p>
            <a:pPr marL="342900" indent="-342900" eaLnBrk="1" fontAlgn="auto" hangingPunct="1">
              <a:lnSpc>
                <a:spcPct val="60000"/>
              </a:lnSpc>
              <a:spcBef>
                <a:spcPct val="20000"/>
              </a:spcBef>
              <a:spcAft>
                <a:spcPts val="0"/>
              </a:spcAft>
              <a:defRPr/>
            </a:pPr>
            <a:endParaRPr lang="en-US" altLang="en-US" sz="1300" b="1" dirty="0">
              <a:latin typeface="Courier New" panose="02070309020205020404" pitchFamily="49" charset="0"/>
              <a:cs typeface="Courier New" panose="02070309020205020404" pitchFamily="49" charset="0"/>
            </a:endParaRPr>
          </a:p>
          <a:p>
            <a:pPr marL="342900" indent="-342900" eaLnBrk="1" fontAlgn="auto" hangingPunct="1">
              <a:lnSpc>
                <a:spcPct val="60000"/>
              </a:lnSpc>
              <a:spcBef>
                <a:spcPct val="20000"/>
              </a:spcBef>
              <a:spcAft>
                <a:spcPts val="0"/>
              </a:spcAft>
              <a:defRPr/>
            </a:pPr>
            <a:r>
              <a:rPr lang="en-US" altLang="en-US" sz="1300" b="1" dirty="0">
                <a:solidFill>
                  <a:srgbClr val="C00000"/>
                </a:solidFill>
                <a:latin typeface="Courier New" panose="02070309020205020404" pitchFamily="49" charset="0"/>
                <a:cs typeface="Courier New" panose="02070309020205020404" pitchFamily="49" charset="0"/>
              </a:rPr>
              <a:t>void </a:t>
            </a:r>
            <a:r>
              <a:rPr lang="en-US" altLang="en-US" sz="1300" b="1" dirty="0" err="1">
                <a:solidFill>
                  <a:srgbClr val="C00000"/>
                </a:solidFill>
                <a:latin typeface="Courier New" panose="02070309020205020404" pitchFamily="49" charset="0"/>
                <a:cs typeface="Courier New" panose="02070309020205020404" pitchFamily="49" charset="0"/>
              </a:rPr>
              <a:t>quitproc</a:t>
            </a:r>
            <a:r>
              <a:rPr lang="en-US" altLang="en-US" sz="1300" b="1" dirty="0">
                <a:latin typeface="Courier New" panose="02070309020205020404" pitchFamily="49" charset="0"/>
                <a:cs typeface="Courier New" panose="02070309020205020404" pitchFamily="49" charset="0"/>
              </a:rPr>
              <a:t>()</a:t>
            </a: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 		 </a:t>
            </a: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	</a:t>
            </a:r>
            <a:r>
              <a:rPr lang="en-US" altLang="en-US" sz="1300" b="1" dirty="0" err="1">
                <a:latin typeface="Courier New" panose="02070309020205020404" pitchFamily="49" charset="0"/>
                <a:cs typeface="Courier New" panose="02070309020205020404" pitchFamily="49" charset="0"/>
              </a:rPr>
              <a:t>printf</a:t>
            </a:r>
            <a:r>
              <a:rPr lang="en-US" altLang="en-US" sz="1300" b="1" dirty="0">
                <a:latin typeface="Courier New" panose="02070309020205020404" pitchFamily="49" charset="0"/>
                <a:cs typeface="Courier New" panose="02070309020205020404" pitchFamily="49" charset="0"/>
              </a:rPr>
              <a:t>(“ctrl-\\ pressed to quit\n”);   /* this is “ctrl” &amp; “\” */</a:t>
            </a: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	exit(0); /* normal exit status */</a:t>
            </a: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a:t>
            </a:r>
          </a:p>
          <a:p>
            <a:pPr marL="342900" indent="-342900" eaLnBrk="1" fontAlgn="auto" hangingPunct="1">
              <a:lnSpc>
                <a:spcPct val="60000"/>
              </a:lnSpc>
              <a:spcBef>
                <a:spcPct val="20000"/>
              </a:spcBef>
              <a:spcAft>
                <a:spcPts val="0"/>
              </a:spcAft>
              <a:defRPr/>
            </a:pPr>
            <a:endParaRPr lang="en-US" altLang="en-US" sz="1300" b="1" dirty="0">
              <a:latin typeface="Courier New" panose="02070309020205020404" pitchFamily="49" charset="0"/>
              <a:cs typeface="Courier New" panose="02070309020205020404" pitchFamily="49" charset="0"/>
            </a:endParaRPr>
          </a:p>
          <a:p>
            <a:pPr marL="342900" indent="-342900" eaLnBrk="1" fontAlgn="auto" hangingPunct="1">
              <a:lnSpc>
                <a:spcPct val="60000"/>
              </a:lnSpc>
              <a:spcBef>
                <a:spcPct val="20000"/>
              </a:spcBef>
              <a:spcAft>
                <a:spcPts val="0"/>
              </a:spcAft>
              <a:defRPr/>
            </a:pPr>
            <a:r>
              <a:rPr lang="en-US" altLang="en-US" sz="1300" b="1" dirty="0">
                <a:solidFill>
                  <a:srgbClr val="C00000"/>
                </a:solidFill>
                <a:latin typeface="Courier New" panose="02070309020205020404" pitchFamily="49" charset="0"/>
                <a:cs typeface="Courier New" panose="02070309020205020404" pitchFamily="49" charset="0"/>
              </a:rPr>
              <a:t>main</a:t>
            </a:r>
            <a:r>
              <a:rPr lang="en-US" altLang="en-US" sz="1300" b="1" dirty="0">
                <a:latin typeface="Courier New" panose="02070309020205020404" pitchFamily="49" charset="0"/>
                <a:cs typeface="Courier New" panose="02070309020205020404" pitchFamily="49" charset="0"/>
              </a:rPr>
              <a:t>()</a:t>
            </a: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 </a:t>
            </a: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signal(SIGINT, </a:t>
            </a:r>
            <a:r>
              <a:rPr lang="en-US" altLang="en-US" sz="1300" b="1" dirty="0" err="1">
                <a:latin typeface="Courier New" panose="02070309020205020404" pitchFamily="49" charset="0"/>
                <a:cs typeface="Courier New" panose="02070309020205020404" pitchFamily="49" charset="0"/>
              </a:rPr>
              <a:t>sigproc</a:t>
            </a:r>
            <a:r>
              <a:rPr lang="en-US" altLang="en-US" sz="1300" b="1" dirty="0">
                <a:latin typeface="Courier New" panose="02070309020205020404" pitchFamily="49" charset="0"/>
                <a:cs typeface="Courier New" panose="02070309020205020404" pitchFamily="49" charset="0"/>
              </a:rPr>
              <a:t>);    /* DEFAULT ACTION: term */</a:t>
            </a: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signal(SIGQUIT, </a:t>
            </a:r>
            <a:r>
              <a:rPr lang="en-US" altLang="en-US" sz="1300" b="1" dirty="0" err="1">
                <a:latin typeface="Courier New" panose="02070309020205020404" pitchFamily="49" charset="0"/>
                <a:cs typeface="Courier New" panose="02070309020205020404" pitchFamily="49" charset="0"/>
              </a:rPr>
              <a:t>quitproc</a:t>
            </a:r>
            <a:r>
              <a:rPr lang="en-US" altLang="en-US" sz="1300" b="1" dirty="0">
                <a:latin typeface="Courier New" panose="02070309020205020404" pitchFamily="49" charset="0"/>
                <a:cs typeface="Courier New" panose="02070309020205020404" pitchFamily="49" charset="0"/>
              </a:rPr>
              <a:t>);  /* DEFAULT ACTION: term */</a:t>
            </a: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	</a:t>
            </a:r>
            <a:r>
              <a:rPr lang="en-US" altLang="en-US" sz="1300" b="1" dirty="0" err="1">
                <a:latin typeface="Courier New" panose="02070309020205020404" pitchFamily="49" charset="0"/>
                <a:cs typeface="Courier New" panose="02070309020205020404" pitchFamily="49" charset="0"/>
              </a:rPr>
              <a:t>printf</a:t>
            </a:r>
            <a:r>
              <a:rPr lang="en-US" altLang="en-US" sz="1300" b="1" dirty="0">
                <a:latin typeface="Courier New" panose="02070309020205020404" pitchFamily="49" charset="0"/>
                <a:cs typeface="Courier New" panose="02070309020205020404" pitchFamily="49" charset="0"/>
              </a:rPr>
              <a:t>(“ctrl-c disabled use ctrl-\\ to quit\n”);</a:t>
            </a:r>
          </a:p>
          <a:p>
            <a:pPr marL="342900" indent="-342900" eaLnBrk="1" fontAlgn="auto" hangingPunct="1">
              <a:lnSpc>
                <a:spcPct val="60000"/>
              </a:lnSpc>
              <a:spcBef>
                <a:spcPct val="20000"/>
              </a:spcBef>
              <a:spcAft>
                <a:spcPts val="0"/>
              </a:spcAft>
              <a:defRPr/>
            </a:pPr>
            <a:endParaRPr lang="en-US" altLang="en-US" sz="1300" b="1" dirty="0">
              <a:latin typeface="Courier New" panose="02070309020205020404" pitchFamily="49" charset="0"/>
              <a:cs typeface="Courier New" panose="02070309020205020404" pitchFamily="49" charset="0"/>
            </a:endParaRP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	for(;;);</a:t>
            </a:r>
          </a:p>
          <a:p>
            <a:pPr marL="342900" indent="-342900" eaLnBrk="1" fontAlgn="auto" hangingPunct="1">
              <a:lnSpc>
                <a:spcPct val="60000"/>
              </a:lnSpc>
              <a:spcBef>
                <a:spcPct val="20000"/>
              </a:spcBef>
              <a:spcAft>
                <a:spcPts val="0"/>
              </a:spcAft>
              <a:defRPr/>
            </a:pPr>
            <a:r>
              <a:rPr lang="en-US" altLang="en-US" sz="1300" b="1" dirty="0">
                <a:latin typeface="Courier New" panose="02070309020205020404" pitchFamily="49" charset="0"/>
                <a:cs typeface="Courier New" panose="02070309020205020404" pitchFamily="49" charset="0"/>
              </a:rPr>
              <a:t>}</a:t>
            </a:r>
            <a:endParaRPr lang="zh-CN" altLang="en-US" sz="13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70458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457200" y="1063230"/>
            <a:ext cx="8229600" cy="508383"/>
          </a:xfrm>
          <a:prstGeom prst="rect">
            <a:avLst/>
          </a:prstGeom>
        </p:spPr>
        <p:txBody>
          <a:bodyPr/>
          <a:lstStyle>
            <a:lvl1pPr>
              <a:defRPr sz="3000" b="1">
                <a:solidFill>
                  <a:srgbClr val="11576A"/>
                </a:solidFill>
                <a:latin typeface="微软雅黑" pitchFamily="34" charset="-122"/>
                <a:ea typeface="微软雅黑" pitchFamily="34" charset="-122"/>
              </a:defRPr>
            </a:lvl1pPr>
          </a:lstStyle>
          <a:p>
            <a:pPr algn="ctr" eaLnBrk="1" fontAlgn="auto" hangingPunct="1">
              <a:spcAft>
                <a:spcPts val="0"/>
              </a:spcAft>
              <a:defRPr/>
            </a:pPr>
            <a:r>
              <a:rPr lang="zh-CN" altLang="en-US" dirty="0">
                <a:cs typeface="+mj-cs"/>
              </a:rPr>
              <a:t>管道</a:t>
            </a:r>
            <a:r>
              <a:rPr lang="en-US" altLang="zh-CN" dirty="0">
                <a:cs typeface="+mj-cs"/>
              </a:rPr>
              <a:t>(pipe)</a:t>
            </a:r>
            <a:endParaRPr lang="zh-CN" altLang="en-US" dirty="0">
              <a:cs typeface="+mj-cs"/>
            </a:endParaRPr>
          </a:p>
        </p:txBody>
      </p:sp>
      <p:grpSp>
        <p:nvGrpSpPr>
          <p:cNvPr id="2" name="组合 1"/>
          <p:cNvGrpSpPr/>
          <p:nvPr/>
        </p:nvGrpSpPr>
        <p:grpSpPr>
          <a:xfrm>
            <a:off x="844894" y="1857364"/>
            <a:ext cx="5167267" cy="428628"/>
            <a:chOff x="844893" y="1000114"/>
            <a:chExt cx="5167267" cy="428628"/>
          </a:xfrm>
        </p:grpSpPr>
        <p:sp>
          <p:nvSpPr>
            <p:cNvPr id="9" name="内容占位符 2"/>
            <p:cNvSpPr txBox="1">
              <a:spLocks/>
            </p:cNvSpPr>
            <p:nvPr/>
          </p:nvSpPr>
          <p:spPr>
            <a:xfrm>
              <a:off x="1142976" y="1000114"/>
              <a:ext cx="4869184"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r>
                <a:rPr lang="zh-CN" altLang="en-US" dirty="0"/>
                <a:t>进程间基于</a:t>
              </a:r>
              <a:r>
                <a:rPr lang="zh-CN" altLang="en-US"/>
                <a:t>内存文件的</a:t>
              </a:r>
              <a:r>
                <a:rPr lang="zh-CN" altLang="en-US" dirty="0"/>
                <a:t>通信机制</a:t>
              </a:r>
              <a:endParaRPr lang="en-US" altLang="zh-CN" dirty="0"/>
            </a:p>
          </p:txBody>
        </p:sp>
        <p:sp>
          <p:nvSpPr>
            <p:cNvPr id="12" name="TextBox 11"/>
            <p:cNvSpPr txBox="1"/>
            <p:nvPr/>
          </p:nvSpPr>
          <p:spPr>
            <a:xfrm>
              <a:off x="844893" y="1000114"/>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5" name="组合 4"/>
          <p:cNvGrpSpPr/>
          <p:nvPr/>
        </p:nvGrpSpPr>
        <p:grpSpPr>
          <a:xfrm>
            <a:off x="844894" y="2863766"/>
            <a:ext cx="5870247" cy="714380"/>
            <a:chOff x="844893" y="2006516"/>
            <a:chExt cx="5870247" cy="714380"/>
          </a:xfrm>
        </p:grpSpPr>
        <p:sp>
          <p:nvSpPr>
            <p:cNvPr id="23" name="内容占位符 2"/>
            <p:cNvSpPr txBox="1">
              <a:spLocks/>
            </p:cNvSpPr>
            <p:nvPr/>
          </p:nvSpPr>
          <p:spPr>
            <a:xfrm>
              <a:off x="1142976" y="2006516"/>
              <a:ext cx="5572164" cy="71438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spcBef>
                  <a:spcPct val="20000"/>
                </a:spcBef>
                <a:defRPr/>
              </a:pPr>
              <a:r>
                <a:rPr lang="zh-CN" altLang="en-US" dirty="0"/>
                <a:t>进程不知道（或不关心！）的另一端</a:t>
              </a:r>
              <a:endParaRPr lang="en-US" altLang="zh-CN" dirty="0"/>
            </a:p>
            <a:p>
              <a:pPr marL="0" indent="0">
                <a:spcBef>
                  <a:spcPct val="20000"/>
                </a:spcBef>
                <a:defRPr/>
              </a:pPr>
              <a:r>
                <a:rPr lang="zh-CN" altLang="en-US" dirty="0"/>
                <a:t>   </a:t>
              </a:r>
            </a:p>
          </p:txBody>
        </p:sp>
        <p:sp>
          <p:nvSpPr>
            <p:cNvPr id="24" name="TextBox 23"/>
            <p:cNvSpPr txBox="1"/>
            <p:nvPr/>
          </p:nvSpPr>
          <p:spPr>
            <a:xfrm>
              <a:off x="844893" y="2006516"/>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3" name="组合 2"/>
          <p:cNvGrpSpPr/>
          <p:nvPr/>
        </p:nvGrpSpPr>
        <p:grpSpPr>
          <a:xfrm>
            <a:off x="1262422" y="2236071"/>
            <a:ext cx="5595594" cy="507224"/>
            <a:chOff x="1262422" y="1378821"/>
            <a:chExt cx="5595594" cy="507224"/>
          </a:xfrm>
        </p:grpSpPr>
        <p:sp>
          <p:nvSpPr>
            <p:cNvPr id="27" name="内容占位符 2"/>
            <p:cNvSpPr txBox="1">
              <a:spLocks/>
            </p:cNvSpPr>
            <p:nvPr/>
          </p:nvSpPr>
          <p:spPr>
            <a:xfrm>
              <a:off x="1394985" y="1378821"/>
              <a:ext cx="5463031" cy="3238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latin typeface="+mn-ea"/>
                  <a:ea typeface="+mn-ea"/>
                </a:rPr>
                <a:t>子进程从父进程继承文件描述符</a:t>
              </a:r>
              <a:endParaRPr lang="en-US" altLang="zh-CN" dirty="0">
                <a:latin typeface="+mn-ea"/>
                <a:ea typeface="+mn-ea"/>
              </a:endParaRPr>
            </a:p>
            <a:p>
              <a:pPr marL="0" lvl="1" indent="0">
                <a:lnSpc>
                  <a:spcPct val="90000"/>
                </a:lnSpc>
              </a:pPr>
              <a:r>
                <a:rPr lang="zh-CN" altLang="en-US" dirty="0">
                  <a:latin typeface="+mn-ea"/>
                  <a:ea typeface="+mn-ea"/>
                </a:rPr>
                <a:t>缺省文件描述符：</a:t>
              </a:r>
              <a:r>
                <a:rPr lang="en-US" altLang="zh-CN" dirty="0">
                  <a:latin typeface="+mn-ea"/>
                  <a:ea typeface="+mn-ea"/>
                </a:rPr>
                <a:t>0 </a:t>
              </a:r>
              <a:r>
                <a:rPr lang="en-US" altLang="zh-CN" dirty="0" err="1">
                  <a:latin typeface="+mn-ea"/>
                  <a:ea typeface="+mn-ea"/>
                </a:rPr>
                <a:t>stdin</a:t>
              </a:r>
              <a:r>
                <a:rPr lang="en-US" altLang="zh-CN" dirty="0">
                  <a:latin typeface="+mn-ea"/>
                  <a:ea typeface="+mn-ea"/>
                </a:rPr>
                <a:t>, 1 </a:t>
              </a:r>
              <a:r>
                <a:rPr lang="en-US" altLang="zh-CN" dirty="0" err="1">
                  <a:latin typeface="+mn-ea"/>
                  <a:ea typeface="+mn-ea"/>
                </a:rPr>
                <a:t>stdout</a:t>
              </a:r>
              <a:r>
                <a:rPr lang="en-US" altLang="zh-CN" dirty="0">
                  <a:latin typeface="+mn-ea"/>
                  <a:ea typeface="+mn-ea"/>
                </a:rPr>
                <a:t>, 2 </a:t>
              </a:r>
              <a:r>
                <a:rPr lang="en-US" altLang="zh-CN" dirty="0" err="1">
                  <a:latin typeface="+mn-ea"/>
                  <a:ea typeface="+mn-ea"/>
                </a:rPr>
                <a:t>stderr</a:t>
              </a:r>
              <a:endParaRPr lang="zh-CN" altLang="en-US" dirty="0">
                <a:latin typeface="+mn-ea"/>
                <a:ea typeface="+mn-ea"/>
              </a:endParaRPr>
            </a:p>
          </p:txBody>
        </p:sp>
        <p:pic>
          <p:nvPicPr>
            <p:cNvPr id="28" name="图片 27" descr="小点1.png"/>
            <p:cNvPicPr>
              <a:picLocks noChangeAspect="1"/>
            </p:cNvPicPr>
            <p:nvPr/>
          </p:nvPicPr>
          <p:blipFill>
            <a:blip r:embed="rId2" cstate="print"/>
            <a:stretch>
              <a:fillRect/>
            </a:stretch>
          </p:blipFill>
          <p:spPr>
            <a:xfrm>
              <a:off x="1262422" y="1462436"/>
              <a:ext cx="151066" cy="148997"/>
            </a:xfrm>
            <a:prstGeom prst="rect">
              <a:avLst/>
            </a:prstGeom>
            <a:effectLst/>
          </p:spPr>
        </p:pic>
        <p:pic>
          <p:nvPicPr>
            <p:cNvPr id="14" name="图片 13" descr="小点1.png"/>
            <p:cNvPicPr>
              <a:picLocks noChangeAspect="1"/>
            </p:cNvPicPr>
            <p:nvPr/>
          </p:nvPicPr>
          <p:blipFill>
            <a:blip r:embed="rId2" cstate="print"/>
            <a:stretch>
              <a:fillRect/>
            </a:stretch>
          </p:blipFill>
          <p:spPr>
            <a:xfrm>
              <a:off x="1266507" y="1737048"/>
              <a:ext cx="151066" cy="148997"/>
            </a:xfrm>
            <a:prstGeom prst="rect">
              <a:avLst/>
            </a:prstGeom>
            <a:effectLst/>
          </p:spPr>
        </p:pic>
      </p:grpSp>
      <p:grpSp>
        <p:nvGrpSpPr>
          <p:cNvPr id="6" name="组合 5"/>
          <p:cNvGrpSpPr/>
          <p:nvPr/>
        </p:nvGrpSpPr>
        <p:grpSpPr>
          <a:xfrm>
            <a:off x="1260276" y="3237585"/>
            <a:ext cx="4175820" cy="714380"/>
            <a:chOff x="1260276" y="2380335"/>
            <a:chExt cx="4175820" cy="714380"/>
          </a:xfrm>
        </p:grpSpPr>
        <p:pic>
          <p:nvPicPr>
            <p:cNvPr id="10" name="图片 9" descr="小点1.png"/>
            <p:cNvPicPr>
              <a:picLocks noChangeAspect="1"/>
            </p:cNvPicPr>
            <p:nvPr/>
          </p:nvPicPr>
          <p:blipFill>
            <a:blip r:embed="rId2" cstate="print"/>
            <a:stretch>
              <a:fillRect/>
            </a:stretch>
          </p:blipFill>
          <p:spPr>
            <a:xfrm>
              <a:off x="1260276" y="2486973"/>
              <a:ext cx="151066" cy="148997"/>
            </a:xfrm>
            <a:prstGeom prst="rect">
              <a:avLst/>
            </a:prstGeom>
            <a:effectLst/>
          </p:spPr>
        </p:pic>
        <p:pic>
          <p:nvPicPr>
            <p:cNvPr id="11" name="图片 10" descr="小点1.png"/>
            <p:cNvPicPr>
              <a:picLocks noChangeAspect="1"/>
            </p:cNvPicPr>
            <p:nvPr/>
          </p:nvPicPr>
          <p:blipFill>
            <a:blip r:embed="rId2" cstate="print"/>
            <a:stretch>
              <a:fillRect/>
            </a:stretch>
          </p:blipFill>
          <p:spPr>
            <a:xfrm>
              <a:off x="1264361" y="2797874"/>
              <a:ext cx="151066" cy="148997"/>
            </a:xfrm>
            <a:prstGeom prst="rect">
              <a:avLst/>
            </a:prstGeom>
            <a:effectLst/>
          </p:spPr>
        </p:pic>
        <p:sp>
          <p:nvSpPr>
            <p:cNvPr id="15" name="内容占位符 2"/>
            <p:cNvSpPr txBox="1">
              <a:spLocks/>
            </p:cNvSpPr>
            <p:nvPr/>
          </p:nvSpPr>
          <p:spPr>
            <a:xfrm>
              <a:off x="1387048" y="2380335"/>
              <a:ext cx="4049048" cy="71438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spcBef>
                  <a:spcPct val="20000"/>
                </a:spcBef>
                <a:defRPr/>
              </a:pPr>
              <a:r>
                <a:rPr lang="zh-CN" altLang="en-US" dirty="0"/>
                <a:t>可能从键盘、文件、程序读取</a:t>
              </a:r>
              <a:r>
                <a:rPr lang="en-US" altLang="zh-CN" dirty="0"/>
                <a:t/>
              </a:r>
              <a:br>
                <a:rPr lang="en-US" altLang="zh-CN" dirty="0"/>
              </a:br>
              <a:r>
                <a:rPr lang="zh-CN" altLang="en-US" dirty="0"/>
                <a:t>可能写入到终端、文件、程序</a:t>
              </a:r>
            </a:p>
          </p:txBody>
        </p:sp>
      </p:grpSp>
    </p:spTree>
    <p:extLst>
      <p:ext uri="{BB962C8B-B14F-4D97-AF65-F5344CB8AC3E}">
        <p14:creationId xmlns:p14="http://schemas.microsoft.com/office/powerpoint/2010/main" val="3776453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428596" y="1084929"/>
            <a:ext cx="8229600" cy="508383"/>
          </a:xfrm>
          <a:prstGeom prst="rect">
            <a:avLst/>
          </a:prstGeom>
        </p:spPr>
        <p:txBody>
          <a:bodyPr/>
          <a:lstStyle>
            <a:lvl1pPr>
              <a:defRPr sz="3000" b="1">
                <a:solidFill>
                  <a:srgbClr val="11576A"/>
                </a:solidFill>
                <a:latin typeface="微软雅黑" pitchFamily="34" charset="-122"/>
                <a:ea typeface="微软雅黑" pitchFamily="34" charset="-122"/>
              </a:defRPr>
            </a:lvl1pPr>
          </a:lstStyle>
          <a:p>
            <a:pPr algn="ctr"/>
            <a:r>
              <a:rPr lang="zh-CN" altLang="en-US" sz="3200" dirty="0"/>
              <a:t>与管道相关的系统调用</a:t>
            </a:r>
            <a:endParaRPr lang="en-US" altLang="zh-CN" sz="3200" dirty="0"/>
          </a:p>
        </p:txBody>
      </p:sp>
      <p:grpSp>
        <p:nvGrpSpPr>
          <p:cNvPr id="2" name="组合 1"/>
          <p:cNvGrpSpPr/>
          <p:nvPr/>
        </p:nvGrpSpPr>
        <p:grpSpPr>
          <a:xfrm>
            <a:off x="669634" y="1963750"/>
            <a:ext cx="4610537" cy="673163"/>
            <a:chOff x="669633" y="1106499"/>
            <a:chExt cx="4610537" cy="673163"/>
          </a:xfrm>
        </p:grpSpPr>
        <p:sp>
          <p:nvSpPr>
            <p:cNvPr id="58" name="内容占位符 2"/>
            <p:cNvSpPr txBox="1">
              <a:spLocks/>
            </p:cNvSpPr>
            <p:nvPr/>
          </p:nvSpPr>
          <p:spPr>
            <a:xfrm>
              <a:off x="960147" y="1131957"/>
              <a:ext cx="4320023" cy="3746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读管道：</a:t>
              </a:r>
              <a:r>
                <a:rPr lang="en-US" altLang="zh-CN" dirty="0"/>
                <a:t>read(</a:t>
              </a:r>
              <a:r>
                <a:rPr lang="en-US" altLang="zh-CN" dirty="0" err="1"/>
                <a:t>fd</a:t>
              </a:r>
              <a:r>
                <a:rPr lang="en-US" altLang="zh-CN" dirty="0"/>
                <a:t>, buffer, </a:t>
              </a:r>
              <a:r>
                <a:rPr lang="en-US" altLang="zh-CN" dirty="0" err="1"/>
                <a:t>nbytes</a:t>
              </a:r>
              <a:r>
                <a:rPr lang="en-US" altLang="zh-CN" dirty="0"/>
                <a:t>)</a:t>
              </a:r>
              <a:endParaRPr lang="zh-CN" altLang="en-US" dirty="0"/>
            </a:p>
          </p:txBody>
        </p:sp>
        <p:sp>
          <p:nvSpPr>
            <p:cNvPr id="60" name="内容占位符 2"/>
            <p:cNvSpPr txBox="1">
              <a:spLocks/>
            </p:cNvSpPr>
            <p:nvPr/>
          </p:nvSpPr>
          <p:spPr>
            <a:xfrm>
              <a:off x="1245899" y="1405010"/>
              <a:ext cx="2891263" cy="3746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en-US" altLang="zh-CN" dirty="0" err="1"/>
                <a:t>scanf</a:t>
              </a:r>
              <a:r>
                <a:rPr lang="en-US" altLang="zh-CN" dirty="0"/>
                <a:t>()</a:t>
              </a:r>
              <a:r>
                <a:rPr lang="zh-CN" altLang="en-US" dirty="0"/>
                <a:t>是基于它实现的</a:t>
              </a:r>
            </a:p>
          </p:txBody>
        </p:sp>
        <p:sp>
          <p:nvSpPr>
            <p:cNvPr id="17" name="TextBox 11"/>
            <p:cNvSpPr txBox="1"/>
            <p:nvPr/>
          </p:nvSpPr>
          <p:spPr>
            <a:xfrm>
              <a:off x="669633" y="1106499"/>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3" name="组合 2"/>
          <p:cNvGrpSpPr/>
          <p:nvPr/>
        </p:nvGrpSpPr>
        <p:grpSpPr>
          <a:xfrm>
            <a:off x="669634" y="2596842"/>
            <a:ext cx="6710678" cy="688142"/>
            <a:chOff x="669633" y="1739592"/>
            <a:chExt cx="4610537" cy="688142"/>
          </a:xfrm>
        </p:grpSpPr>
        <p:sp>
          <p:nvSpPr>
            <p:cNvPr id="63" name="内容占位符 2"/>
            <p:cNvSpPr txBox="1">
              <a:spLocks/>
            </p:cNvSpPr>
            <p:nvPr/>
          </p:nvSpPr>
          <p:spPr>
            <a:xfrm>
              <a:off x="960147" y="1765050"/>
              <a:ext cx="4320023" cy="3746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写管道：</a:t>
              </a:r>
              <a:r>
                <a:rPr lang="en-US" altLang="zh-CN" dirty="0"/>
                <a:t> write(</a:t>
              </a:r>
              <a:r>
                <a:rPr lang="en-US" altLang="zh-CN" dirty="0" err="1"/>
                <a:t>fd</a:t>
              </a:r>
              <a:r>
                <a:rPr lang="en-US" altLang="zh-CN" dirty="0"/>
                <a:t>, buffer, </a:t>
              </a:r>
              <a:r>
                <a:rPr lang="en-US" altLang="zh-CN" dirty="0" err="1"/>
                <a:t>nbytes</a:t>
              </a:r>
              <a:r>
                <a:rPr lang="en-US" altLang="zh-CN" dirty="0"/>
                <a:t>)</a:t>
              </a:r>
              <a:endParaRPr lang="zh-CN" altLang="en-US" dirty="0"/>
            </a:p>
          </p:txBody>
        </p:sp>
        <p:sp>
          <p:nvSpPr>
            <p:cNvPr id="65" name="内容占位符 2"/>
            <p:cNvSpPr txBox="1">
              <a:spLocks/>
            </p:cNvSpPr>
            <p:nvPr/>
          </p:nvSpPr>
          <p:spPr>
            <a:xfrm>
              <a:off x="1245899" y="2053082"/>
              <a:ext cx="2891263" cy="3746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en-US" altLang="zh-CN" dirty="0" err="1"/>
                <a:t>printf</a:t>
              </a:r>
              <a:r>
                <a:rPr lang="en-US" altLang="zh-CN" dirty="0"/>
                <a:t>()</a:t>
              </a:r>
              <a:r>
                <a:rPr lang="zh-CN" altLang="en-US" dirty="0"/>
                <a:t>是基于它实现的</a:t>
              </a:r>
            </a:p>
          </p:txBody>
        </p:sp>
        <p:sp>
          <p:nvSpPr>
            <p:cNvPr id="18" name="TextBox 11"/>
            <p:cNvSpPr txBox="1"/>
            <p:nvPr/>
          </p:nvSpPr>
          <p:spPr>
            <a:xfrm>
              <a:off x="669633" y="1739592"/>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4" name="组合 3"/>
          <p:cNvGrpSpPr/>
          <p:nvPr/>
        </p:nvGrpSpPr>
        <p:grpSpPr>
          <a:xfrm>
            <a:off x="669633" y="3229936"/>
            <a:ext cx="4708188" cy="1495209"/>
            <a:chOff x="669633" y="2372685"/>
            <a:chExt cx="4708188" cy="1495209"/>
          </a:xfrm>
        </p:grpSpPr>
        <p:sp>
          <p:nvSpPr>
            <p:cNvPr id="66" name="内容占位符 2"/>
            <p:cNvSpPr txBox="1">
              <a:spLocks/>
            </p:cNvSpPr>
            <p:nvPr/>
          </p:nvSpPr>
          <p:spPr>
            <a:xfrm>
              <a:off x="960147" y="2413122"/>
              <a:ext cx="2819825" cy="3746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创建管道：</a:t>
              </a:r>
              <a:r>
                <a:rPr lang="en-US" altLang="zh-CN" dirty="0"/>
                <a:t>pipe(</a:t>
              </a:r>
              <a:r>
                <a:rPr lang="en-US" altLang="zh-CN" dirty="0" err="1"/>
                <a:t>rgfd</a:t>
              </a:r>
              <a:r>
                <a:rPr lang="en-US" altLang="zh-CN" dirty="0"/>
                <a:t>)</a:t>
              </a:r>
              <a:endParaRPr lang="zh-CN" altLang="en-US" dirty="0"/>
            </a:p>
          </p:txBody>
        </p:sp>
        <p:sp>
          <p:nvSpPr>
            <p:cNvPr id="68" name="内容占位符 2"/>
            <p:cNvSpPr txBox="1">
              <a:spLocks/>
            </p:cNvSpPr>
            <p:nvPr/>
          </p:nvSpPr>
          <p:spPr>
            <a:xfrm>
              <a:off x="1259632" y="2775442"/>
              <a:ext cx="4118189" cy="3746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en-US" altLang="zh-CN" dirty="0" err="1"/>
                <a:t>rgfd</a:t>
              </a:r>
              <a:r>
                <a:rPr lang="zh-CN" altLang="en-US" dirty="0"/>
                <a:t>是</a:t>
              </a:r>
              <a:r>
                <a:rPr lang="en-US" altLang="zh-CN" dirty="0"/>
                <a:t>2</a:t>
              </a:r>
              <a:r>
                <a:rPr lang="zh-CN" altLang="en-US" dirty="0"/>
                <a:t>个文件描述符组成的数组</a:t>
              </a:r>
            </a:p>
          </p:txBody>
        </p:sp>
        <p:sp>
          <p:nvSpPr>
            <p:cNvPr id="69" name="内容占位符 2"/>
            <p:cNvSpPr txBox="1">
              <a:spLocks/>
            </p:cNvSpPr>
            <p:nvPr/>
          </p:nvSpPr>
          <p:spPr>
            <a:xfrm>
              <a:off x="1259632" y="3135482"/>
              <a:ext cx="2891263" cy="3746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en-US" altLang="zh-CN" dirty="0" err="1"/>
                <a:t>rgfd</a:t>
              </a:r>
              <a:r>
                <a:rPr lang="en-US" altLang="zh-CN" dirty="0"/>
                <a:t>[0]</a:t>
              </a:r>
              <a:r>
                <a:rPr lang="zh-CN" altLang="en-US" dirty="0"/>
                <a:t>是读文件描述符</a:t>
              </a:r>
            </a:p>
          </p:txBody>
        </p:sp>
        <p:sp>
          <p:nvSpPr>
            <p:cNvPr id="70" name="内容占位符 2"/>
            <p:cNvSpPr txBox="1">
              <a:spLocks/>
            </p:cNvSpPr>
            <p:nvPr/>
          </p:nvSpPr>
          <p:spPr>
            <a:xfrm>
              <a:off x="1259632" y="3493242"/>
              <a:ext cx="3110077" cy="3746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en-US" altLang="zh-CN" dirty="0" err="1"/>
                <a:t>rgfd</a:t>
              </a:r>
              <a:r>
                <a:rPr lang="en-US" altLang="zh-CN" dirty="0"/>
                <a:t>[1]</a:t>
              </a:r>
              <a:r>
                <a:rPr lang="zh-CN" altLang="en-US" dirty="0"/>
                <a:t>是写文件描述符</a:t>
              </a:r>
            </a:p>
          </p:txBody>
        </p:sp>
        <p:sp>
          <p:nvSpPr>
            <p:cNvPr id="19" name="TextBox 11"/>
            <p:cNvSpPr txBox="1"/>
            <p:nvPr/>
          </p:nvSpPr>
          <p:spPr>
            <a:xfrm>
              <a:off x="669633" y="2372685"/>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84412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426025" y="2114540"/>
            <a:ext cx="4548202" cy="1457336"/>
            <a:chOff x="1047725" y="1257290"/>
            <a:chExt cx="4548202" cy="1457336"/>
          </a:xfrm>
        </p:grpSpPr>
        <p:grpSp>
          <p:nvGrpSpPr>
            <p:cNvPr id="2" name="组合 1"/>
            <p:cNvGrpSpPr/>
            <p:nvPr/>
          </p:nvGrpSpPr>
          <p:grpSpPr>
            <a:xfrm>
              <a:off x="1047725" y="1571618"/>
              <a:ext cx="928693" cy="571504"/>
              <a:chOff x="1047725" y="1571618"/>
              <a:chExt cx="928693" cy="571504"/>
            </a:xfrm>
          </p:grpSpPr>
          <p:sp>
            <p:nvSpPr>
              <p:cNvPr id="11" name="矩形 10"/>
              <p:cNvSpPr/>
              <p:nvPr/>
            </p:nvSpPr>
            <p:spPr>
              <a:xfrm>
                <a:off x="1071538" y="1571618"/>
                <a:ext cx="857256" cy="571504"/>
              </a:xfrm>
              <a:prstGeom prst="rect">
                <a:avLst/>
              </a:prstGeom>
              <a:gradFill>
                <a:gsLst>
                  <a:gs pos="100000">
                    <a:srgbClr val="005072"/>
                  </a:gs>
                  <a:gs pos="0">
                    <a:srgbClr val="0093DD"/>
                  </a:gs>
                  <a:gs pos="100000">
                    <a:schemeClr val="accent1">
                      <a:tint val="23500"/>
                      <a:satMod val="160000"/>
                    </a:schemeClr>
                  </a:gs>
                </a:gsLst>
                <a:lin ang="5400000" scaled="0"/>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Rectangle 4"/>
              <p:cNvSpPr>
                <a:spLocks noChangeArrowheads="1"/>
              </p:cNvSpPr>
              <p:nvPr/>
            </p:nvSpPr>
            <p:spPr bwMode="auto">
              <a:xfrm>
                <a:off x="1047725" y="1638295"/>
                <a:ext cx="928693" cy="35719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2075" tIns="46038" rIns="92075" bIns="46038"/>
              <a:lstStyle/>
              <a:p>
                <a:pPr marL="0" lvl="1">
                  <a:spcBef>
                    <a:spcPct val="20000"/>
                  </a:spcBef>
                  <a:buClr>
                    <a:schemeClr val="folHlink"/>
                  </a:buClr>
                </a:pPr>
                <a:r>
                  <a:rPr lang="en-US" altLang="zh-CN" sz="2400" b="1" dirty="0">
                    <a:solidFill>
                      <a:schemeClr val="bg1"/>
                    </a:solidFill>
                    <a:latin typeface="微软雅黑" pitchFamily="34" charset="-122"/>
                    <a:ea typeface="微软雅黑" pitchFamily="34" charset="-122"/>
                  </a:rPr>
                  <a:t>shell</a:t>
                </a:r>
              </a:p>
            </p:txBody>
          </p:sp>
        </p:grpSp>
        <p:grpSp>
          <p:nvGrpSpPr>
            <p:cNvPr id="3" name="组合 2"/>
            <p:cNvGrpSpPr/>
            <p:nvPr/>
          </p:nvGrpSpPr>
          <p:grpSpPr>
            <a:xfrm>
              <a:off x="2000232" y="1257290"/>
              <a:ext cx="3595695" cy="1457336"/>
              <a:chOff x="2000232" y="1257290"/>
              <a:chExt cx="3595695" cy="1457336"/>
            </a:xfrm>
          </p:grpSpPr>
          <p:sp>
            <p:nvSpPr>
              <p:cNvPr id="17" name="圆柱形 16"/>
              <p:cNvSpPr/>
              <p:nvPr/>
            </p:nvSpPr>
            <p:spPr>
              <a:xfrm rot="5400000">
                <a:off x="4631523" y="1750222"/>
                <a:ext cx="571504" cy="1357304"/>
              </a:xfrm>
              <a:prstGeom prst="can">
                <a:avLst/>
              </a:prstGeom>
              <a:gradFill>
                <a:gsLst>
                  <a:gs pos="100000">
                    <a:srgbClr val="FDD000"/>
                  </a:gs>
                  <a:gs pos="10000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Rectangle 4"/>
              <p:cNvSpPr>
                <a:spLocks noChangeArrowheads="1"/>
              </p:cNvSpPr>
              <p:nvPr/>
            </p:nvSpPr>
            <p:spPr bwMode="auto">
              <a:xfrm>
                <a:off x="2000232" y="1257290"/>
                <a:ext cx="357189" cy="35719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2075" tIns="46038" rIns="92075" bIns="46038"/>
              <a:lstStyle/>
              <a:p>
                <a:pPr marL="0" lvl="1">
                  <a:spcBef>
                    <a:spcPct val="20000"/>
                  </a:spcBef>
                  <a:buClr>
                    <a:schemeClr val="folHlink"/>
                  </a:buClr>
                </a:pPr>
                <a:r>
                  <a:rPr lang="en-US" altLang="zh-CN" b="1" dirty="0" smtClean="0">
                    <a:solidFill>
                      <a:srgbClr val="11576A"/>
                    </a:solidFill>
                    <a:latin typeface="微软雅黑" pitchFamily="34" charset="-122"/>
                    <a:ea typeface="微软雅黑" pitchFamily="34" charset="-122"/>
                    <a:cs typeface="+mn-cs"/>
                  </a:rPr>
                  <a:t>1</a:t>
                </a:r>
                <a:endParaRPr lang="en-US" altLang="zh-CN" b="1" dirty="0">
                  <a:solidFill>
                    <a:srgbClr val="11576A"/>
                  </a:solidFill>
                  <a:latin typeface="微软雅黑" pitchFamily="34" charset="-122"/>
                  <a:ea typeface="微软雅黑" pitchFamily="34" charset="-122"/>
                  <a:cs typeface="+mn-cs"/>
                </a:endParaRPr>
              </a:p>
            </p:txBody>
          </p:sp>
          <p:sp>
            <p:nvSpPr>
              <p:cNvPr id="33" name="任意多边形 32"/>
              <p:cNvSpPr/>
              <p:nvPr/>
            </p:nvSpPr>
            <p:spPr>
              <a:xfrm>
                <a:off x="2046514" y="1553029"/>
                <a:ext cx="2844800" cy="508000"/>
              </a:xfrm>
              <a:custGeom>
                <a:avLst/>
                <a:gdLst>
                  <a:gd name="connsiteX0" fmla="*/ 0 w 2844800"/>
                  <a:gd name="connsiteY0" fmla="*/ 72571 h 508000"/>
                  <a:gd name="connsiteX1" fmla="*/ 1349829 w 2844800"/>
                  <a:gd name="connsiteY1" fmla="*/ 72571 h 508000"/>
                  <a:gd name="connsiteX2" fmla="*/ 2844800 w 2844800"/>
                  <a:gd name="connsiteY2" fmla="*/ 508000 h 508000"/>
                </a:gdLst>
                <a:ahLst/>
                <a:cxnLst>
                  <a:cxn ang="0">
                    <a:pos x="connsiteX0" y="connsiteY0"/>
                  </a:cxn>
                  <a:cxn ang="0">
                    <a:pos x="connsiteX1" y="connsiteY1"/>
                  </a:cxn>
                  <a:cxn ang="0">
                    <a:pos x="connsiteX2" y="connsiteY2"/>
                  </a:cxn>
                </a:cxnLst>
                <a:rect l="l" t="t" r="r" b="b"/>
                <a:pathLst>
                  <a:path w="2844800" h="508000">
                    <a:moveTo>
                      <a:pt x="0" y="72571"/>
                    </a:moveTo>
                    <a:cubicBezTo>
                      <a:pt x="437848" y="36285"/>
                      <a:pt x="875696" y="0"/>
                      <a:pt x="1349829" y="72571"/>
                    </a:cubicBezTo>
                    <a:cubicBezTo>
                      <a:pt x="1823962" y="145143"/>
                      <a:pt x="2334381" y="326571"/>
                      <a:pt x="2844800" y="508000"/>
                    </a:cubicBezTo>
                  </a:path>
                </a:pathLst>
              </a:cu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8" name="标题 1"/>
          <p:cNvSpPr txBox="1">
            <a:spLocks/>
          </p:cNvSpPr>
          <p:nvPr/>
        </p:nvSpPr>
        <p:spPr>
          <a:xfrm>
            <a:off x="806896" y="1084929"/>
            <a:ext cx="8229600" cy="508383"/>
          </a:xfrm>
          <a:prstGeom prst="rect">
            <a:avLst/>
          </a:prstGeom>
        </p:spPr>
        <p:txBody>
          <a:bodyPr/>
          <a:lstStyle>
            <a:lvl1pPr>
              <a:defRPr sz="3000" b="1">
                <a:solidFill>
                  <a:srgbClr val="11576A"/>
                </a:solidFill>
                <a:latin typeface="微软雅黑" pitchFamily="34" charset="-122"/>
                <a:ea typeface="微软雅黑" pitchFamily="34" charset="-122"/>
              </a:defRPr>
            </a:lvl1pPr>
          </a:lstStyle>
          <a:p>
            <a:pPr algn="ctr"/>
            <a:r>
              <a:rPr lang="zh-CN" altLang="en-US" dirty="0"/>
              <a:t>管道示例</a:t>
            </a:r>
            <a:endParaRPr lang="en-US" altLang="zh-CN" dirty="0"/>
          </a:p>
        </p:txBody>
      </p:sp>
      <p:sp>
        <p:nvSpPr>
          <p:cNvPr id="29" name="Rectangle 4"/>
          <p:cNvSpPr>
            <a:spLocks noChangeArrowheads="1"/>
          </p:cNvSpPr>
          <p:nvPr/>
        </p:nvSpPr>
        <p:spPr bwMode="auto">
          <a:xfrm>
            <a:off x="1368872" y="5297471"/>
            <a:ext cx="5602299" cy="37468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2075" tIns="46038" rIns="92075" bIns="46038"/>
          <a:lstStyle/>
          <a:p>
            <a:pPr marL="0" lvl="1">
              <a:spcBef>
                <a:spcPct val="20000"/>
              </a:spcBef>
              <a:buClr>
                <a:schemeClr val="folHlink"/>
              </a:buClr>
            </a:pPr>
            <a:r>
              <a:rPr lang="zh-CN" altLang="en-US" sz="2000" b="1" dirty="0">
                <a:solidFill>
                  <a:srgbClr val="11576A"/>
                </a:solidFill>
                <a:latin typeface="微软雅黑" pitchFamily="34" charset="-122"/>
                <a:ea typeface="微软雅黑" pitchFamily="34" charset="-122"/>
              </a:rPr>
              <a:t>为</a:t>
            </a:r>
            <a:r>
              <a:rPr lang="en-US" altLang="zh-CN" sz="2000" b="1" dirty="0">
                <a:solidFill>
                  <a:srgbClr val="11576A"/>
                </a:solidFill>
                <a:latin typeface="微软雅黑" pitchFamily="34" charset="-122"/>
                <a:ea typeface="微软雅黑" pitchFamily="34" charset="-122"/>
              </a:rPr>
              <a:t>more </a:t>
            </a:r>
            <a:r>
              <a:rPr lang="zh-CN" altLang="en-US" sz="2000" b="1" dirty="0">
                <a:solidFill>
                  <a:srgbClr val="11576A"/>
                </a:solidFill>
                <a:latin typeface="微软雅黑" pitchFamily="34" charset="-122"/>
                <a:ea typeface="微软雅黑" pitchFamily="34" charset="-122"/>
              </a:rPr>
              <a:t>创建一个进程</a:t>
            </a:r>
            <a:r>
              <a:rPr lang="en-US" altLang="zh-CN" sz="2000" b="1" dirty="0">
                <a:solidFill>
                  <a:srgbClr val="11576A"/>
                </a:solidFill>
                <a:latin typeface="微软雅黑" pitchFamily="34" charset="-122"/>
                <a:ea typeface="微软雅黑" pitchFamily="34" charset="-122"/>
              </a:rPr>
              <a:t>, </a:t>
            </a:r>
            <a:r>
              <a:rPr lang="zh-CN" altLang="en-US" sz="2000" b="1" dirty="0">
                <a:solidFill>
                  <a:srgbClr val="11576A"/>
                </a:solidFill>
                <a:latin typeface="微软雅黑" pitchFamily="34" charset="-122"/>
                <a:ea typeface="微软雅黑" pitchFamily="34" charset="-122"/>
              </a:rPr>
              <a:t>设置</a:t>
            </a:r>
            <a:r>
              <a:rPr lang="en-US" altLang="zh-CN" sz="2000" b="1" dirty="0">
                <a:solidFill>
                  <a:srgbClr val="11576A"/>
                </a:solidFill>
                <a:latin typeface="微软雅黑" pitchFamily="34" charset="-122"/>
                <a:ea typeface="微软雅黑" pitchFamily="34" charset="-122"/>
              </a:rPr>
              <a:t> </a:t>
            </a:r>
            <a:r>
              <a:rPr lang="en-US" altLang="zh-CN" sz="2000" b="1" dirty="0" err="1">
                <a:solidFill>
                  <a:srgbClr val="11576A"/>
                </a:solidFill>
                <a:latin typeface="微软雅黑" pitchFamily="34" charset="-122"/>
                <a:ea typeface="微软雅黑" pitchFamily="34" charset="-122"/>
              </a:rPr>
              <a:t>stdin</a:t>
            </a:r>
            <a:r>
              <a:rPr lang="en-US" altLang="zh-CN" sz="2000" b="1" dirty="0">
                <a:solidFill>
                  <a:srgbClr val="11576A"/>
                </a:solidFill>
                <a:latin typeface="微软雅黑" pitchFamily="34" charset="-122"/>
                <a:ea typeface="微软雅黑" pitchFamily="34" charset="-122"/>
              </a:rPr>
              <a:t> </a:t>
            </a:r>
            <a:r>
              <a:rPr lang="zh-CN" altLang="en-US" sz="2000" b="1" dirty="0">
                <a:solidFill>
                  <a:srgbClr val="11576A"/>
                </a:solidFill>
                <a:latin typeface="微软雅黑" pitchFamily="34" charset="-122"/>
                <a:ea typeface="微软雅黑" pitchFamily="34" charset="-122"/>
              </a:rPr>
              <a:t>为管道读端</a:t>
            </a:r>
            <a:endParaRPr lang="en-US" altLang="zh-CN" sz="2000" b="1" dirty="0">
              <a:solidFill>
                <a:srgbClr val="11576A"/>
              </a:solidFill>
              <a:latin typeface="微软雅黑" pitchFamily="34" charset="-122"/>
              <a:ea typeface="微软雅黑" pitchFamily="34" charset="-122"/>
            </a:endParaRPr>
          </a:p>
        </p:txBody>
      </p:sp>
      <p:sp>
        <p:nvSpPr>
          <p:cNvPr id="9" name="Rectangle 4"/>
          <p:cNvSpPr>
            <a:spLocks noChangeArrowheads="1"/>
          </p:cNvSpPr>
          <p:nvPr/>
        </p:nvSpPr>
        <p:spPr bwMode="auto">
          <a:xfrm>
            <a:off x="1378396" y="4962536"/>
            <a:ext cx="5337199" cy="50008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2075" tIns="46038" rIns="92075" bIns="46038"/>
          <a:lstStyle/>
          <a:p>
            <a:pPr marL="0" lvl="1">
              <a:spcBef>
                <a:spcPct val="20000"/>
              </a:spcBef>
              <a:buClr>
                <a:schemeClr val="folHlink"/>
              </a:buClr>
            </a:pPr>
            <a:r>
              <a:rPr lang="zh-CN" altLang="en-US" sz="2000" b="1" dirty="0">
                <a:solidFill>
                  <a:srgbClr val="11576A"/>
                </a:solidFill>
                <a:latin typeface="微软雅黑" pitchFamily="34" charset="-122"/>
                <a:ea typeface="微软雅黑" pitchFamily="34" charset="-122"/>
              </a:rPr>
              <a:t>为</a:t>
            </a:r>
            <a:r>
              <a:rPr lang="en-US" altLang="zh-CN" sz="2000" b="1" dirty="0" err="1">
                <a:solidFill>
                  <a:srgbClr val="11576A"/>
                </a:solidFill>
                <a:latin typeface="微软雅黑" pitchFamily="34" charset="-122"/>
                <a:ea typeface="微软雅黑" pitchFamily="34" charset="-122"/>
              </a:rPr>
              <a:t>ls</a:t>
            </a:r>
            <a:r>
              <a:rPr lang="zh-CN" altLang="en-US" sz="2000" b="1" dirty="0">
                <a:solidFill>
                  <a:srgbClr val="11576A"/>
                </a:solidFill>
                <a:latin typeface="微软雅黑" pitchFamily="34" charset="-122"/>
                <a:ea typeface="微软雅黑" pitchFamily="34" charset="-122"/>
              </a:rPr>
              <a:t>创建一个进程</a:t>
            </a:r>
            <a:r>
              <a:rPr lang="en-US" altLang="zh-CN" sz="2000" b="1" dirty="0">
                <a:solidFill>
                  <a:srgbClr val="11576A"/>
                </a:solidFill>
                <a:latin typeface="微软雅黑" pitchFamily="34" charset="-122"/>
                <a:ea typeface="微软雅黑" pitchFamily="34" charset="-122"/>
              </a:rPr>
              <a:t> , </a:t>
            </a:r>
            <a:r>
              <a:rPr lang="zh-CN" altLang="en-US" sz="2000" b="1" dirty="0">
                <a:solidFill>
                  <a:srgbClr val="11576A"/>
                </a:solidFill>
                <a:latin typeface="微软雅黑" pitchFamily="34" charset="-122"/>
                <a:ea typeface="微软雅黑" pitchFamily="34" charset="-122"/>
              </a:rPr>
              <a:t>设置</a:t>
            </a:r>
            <a:r>
              <a:rPr lang="en-US" altLang="zh-CN" sz="2000" b="1" dirty="0">
                <a:solidFill>
                  <a:srgbClr val="11576A"/>
                </a:solidFill>
                <a:latin typeface="微软雅黑" pitchFamily="34" charset="-122"/>
                <a:ea typeface="微软雅黑" pitchFamily="34" charset="-122"/>
              </a:rPr>
              <a:t> </a:t>
            </a:r>
            <a:r>
              <a:rPr lang="en-US" altLang="zh-CN" sz="2000" b="1" dirty="0" err="1">
                <a:solidFill>
                  <a:srgbClr val="11576A"/>
                </a:solidFill>
                <a:latin typeface="微软雅黑" pitchFamily="34" charset="-122"/>
                <a:ea typeface="微软雅黑" pitchFamily="34" charset="-122"/>
              </a:rPr>
              <a:t>stdout</a:t>
            </a:r>
            <a:r>
              <a:rPr lang="zh-CN" altLang="en-US" sz="2000" b="1" dirty="0">
                <a:solidFill>
                  <a:srgbClr val="11576A"/>
                </a:solidFill>
                <a:latin typeface="微软雅黑" pitchFamily="34" charset="-122"/>
                <a:ea typeface="微软雅黑" pitchFamily="34" charset="-122"/>
              </a:rPr>
              <a:t>为</a:t>
            </a:r>
            <a:r>
              <a:rPr lang="en-US" altLang="zh-CN" sz="2000" b="1" dirty="0">
                <a:solidFill>
                  <a:srgbClr val="11576A"/>
                </a:solidFill>
                <a:latin typeface="微软雅黑" pitchFamily="34" charset="-122"/>
                <a:ea typeface="微软雅黑" pitchFamily="34" charset="-122"/>
              </a:rPr>
              <a:t> </a:t>
            </a:r>
            <a:r>
              <a:rPr lang="zh-CN" altLang="en-US" sz="2000" b="1" dirty="0">
                <a:solidFill>
                  <a:srgbClr val="11576A"/>
                </a:solidFill>
                <a:latin typeface="微软雅黑" pitchFamily="34" charset="-122"/>
                <a:ea typeface="微软雅黑" pitchFamily="34" charset="-122"/>
              </a:rPr>
              <a:t>管道写端</a:t>
            </a:r>
            <a:endParaRPr lang="en-US" altLang="zh-CN" sz="2000" b="1" dirty="0">
              <a:solidFill>
                <a:srgbClr val="11576A"/>
              </a:solidFill>
              <a:latin typeface="微软雅黑" pitchFamily="34" charset="-122"/>
              <a:ea typeface="微软雅黑" pitchFamily="34" charset="-122"/>
            </a:endParaRPr>
          </a:p>
        </p:txBody>
      </p:sp>
      <p:grpSp>
        <p:nvGrpSpPr>
          <p:cNvPr id="20" name="组合 19"/>
          <p:cNvGrpSpPr/>
          <p:nvPr/>
        </p:nvGrpSpPr>
        <p:grpSpPr>
          <a:xfrm>
            <a:off x="949774" y="4286257"/>
            <a:ext cx="1785949" cy="701307"/>
            <a:chOff x="571473" y="3429006"/>
            <a:chExt cx="1785949" cy="701307"/>
          </a:xfrm>
        </p:grpSpPr>
        <p:sp>
          <p:nvSpPr>
            <p:cNvPr id="7" name="Rectangle 4"/>
            <p:cNvSpPr>
              <a:spLocks noChangeArrowheads="1"/>
            </p:cNvSpPr>
            <p:nvPr/>
          </p:nvSpPr>
          <p:spPr bwMode="auto">
            <a:xfrm>
              <a:off x="1000100" y="3773123"/>
              <a:ext cx="1357322" cy="35719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2075" tIns="46038" rIns="92075" bIns="46038"/>
            <a:lstStyle/>
            <a:p>
              <a:pPr marL="0" lvl="1">
                <a:spcBef>
                  <a:spcPct val="20000"/>
                </a:spcBef>
                <a:buClr>
                  <a:schemeClr val="folHlink"/>
                </a:buClr>
              </a:pPr>
              <a:r>
                <a:rPr lang="zh-CN" altLang="en-US" sz="2000" b="1" dirty="0">
                  <a:solidFill>
                    <a:srgbClr val="11576A"/>
                  </a:solidFill>
                  <a:latin typeface="微软雅黑" pitchFamily="34" charset="-122"/>
                  <a:ea typeface="微软雅黑" pitchFamily="34" charset="-122"/>
                </a:rPr>
                <a:t>创建管道</a:t>
              </a:r>
              <a:endParaRPr lang="en-US" altLang="zh-CN" sz="2000" b="1" dirty="0">
                <a:solidFill>
                  <a:srgbClr val="11576A"/>
                </a:solidFill>
                <a:latin typeface="微软雅黑" pitchFamily="34" charset="-122"/>
                <a:ea typeface="微软雅黑" pitchFamily="34" charset="-122"/>
              </a:endParaRPr>
            </a:p>
          </p:txBody>
        </p:sp>
        <p:sp>
          <p:nvSpPr>
            <p:cNvPr id="10" name="Rectangle 4"/>
            <p:cNvSpPr>
              <a:spLocks noChangeArrowheads="1"/>
            </p:cNvSpPr>
            <p:nvPr/>
          </p:nvSpPr>
          <p:spPr bwMode="auto">
            <a:xfrm>
              <a:off x="571473" y="3429006"/>
              <a:ext cx="928693" cy="35719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2075" tIns="46038" rIns="92075" bIns="46038"/>
            <a:lstStyle/>
            <a:p>
              <a:pPr marL="0" lvl="1">
                <a:spcBef>
                  <a:spcPct val="20000"/>
                </a:spcBef>
                <a:buClr>
                  <a:schemeClr val="folHlink"/>
                </a:buClr>
              </a:pPr>
              <a:r>
                <a:rPr lang="en-US" altLang="zh-CN" sz="2000" b="1" dirty="0">
                  <a:solidFill>
                    <a:srgbClr val="11576A"/>
                  </a:solidFill>
                  <a:latin typeface="微软雅黑" pitchFamily="34" charset="-122"/>
                  <a:ea typeface="微软雅黑" pitchFamily="34" charset="-122"/>
                </a:rPr>
                <a:t>shell</a:t>
              </a:r>
            </a:p>
          </p:txBody>
        </p:sp>
      </p:grpSp>
      <p:grpSp>
        <p:nvGrpSpPr>
          <p:cNvPr id="5" name="组合 4"/>
          <p:cNvGrpSpPr/>
          <p:nvPr/>
        </p:nvGrpSpPr>
        <p:grpSpPr>
          <a:xfrm>
            <a:off x="2245180" y="2962276"/>
            <a:ext cx="2490806" cy="676277"/>
            <a:chOff x="1866880" y="2105025"/>
            <a:chExt cx="2490806" cy="676277"/>
          </a:xfrm>
        </p:grpSpPr>
        <p:sp>
          <p:nvSpPr>
            <p:cNvPr id="13" name="矩形 12"/>
            <p:cNvSpPr/>
            <p:nvPr/>
          </p:nvSpPr>
          <p:spPr>
            <a:xfrm>
              <a:off x="2462198" y="2143122"/>
              <a:ext cx="857256" cy="571504"/>
            </a:xfrm>
            <a:prstGeom prst="rect">
              <a:avLst/>
            </a:prstGeom>
            <a:gradFill>
              <a:gsLst>
                <a:gs pos="100000">
                  <a:srgbClr val="005072"/>
                </a:gs>
                <a:gs pos="0">
                  <a:srgbClr val="0093DD"/>
                </a:gs>
                <a:gs pos="100000">
                  <a:schemeClr val="accent1">
                    <a:tint val="23500"/>
                    <a:satMod val="160000"/>
                  </a:schemeClr>
                </a:gs>
              </a:gsLst>
              <a:lin ang="5400000" scaled="0"/>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Rectangle 4"/>
            <p:cNvSpPr>
              <a:spLocks noChangeArrowheads="1"/>
            </p:cNvSpPr>
            <p:nvPr/>
          </p:nvSpPr>
          <p:spPr bwMode="auto">
            <a:xfrm>
              <a:off x="2436798" y="2247898"/>
              <a:ext cx="928693" cy="35719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2075" tIns="46038" rIns="92075" bIns="46038"/>
            <a:lstStyle/>
            <a:p>
              <a:pPr marL="0" lvl="1" algn="ctr">
                <a:spcBef>
                  <a:spcPct val="20000"/>
                </a:spcBef>
                <a:buClr>
                  <a:schemeClr val="folHlink"/>
                </a:buClr>
              </a:pPr>
              <a:r>
                <a:rPr lang="en-US" altLang="zh-CN" sz="2400" b="1" dirty="0" err="1">
                  <a:solidFill>
                    <a:schemeClr val="bg1"/>
                  </a:solidFill>
                  <a:latin typeface="微软雅黑" pitchFamily="34" charset="-122"/>
                  <a:ea typeface="微软雅黑" pitchFamily="34" charset="-122"/>
                </a:rPr>
                <a:t>ls</a:t>
              </a:r>
              <a:endParaRPr lang="en-US" altLang="zh-CN" sz="2400" b="1" dirty="0">
                <a:solidFill>
                  <a:schemeClr val="bg1"/>
                </a:solidFill>
                <a:latin typeface="微软雅黑" pitchFamily="34" charset="-122"/>
                <a:ea typeface="微软雅黑" pitchFamily="34" charset="-122"/>
              </a:endParaRPr>
            </a:p>
          </p:txBody>
        </p:sp>
        <p:sp>
          <p:nvSpPr>
            <p:cNvPr id="18" name="Rectangle 4"/>
            <p:cNvSpPr>
              <a:spLocks noChangeArrowheads="1"/>
            </p:cNvSpPr>
            <p:nvPr/>
          </p:nvSpPr>
          <p:spPr bwMode="auto">
            <a:xfrm>
              <a:off x="3286116" y="2424112"/>
              <a:ext cx="1071570" cy="35719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2075" tIns="46038" rIns="92075" bIns="46038"/>
            <a:lstStyle/>
            <a:p>
              <a:pPr marL="0" lvl="1">
                <a:spcBef>
                  <a:spcPct val="20000"/>
                </a:spcBef>
                <a:buClr>
                  <a:schemeClr val="folHlink"/>
                </a:buClr>
              </a:pPr>
              <a:r>
                <a:rPr lang="en-US" altLang="zh-CN" b="1" dirty="0" err="1" smtClean="0">
                  <a:solidFill>
                    <a:srgbClr val="11576A"/>
                  </a:solidFill>
                  <a:latin typeface="微软雅黑" pitchFamily="34" charset="-122"/>
                  <a:ea typeface="微软雅黑" pitchFamily="34" charset="-122"/>
                  <a:cs typeface="+mn-cs"/>
                </a:rPr>
                <a:t>stdout</a:t>
              </a:r>
              <a:endParaRPr lang="en-US" altLang="zh-CN" b="1" dirty="0">
                <a:solidFill>
                  <a:srgbClr val="11576A"/>
                </a:solidFill>
                <a:latin typeface="微软雅黑" pitchFamily="34" charset="-122"/>
                <a:ea typeface="微软雅黑" pitchFamily="34" charset="-122"/>
                <a:cs typeface="+mn-cs"/>
              </a:endParaRPr>
            </a:p>
          </p:txBody>
        </p:sp>
        <p:cxnSp>
          <p:nvCxnSpPr>
            <p:cNvPr id="21" name="直接箭头连接符 20"/>
            <p:cNvCxnSpPr/>
            <p:nvPr/>
          </p:nvCxnSpPr>
          <p:spPr>
            <a:xfrm>
              <a:off x="1971675" y="2105025"/>
              <a:ext cx="428625" cy="152400"/>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4" idx="3"/>
            </p:cNvCxnSpPr>
            <p:nvPr/>
          </p:nvCxnSpPr>
          <p:spPr>
            <a:xfrm>
              <a:off x="3365491" y="2426493"/>
              <a:ext cx="815984" cy="2382"/>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4"/>
            <p:cNvSpPr>
              <a:spLocks noChangeArrowheads="1"/>
            </p:cNvSpPr>
            <p:nvPr/>
          </p:nvSpPr>
          <p:spPr bwMode="auto">
            <a:xfrm>
              <a:off x="1866880" y="2166935"/>
              <a:ext cx="357189" cy="35719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2075" tIns="46038" rIns="92075" bIns="46038"/>
            <a:lstStyle/>
            <a:p>
              <a:pPr marL="0" lvl="1">
                <a:spcBef>
                  <a:spcPct val="20000"/>
                </a:spcBef>
                <a:buClr>
                  <a:schemeClr val="folHlink"/>
                </a:buClr>
              </a:pPr>
              <a:r>
                <a:rPr lang="en-US" altLang="zh-CN" b="1" dirty="0" smtClean="0">
                  <a:solidFill>
                    <a:srgbClr val="11576A"/>
                  </a:solidFill>
                  <a:latin typeface="微软雅黑" pitchFamily="34" charset="-122"/>
                  <a:ea typeface="微软雅黑" pitchFamily="34" charset="-122"/>
                  <a:cs typeface="+mn-cs"/>
                </a:rPr>
                <a:t>2</a:t>
              </a:r>
              <a:endParaRPr lang="en-US" altLang="zh-CN" b="1" dirty="0">
                <a:solidFill>
                  <a:srgbClr val="11576A"/>
                </a:solidFill>
                <a:latin typeface="微软雅黑" pitchFamily="34" charset="-122"/>
                <a:ea typeface="微软雅黑" pitchFamily="34" charset="-122"/>
                <a:cs typeface="+mn-cs"/>
              </a:endParaRPr>
            </a:p>
          </p:txBody>
        </p:sp>
      </p:grpSp>
      <p:sp>
        <p:nvSpPr>
          <p:cNvPr id="32" name="Rectangle 4"/>
          <p:cNvSpPr>
            <a:spLocks noChangeArrowheads="1"/>
          </p:cNvSpPr>
          <p:nvPr/>
        </p:nvSpPr>
        <p:spPr bwMode="auto">
          <a:xfrm>
            <a:off x="4046994" y="1893544"/>
            <a:ext cx="1785950" cy="35719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2075" tIns="46038" rIns="92075" bIns="46038"/>
          <a:lstStyle/>
          <a:p>
            <a:pPr marL="342900" indent="-342900">
              <a:spcBef>
                <a:spcPct val="20000"/>
              </a:spcBef>
              <a:buClr>
                <a:schemeClr val="folHlink"/>
              </a:buClr>
              <a:buSzPct val="75000"/>
            </a:pPr>
            <a:r>
              <a:rPr lang="en-US" altLang="zh-CN" sz="2000" b="1" dirty="0">
                <a:solidFill>
                  <a:srgbClr val="11576A"/>
                </a:solidFill>
                <a:latin typeface="微软雅黑" pitchFamily="34" charset="-122"/>
                <a:ea typeface="微软雅黑" pitchFamily="34" charset="-122"/>
              </a:rPr>
              <a:t>% </a:t>
            </a:r>
            <a:r>
              <a:rPr lang="en-US" altLang="zh-CN" sz="2000" b="1" dirty="0" err="1">
                <a:solidFill>
                  <a:srgbClr val="11576A"/>
                </a:solidFill>
                <a:latin typeface="微软雅黑" pitchFamily="34" charset="-122"/>
                <a:ea typeface="微软雅黑" pitchFamily="34" charset="-122"/>
              </a:rPr>
              <a:t>ls</a:t>
            </a:r>
            <a:r>
              <a:rPr lang="en-US" altLang="zh-CN" sz="2000" b="1" dirty="0">
                <a:solidFill>
                  <a:srgbClr val="11576A"/>
                </a:solidFill>
                <a:latin typeface="微软雅黑" pitchFamily="34" charset="-122"/>
                <a:ea typeface="微软雅黑" pitchFamily="34" charset="-122"/>
              </a:rPr>
              <a:t> | more</a:t>
            </a:r>
          </a:p>
        </p:txBody>
      </p:sp>
      <p:grpSp>
        <p:nvGrpSpPr>
          <p:cNvPr id="6" name="组合 5"/>
          <p:cNvGrpSpPr/>
          <p:nvPr/>
        </p:nvGrpSpPr>
        <p:grpSpPr>
          <a:xfrm>
            <a:off x="1711779" y="3000372"/>
            <a:ext cx="5927765" cy="1223966"/>
            <a:chOff x="1333478" y="2143122"/>
            <a:chExt cx="5927765" cy="1223966"/>
          </a:xfrm>
        </p:grpSpPr>
        <p:sp>
          <p:nvSpPr>
            <p:cNvPr id="15" name="矩形 14"/>
            <p:cNvSpPr/>
            <p:nvPr/>
          </p:nvSpPr>
          <p:spPr>
            <a:xfrm>
              <a:off x="6357950" y="2143122"/>
              <a:ext cx="857256" cy="571504"/>
            </a:xfrm>
            <a:prstGeom prst="rect">
              <a:avLst/>
            </a:prstGeom>
            <a:gradFill>
              <a:gsLst>
                <a:gs pos="100000">
                  <a:srgbClr val="005072"/>
                </a:gs>
                <a:gs pos="0">
                  <a:srgbClr val="0093DD"/>
                </a:gs>
                <a:gs pos="100000">
                  <a:schemeClr val="accent1">
                    <a:tint val="23500"/>
                    <a:satMod val="160000"/>
                  </a:schemeClr>
                </a:gs>
              </a:gsLst>
              <a:lin ang="5400000" scaled="0"/>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Rectangle 4"/>
            <p:cNvSpPr>
              <a:spLocks noChangeArrowheads="1"/>
            </p:cNvSpPr>
            <p:nvPr/>
          </p:nvSpPr>
          <p:spPr bwMode="auto">
            <a:xfrm>
              <a:off x="6332550" y="2247898"/>
              <a:ext cx="928693" cy="35719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2075" tIns="46038" rIns="92075" bIns="46038"/>
            <a:lstStyle/>
            <a:p>
              <a:pPr marL="0" lvl="1" algn="ctr">
                <a:spcBef>
                  <a:spcPct val="20000"/>
                </a:spcBef>
                <a:buClr>
                  <a:schemeClr val="folHlink"/>
                </a:buClr>
              </a:pPr>
              <a:r>
                <a:rPr lang="en-US" altLang="zh-CN" sz="2000" b="1" dirty="0">
                  <a:solidFill>
                    <a:schemeClr val="bg1"/>
                  </a:solidFill>
                  <a:latin typeface="微软雅黑" pitchFamily="34" charset="-122"/>
                  <a:ea typeface="微软雅黑" pitchFamily="34" charset="-122"/>
                </a:rPr>
                <a:t>more</a:t>
              </a:r>
            </a:p>
          </p:txBody>
        </p:sp>
        <p:sp>
          <p:nvSpPr>
            <p:cNvPr id="19" name="Rectangle 4"/>
            <p:cNvSpPr>
              <a:spLocks noChangeArrowheads="1"/>
            </p:cNvSpPr>
            <p:nvPr/>
          </p:nvSpPr>
          <p:spPr bwMode="auto">
            <a:xfrm>
              <a:off x="5562606" y="2428874"/>
              <a:ext cx="785818" cy="35719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2075" tIns="46038" rIns="92075" bIns="46038"/>
            <a:lstStyle/>
            <a:p>
              <a:pPr marL="0" lvl="1">
                <a:spcBef>
                  <a:spcPct val="20000"/>
                </a:spcBef>
                <a:buClr>
                  <a:schemeClr val="folHlink"/>
                </a:buClr>
              </a:pPr>
              <a:r>
                <a:rPr lang="en-US" altLang="zh-CN" b="1" dirty="0" err="1" smtClean="0">
                  <a:solidFill>
                    <a:srgbClr val="11576A"/>
                  </a:solidFill>
                  <a:latin typeface="微软雅黑" pitchFamily="34" charset="-122"/>
                  <a:ea typeface="微软雅黑" pitchFamily="34" charset="-122"/>
                  <a:cs typeface="+mn-cs"/>
                </a:rPr>
                <a:t>stdin</a:t>
              </a:r>
              <a:endParaRPr lang="en-US" altLang="zh-CN" b="1" dirty="0">
                <a:solidFill>
                  <a:srgbClr val="11576A"/>
                </a:solidFill>
                <a:latin typeface="微软雅黑" pitchFamily="34" charset="-122"/>
                <a:ea typeface="微软雅黑" pitchFamily="34" charset="-122"/>
                <a:cs typeface="+mn-cs"/>
              </a:endParaRPr>
            </a:p>
          </p:txBody>
        </p:sp>
        <p:cxnSp>
          <p:nvCxnSpPr>
            <p:cNvPr id="24" name="直接箭头连接符 23"/>
            <p:cNvCxnSpPr/>
            <p:nvPr/>
          </p:nvCxnSpPr>
          <p:spPr>
            <a:xfrm>
              <a:off x="5524507" y="2426493"/>
              <a:ext cx="815984" cy="2382"/>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4"/>
            <p:cNvSpPr>
              <a:spLocks noChangeArrowheads="1"/>
            </p:cNvSpPr>
            <p:nvPr/>
          </p:nvSpPr>
          <p:spPr bwMode="auto">
            <a:xfrm>
              <a:off x="1333478" y="2285998"/>
              <a:ext cx="357189" cy="35719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2075" tIns="46038" rIns="92075" bIns="46038"/>
            <a:lstStyle/>
            <a:p>
              <a:pPr marL="0" lvl="1">
                <a:spcBef>
                  <a:spcPct val="20000"/>
                </a:spcBef>
                <a:buClr>
                  <a:schemeClr val="folHlink"/>
                </a:buClr>
              </a:pPr>
              <a:r>
                <a:rPr lang="en-US" altLang="zh-CN" b="1" dirty="0" smtClean="0">
                  <a:solidFill>
                    <a:srgbClr val="11576A"/>
                  </a:solidFill>
                  <a:latin typeface="微软雅黑" pitchFamily="34" charset="-122"/>
                  <a:ea typeface="微软雅黑" pitchFamily="34" charset="-122"/>
                  <a:cs typeface="+mn-cs"/>
                </a:rPr>
                <a:t>3</a:t>
              </a:r>
              <a:endParaRPr lang="en-US" altLang="zh-CN" b="1" dirty="0">
                <a:solidFill>
                  <a:srgbClr val="11576A"/>
                </a:solidFill>
                <a:latin typeface="微软雅黑" pitchFamily="34" charset="-122"/>
                <a:ea typeface="微软雅黑" pitchFamily="34" charset="-122"/>
                <a:cs typeface="+mn-cs"/>
              </a:endParaRPr>
            </a:p>
          </p:txBody>
        </p:sp>
        <p:sp>
          <p:nvSpPr>
            <p:cNvPr id="34" name="任意多边形 33"/>
            <p:cNvSpPr/>
            <p:nvPr/>
          </p:nvSpPr>
          <p:spPr>
            <a:xfrm>
              <a:off x="1485900" y="2181225"/>
              <a:ext cx="5210175" cy="1185863"/>
            </a:xfrm>
            <a:custGeom>
              <a:avLst/>
              <a:gdLst>
                <a:gd name="connsiteX0" fmla="*/ 0 w 5210175"/>
                <a:gd name="connsiteY0" fmla="*/ 0 h 1185863"/>
                <a:gd name="connsiteX1" fmla="*/ 1304925 w 5210175"/>
                <a:gd name="connsiteY1" fmla="*/ 885825 h 1185863"/>
                <a:gd name="connsiteX2" fmla="*/ 3705225 w 5210175"/>
                <a:gd name="connsiteY2" fmla="*/ 1133475 h 1185863"/>
                <a:gd name="connsiteX3" fmla="*/ 5210175 w 5210175"/>
                <a:gd name="connsiteY3" fmla="*/ 571500 h 1185863"/>
              </a:gdLst>
              <a:ahLst/>
              <a:cxnLst>
                <a:cxn ang="0">
                  <a:pos x="connsiteX0" y="connsiteY0"/>
                </a:cxn>
                <a:cxn ang="0">
                  <a:pos x="connsiteX1" y="connsiteY1"/>
                </a:cxn>
                <a:cxn ang="0">
                  <a:pos x="connsiteX2" y="connsiteY2"/>
                </a:cxn>
                <a:cxn ang="0">
                  <a:pos x="connsiteX3" y="connsiteY3"/>
                </a:cxn>
              </a:cxnLst>
              <a:rect l="l" t="t" r="r" b="b"/>
              <a:pathLst>
                <a:path w="5210175" h="1185863">
                  <a:moveTo>
                    <a:pt x="0" y="0"/>
                  </a:moveTo>
                  <a:cubicBezTo>
                    <a:pt x="343694" y="348456"/>
                    <a:pt x="687388" y="696913"/>
                    <a:pt x="1304925" y="885825"/>
                  </a:cubicBezTo>
                  <a:cubicBezTo>
                    <a:pt x="1922463" y="1074738"/>
                    <a:pt x="3054350" y="1185863"/>
                    <a:pt x="3705225" y="1133475"/>
                  </a:cubicBezTo>
                  <a:cubicBezTo>
                    <a:pt x="4356100" y="1081087"/>
                    <a:pt x="4783137" y="826293"/>
                    <a:pt x="5210175" y="571500"/>
                  </a:cubicBezTo>
                </a:path>
              </a:pathLst>
            </a:cu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extLst>
      <p:ext uri="{BB962C8B-B14F-4D97-AF65-F5344CB8AC3E}">
        <p14:creationId xmlns:p14="http://schemas.microsoft.com/office/powerpoint/2010/main" val="573731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22" presetClass="entr" presetSubtype="8"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9" grpId="0"/>
      <p:bldP spid="3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457200" y="1063230"/>
            <a:ext cx="8229600" cy="508383"/>
          </a:xfrm>
          <a:prstGeom prst="rect">
            <a:avLst/>
          </a:prstGeom>
        </p:spPr>
        <p:txBody>
          <a:bodyPr/>
          <a:lstStyle>
            <a:lvl1pPr>
              <a:defRPr sz="3000" b="1">
                <a:solidFill>
                  <a:srgbClr val="11576A"/>
                </a:solidFill>
                <a:latin typeface="微软雅黑" pitchFamily="34" charset="-122"/>
                <a:ea typeface="微软雅黑" pitchFamily="34" charset="-122"/>
              </a:defRPr>
            </a:lvl1pPr>
          </a:lstStyle>
          <a:p>
            <a:pPr algn="ctr" eaLnBrk="1" fontAlgn="auto" hangingPunct="1">
              <a:spcAft>
                <a:spcPts val="0"/>
              </a:spcAft>
              <a:defRPr/>
            </a:pPr>
            <a:r>
              <a:rPr lang="zh-CN" altLang="en-US" dirty="0">
                <a:cs typeface="+mj-cs"/>
              </a:rPr>
              <a:t>消息队列</a:t>
            </a:r>
          </a:p>
        </p:txBody>
      </p:sp>
      <p:grpSp>
        <p:nvGrpSpPr>
          <p:cNvPr id="2" name="组合 1"/>
          <p:cNvGrpSpPr/>
          <p:nvPr/>
        </p:nvGrpSpPr>
        <p:grpSpPr>
          <a:xfrm>
            <a:off x="844894" y="1857364"/>
            <a:ext cx="5941685" cy="642942"/>
            <a:chOff x="844893" y="1000114"/>
            <a:chExt cx="5941685" cy="642942"/>
          </a:xfrm>
        </p:grpSpPr>
        <p:sp>
          <p:nvSpPr>
            <p:cNvPr id="9" name="内容占位符 2"/>
            <p:cNvSpPr txBox="1">
              <a:spLocks/>
            </p:cNvSpPr>
            <p:nvPr/>
          </p:nvSpPr>
          <p:spPr>
            <a:xfrm>
              <a:off x="1142976" y="1000114"/>
              <a:ext cx="5643602" cy="64294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spcBef>
                  <a:spcPct val="20000"/>
                </a:spcBef>
                <a:defRPr/>
              </a:pPr>
              <a:r>
                <a:rPr lang="zh-CN" altLang="en-US" dirty="0"/>
                <a:t>消息队列是由操作系统维护的以字节序列为基本单位的间接通信机制</a:t>
              </a:r>
            </a:p>
          </p:txBody>
        </p:sp>
        <p:sp>
          <p:nvSpPr>
            <p:cNvPr id="12" name="TextBox 11"/>
            <p:cNvSpPr txBox="1"/>
            <p:nvPr/>
          </p:nvSpPr>
          <p:spPr>
            <a:xfrm>
              <a:off x="844893" y="1000114"/>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3" name="组合 2"/>
          <p:cNvGrpSpPr/>
          <p:nvPr/>
        </p:nvGrpSpPr>
        <p:grpSpPr>
          <a:xfrm>
            <a:off x="1262422" y="2490782"/>
            <a:ext cx="4595462" cy="323852"/>
            <a:chOff x="1262422" y="1633532"/>
            <a:chExt cx="4595462" cy="323852"/>
          </a:xfrm>
        </p:grpSpPr>
        <p:sp>
          <p:nvSpPr>
            <p:cNvPr id="27" name="内容占位符 2"/>
            <p:cNvSpPr txBox="1">
              <a:spLocks/>
            </p:cNvSpPr>
            <p:nvPr/>
          </p:nvSpPr>
          <p:spPr>
            <a:xfrm>
              <a:off x="1394985" y="1633532"/>
              <a:ext cx="4462899" cy="3238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每个消息</a:t>
              </a:r>
              <a:r>
                <a:rPr lang="en-US" altLang="zh-CN" dirty="0"/>
                <a:t>(</a:t>
              </a:r>
              <a:r>
                <a:rPr lang="zh-CN" altLang="en-US" dirty="0"/>
                <a:t>Message</a:t>
              </a:r>
              <a:r>
                <a:rPr lang="en-US" altLang="zh-CN" dirty="0"/>
                <a:t>)</a:t>
              </a:r>
              <a:r>
                <a:rPr lang="zh-CN" altLang="en-US" dirty="0"/>
                <a:t>是一个字节序列</a:t>
              </a:r>
            </a:p>
          </p:txBody>
        </p:sp>
        <p:pic>
          <p:nvPicPr>
            <p:cNvPr id="28" name="图片 27" descr="小点1.png"/>
            <p:cNvPicPr>
              <a:picLocks noChangeAspect="1"/>
            </p:cNvPicPr>
            <p:nvPr/>
          </p:nvPicPr>
          <p:blipFill>
            <a:blip r:embed="rId2" cstate="print"/>
            <a:stretch>
              <a:fillRect/>
            </a:stretch>
          </p:blipFill>
          <p:spPr>
            <a:xfrm>
              <a:off x="1262422" y="1742389"/>
              <a:ext cx="151066" cy="148997"/>
            </a:xfrm>
            <a:prstGeom prst="rect">
              <a:avLst/>
            </a:prstGeom>
            <a:effectLst/>
          </p:spPr>
        </p:pic>
      </p:grpSp>
      <p:grpSp>
        <p:nvGrpSpPr>
          <p:cNvPr id="4" name="组合 3"/>
          <p:cNvGrpSpPr/>
          <p:nvPr/>
        </p:nvGrpSpPr>
        <p:grpSpPr>
          <a:xfrm>
            <a:off x="1262422" y="2819395"/>
            <a:ext cx="5452718" cy="754068"/>
            <a:chOff x="1262422" y="1962145"/>
            <a:chExt cx="5452718" cy="754068"/>
          </a:xfrm>
        </p:grpSpPr>
        <p:sp>
          <p:nvSpPr>
            <p:cNvPr id="23" name="内容占位符 2"/>
            <p:cNvSpPr txBox="1">
              <a:spLocks/>
            </p:cNvSpPr>
            <p:nvPr/>
          </p:nvSpPr>
          <p:spPr>
            <a:xfrm>
              <a:off x="1394985" y="1962145"/>
              <a:ext cx="5320155" cy="75406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相同标识的消息组成按先进先出顺序组成一个消息队列（Message Queues）</a:t>
              </a:r>
            </a:p>
          </p:txBody>
        </p:sp>
        <p:pic>
          <p:nvPicPr>
            <p:cNvPr id="24" name="图片 23" descr="小点1.png"/>
            <p:cNvPicPr>
              <a:picLocks noChangeAspect="1"/>
            </p:cNvPicPr>
            <p:nvPr/>
          </p:nvPicPr>
          <p:blipFill>
            <a:blip r:embed="rId2" cstate="print"/>
            <a:stretch>
              <a:fillRect/>
            </a:stretch>
          </p:blipFill>
          <p:spPr>
            <a:xfrm>
              <a:off x="1262422" y="2071003"/>
              <a:ext cx="151066" cy="148997"/>
            </a:xfrm>
            <a:prstGeom prst="rect">
              <a:avLst/>
            </a:prstGeom>
            <a:effectLst/>
          </p:spPr>
        </p:pic>
      </p:grpSp>
      <p:grpSp>
        <p:nvGrpSpPr>
          <p:cNvPr id="5" name="组合 4"/>
          <p:cNvGrpSpPr/>
          <p:nvPr/>
        </p:nvGrpSpPr>
        <p:grpSpPr>
          <a:xfrm>
            <a:off x="1019270" y="3502156"/>
            <a:ext cx="5914792" cy="2266837"/>
            <a:chOff x="1019270" y="2644905"/>
            <a:chExt cx="5914792" cy="2266837"/>
          </a:xfrm>
        </p:grpSpPr>
        <p:sp>
          <p:nvSpPr>
            <p:cNvPr id="25" name="Oval 5"/>
            <p:cNvSpPr>
              <a:spLocks noChangeArrowheads="1"/>
            </p:cNvSpPr>
            <p:nvPr/>
          </p:nvSpPr>
          <p:spPr bwMode="auto">
            <a:xfrm>
              <a:off x="1019270" y="2644905"/>
              <a:ext cx="900000" cy="900000"/>
            </a:xfrm>
            <a:prstGeom prst="ellipse">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bevel/>
              <a:headEnd/>
              <a:tailEnd/>
            </a:ln>
            <a:effectLst>
              <a:outerShdw blurRad="63500" dist="107763" dir="2700000" algn="ctr" rotWithShape="0">
                <a:schemeClr val="bg2">
                  <a:alpha val="74998"/>
                </a:schemeClr>
              </a:outerShdw>
            </a:effectLst>
          </p:spPr>
          <p:txBody>
            <a:bodyPr wrap="none" anchor="ctr"/>
            <a:lstStyle/>
            <a:p>
              <a:pPr algn="ctr">
                <a:buFont typeface="Arial" charset="0"/>
                <a:buNone/>
              </a:pPr>
              <a:r>
                <a:rPr lang="en-US" altLang="zh-CN" sz="1600" b="1" dirty="0">
                  <a:solidFill>
                    <a:srgbClr val="11576A"/>
                  </a:solidFill>
                  <a:latin typeface="微软雅黑" pitchFamily="34" charset="-122"/>
                  <a:ea typeface="微软雅黑" pitchFamily="34" charset="-122"/>
                </a:rPr>
                <a:t>P1</a:t>
              </a:r>
            </a:p>
          </p:txBody>
        </p:sp>
        <p:sp>
          <p:nvSpPr>
            <p:cNvPr id="26" name="Oval 6"/>
            <p:cNvSpPr>
              <a:spLocks noChangeArrowheads="1"/>
            </p:cNvSpPr>
            <p:nvPr/>
          </p:nvSpPr>
          <p:spPr bwMode="auto">
            <a:xfrm>
              <a:off x="6034062" y="3293942"/>
              <a:ext cx="900000" cy="900000"/>
            </a:xfrm>
            <a:prstGeom prst="ellipse">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bevel/>
              <a:headEnd/>
              <a:tailEnd/>
            </a:ln>
            <a:effectLst>
              <a:outerShdw blurRad="63500" dist="107763" dir="2700000" algn="ctr" rotWithShape="0">
                <a:schemeClr val="bg2">
                  <a:alpha val="74998"/>
                </a:schemeClr>
              </a:outerShdw>
            </a:effectLst>
          </p:spPr>
          <p:txBody>
            <a:bodyPr wrap="none" anchor="ctr"/>
            <a:lstStyle/>
            <a:p>
              <a:pPr algn="ctr">
                <a:buFont typeface="Arial" charset="0"/>
                <a:buNone/>
              </a:pPr>
              <a:r>
                <a:rPr lang="en-US" altLang="zh-CN" sz="1600" b="1" dirty="0">
                  <a:solidFill>
                    <a:srgbClr val="11576A"/>
                  </a:solidFill>
                  <a:latin typeface="微软雅黑" pitchFamily="34" charset="-122"/>
                  <a:ea typeface="微软雅黑" pitchFamily="34" charset="-122"/>
                </a:rPr>
                <a:t>P3</a:t>
              </a:r>
            </a:p>
          </p:txBody>
        </p:sp>
        <p:sp>
          <p:nvSpPr>
            <p:cNvPr id="45" name="Line 7"/>
            <p:cNvSpPr>
              <a:spLocks noChangeShapeType="1"/>
            </p:cNvSpPr>
            <p:nvPr/>
          </p:nvSpPr>
          <p:spPr bwMode="auto">
            <a:xfrm>
              <a:off x="3595662" y="3446342"/>
              <a:ext cx="304800" cy="0"/>
            </a:xfrm>
            <a:prstGeom prst="line">
              <a:avLst/>
            </a:prstGeom>
            <a:noFill/>
            <a:ln w="28575">
              <a:solidFill>
                <a:srgbClr val="11576A"/>
              </a:solidFill>
              <a:bevel/>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b="1">
                <a:solidFill>
                  <a:srgbClr val="11576A"/>
                </a:solidFill>
                <a:latin typeface="微软雅黑" pitchFamily="34" charset="-122"/>
                <a:ea typeface="微软雅黑" pitchFamily="34" charset="-122"/>
              </a:endParaRPr>
            </a:p>
          </p:txBody>
        </p:sp>
        <p:sp>
          <p:nvSpPr>
            <p:cNvPr id="46" name="Line 8"/>
            <p:cNvSpPr>
              <a:spLocks noChangeShapeType="1"/>
            </p:cNvSpPr>
            <p:nvPr/>
          </p:nvSpPr>
          <p:spPr bwMode="auto">
            <a:xfrm>
              <a:off x="3671862" y="3446342"/>
              <a:ext cx="0" cy="685800"/>
            </a:xfrm>
            <a:prstGeom prst="line">
              <a:avLst/>
            </a:prstGeom>
            <a:noFill/>
            <a:ln w="28575">
              <a:solidFill>
                <a:srgbClr val="11576A"/>
              </a:solidFill>
              <a:bevel/>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b="1">
                <a:solidFill>
                  <a:srgbClr val="11576A"/>
                </a:solidFill>
                <a:latin typeface="微软雅黑" pitchFamily="34" charset="-122"/>
                <a:ea typeface="微软雅黑" pitchFamily="34" charset="-122"/>
              </a:endParaRPr>
            </a:p>
          </p:txBody>
        </p:sp>
        <p:sp>
          <p:nvSpPr>
            <p:cNvPr id="47" name="Line 9"/>
            <p:cNvSpPr>
              <a:spLocks noChangeShapeType="1"/>
            </p:cNvSpPr>
            <p:nvPr/>
          </p:nvSpPr>
          <p:spPr bwMode="auto">
            <a:xfrm>
              <a:off x="4281462" y="3446342"/>
              <a:ext cx="0" cy="685800"/>
            </a:xfrm>
            <a:prstGeom prst="line">
              <a:avLst/>
            </a:prstGeom>
            <a:noFill/>
            <a:ln w="28575">
              <a:solidFill>
                <a:srgbClr val="11576A"/>
              </a:solidFill>
              <a:bevel/>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b="1">
                <a:solidFill>
                  <a:srgbClr val="11576A"/>
                </a:solidFill>
                <a:latin typeface="微软雅黑" pitchFamily="34" charset="-122"/>
                <a:ea typeface="微软雅黑" pitchFamily="34" charset="-122"/>
              </a:endParaRPr>
            </a:p>
          </p:txBody>
        </p:sp>
        <p:sp>
          <p:nvSpPr>
            <p:cNvPr id="48" name="Line 10"/>
            <p:cNvSpPr>
              <a:spLocks noChangeShapeType="1"/>
            </p:cNvSpPr>
            <p:nvPr/>
          </p:nvSpPr>
          <p:spPr bwMode="auto">
            <a:xfrm>
              <a:off x="3595662" y="4132142"/>
              <a:ext cx="304800" cy="0"/>
            </a:xfrm>
            <a:prstGeom prst="line">
              <a:avLst/>
            </a:prstGeom>
            <a:noFill/>
            <a:ln w="28575">
              <a:solidFill>
                <a:srgbClr val="11576A"/>
              </a:solidFill>
              <a:bevel/>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b="1">
                <a:solidFill>
                  <a:srgbClr val="11576A"/>
                </a:solidFill>
                <a:latin typeface="微软雅黑" pitchFamily="34" charset="-122"/>
                <a:ea typeface="微软雅黑" pitchFamily="34" charset="-122"/>
              </a:endParaRPr>
            </a:p>
          </p:txBody>
        </p:sp>
        <p:sp>
          <p:nvSpPr>
            <p:cNvPr id="49" name="Line 11"/>
            <p:cNvSpPr>
              <a:spLocks noChangeShapeType="1"/>
            </p:cNvSpPr>
            <p:nvPr/>
          </p:nvSpPr>
          <p:spPr bwMode="auto">
            <a:xfrm>
              <a:off x="4205262" y="3827342"/>
              <a:ext cx="838200" cy="609600"/>
            </a:xfrm>
            <a:prstGeom prst="line">
              <a:avLst/>
            </a:prstGeom>
            <a:noFill/>
            <a:ln w="28575">
              <a:solidFill>
                <a:srgbClr val="11576A"/>
              </a:solidFill>
              <a:bevel/>
              <a:headEnd type="oval" w="med" len="med"/>
              <a:tailEnd type="arrow"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b="1">
                <a:solidFill>
                  <a:srgbClr val="11576A"/>
                </a:solidFill>
                <a:latin typeface="微软雅黑" pitchFamily="34" charset="-122"/>
                <a:ea typeface="微软雅黑" pitchFamily="34" charset="-122"/>
              </a:endParaRPr>
            </a:p>
          </p:txBody>
        </p:sp>
        <p:sp>
          <p:nvSpPr>
            <p:cNvPr id="50" name="Line 12"/>
            <p:cNvSpPr>
              <a:spLocks noChangeShapeType="1"/>
            </p:cNvSpPr>
            <p:nvPr/>
          </p:nvSpPr>
          <p:spPr bwMode="auto">
            <a:xfrm>
              <a:off x="1995462" y="3141542"/>
              <a:ext cx="1447800" cy="533400"/>
            </a:xfrm>
            <a:prstGeom prst="line">
              <a:avLst/>
            </a:prstGeom>
            <a:noFill/>
            <a:ln w="28575">
              <a:solidFill>
                <a:srgbClr val="11576A"/>
              </a:solidFill>
              <a:bevel/>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b="1">
                <a:solidFill>
                  <a:srgbClr val="11576A"/>
                </a:solidFill>
                <a:latin typeface="微软雅黑" pitchFamily="34" charset="-122"/>
                <a:ea typeface="微软雅黑" pitchFamily="34" charset="-122"/>
              </a:endParaRPr>
            </a:p>
          </p:txBody>
        </p:sp>
        <p:sp>
          <p:nvSpPr>
            <p:cNvPr id="51" name="Line 13"/>
            <p:cNvSpPr>
              <a:spLocks noChangeShapeType="1"/>
            </p:cNvSpPr>
            <p:nvPr/>
          </p:nvSpPr>
          <p:spPr bwMode="auto">
            <a:xfrm flipV="1">
              <a:off x="1995462" y="3827342"/>
              <a:ext cx="1447800" cy="533400"/>
            </a:xfrm>
            <a:prstGeom prst="line">
              <a:avLst/>
            </a:prstGeom>
            <a:noFill/>
            <a:ln w="28575">
              <a:solidFill>
                <a:srgbClr val="11576A"/>
              </a:solidFill>
              <a:bevel/>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b="1">
                <a:solidFill>
                  <a:srgbClr val="11576A"/>
                </a:solidFill>
                <a:latin typeface="微软雅黑" pitchFamily="34" charset="-122"/>
                <a:ea typeface="微软雅黑" pitchFamily="34" charset="-122"/>
              </a:endParaRPr>
            </a:p>
          </p:txBody>
        </p:sp>
        <p:sp>
          <p:nvSpPr>
            <p:cNvPr id="52" name="Line 14"/>
            <p:cNvSpPr>
              <a:spLocks noChangeShapeType="1"/>
            </p:cNvSpPr>
            <p:nvPr/>
          </p:nvSpPr>
          <p:spPr bwMode="auto">
            <a:xfrm>
              <a:off x="4433862" y="3827342"/>
              <a:ext cx="1447800" cy="0"/>
            </a:xfrm>
            <a:prstGeom prst="line">
              <a:avLst/>
            </a:prstGeom>
            <a:noFill/>
            <a:ln w="28575">
              <a:solidFill>
                <a:srgbClr val="11576A"/>
              </a:solidFill>
              <a:bevel/>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b="1">
                <a:solidFill>
                  <a:srgbClr val="11576A"/>
                </a:solidFill>
                <a:latin typeface="微软雅黑" pitchFamily="34" charset="-122"/>
                <a:ea typeface="微软雅黑" pitchFamily="34" charset="-122"/>
              </a:endParaRPr>
            </a:p>
          </p:txBody>
        </p:sp>
        <p:sp>
          <p:nvSpPr>
            <p:cNvPr id="53" name="Text Box 15"/>
            <p:cNvSpPr txBox="1">
              <a:spLocks noChangeArrowheads="1"/>
            </p:cNvSpPr>
            <p:nvPr/>
          </p:nvSpPr>
          <p:spPr bwMode="auto">
            <a:xfrm>
              <a:off x="4603209" y="4436942"/>
              <a:ext cx="1005403" cy="338554"/>
            </a:xfrm>
            <a:prstGeom prst="rect">
              <a:avLst/>
            </a:prstGeom>
            <a:noFill/>
            <a:ln>
              <a:noFill/>
            </a:ln>
            <a:effectLst/>
            <a:extLst>
              <a:ext uri="{909E8E84-426E-40dd-AFC4-6F175D3DCCD1}">
                <a14:hiddenFill xmlns:a14="http://schemas.microsoft.com/office/drawing/2010/main" xmlns="">
                  <a:gradFill rotWithShape="0">
                    <a:gsLst>
                      <a:gs pos="0">
                        <a:srgbClr val="002F5E"/>
                      </a:gs>
                      <a:gs pos="50000">
                        <a:srgbClr val="0066CC"/>
                      </a:gs>
                      <a:gs pos="100000">
                        <a:srgbClr val="002F5E"/>
                      </a:gs>
                    </a:gsLst>
                    <a:lin ang="2700000" scaled="1"/>
                  </a:gradFill>
                </a14:hiddenFill>
              </a:ext>
              <a:ext uri="{91240B29-F687-4f45-9708-019B960494DF}">
                <a14:hiddenLine xmlns:a14="http://schemas.microsoft.com/office/drawing/2010/main" xmlns="" w="9525">
                  <a:solidFill>
                    <a:srgbClr val="000000"/>
                  </a:solidFill>
                  <a:bevel/>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lgn="r">
                <a:buFont typeface="Arial" charset="0"/>
                <a:buNone/>
              </a:pPr>
              <a:r>
                <a:rPr lang="en-US" altLang="zh-CN" sz="1600" b="1" dirty="0">
                  <a:solidFill>
                    <a:srgbClr val="11576A"/>
                  </a:solidFill>
                  <a:latin typeface="微软雅黑" pitchFamily="34" charset="-122"/>
                  <a:ea typeface="微软雅黑" pitchFamily="34" charset="-122"/>
                </a:rPr>
                <a:t>“</a:t>
              </a:r>
              <a:r>
                <a:rPr lang="zh-CN" altLang="en-US" sz="1600" b="1" dirty="0">
                  <a:solidFill>
                    <a:srgbClr val="11576A"/>
                  </a:solidFill>
                  <a:latin typeface="微软雅黑" pitchFamily="34" charset="-122"/>
                  <a:ea typeface="微软雅黑" pitchFamily="34" charset="-122"/>
                </a:rPr>
                <a:t>消息</a:t>
              </a:r>
              <a:r>
                <a:rPr lang="en-US" altLang="zh-CN" sz="1600" b="1" dirty="0">
                  <a:solidFill>
                    <a:srgbClr val="11576A"/>
                  </a:solidFill>
                  <a:latin typeface="微软雅黑" pitchFamily="34" charset="-122"/>
                  <a:ea typeface="微软雅黑" pitchFamily="34" charset="-122"/>
                </a:rPr>
                <a:t>”</a:t>
              </a:r>
            </a:p>
          </p:txBody>
        </p:sp>
        <p:sp>
          <p:nvSpPr>
            <p:cNvPr id="54" name="Text Box 16"/>
            <p:cNvSpPr txBox="1">
              <a:spLocks noChangeArrowheads="1"/>
            </p:cNvSpPr>
            <p:nvPr/>
          </p:nvSpPr>
          <p:spPr bwMode="auto">
            <a:xfrm>
              <a:off x="3760246" y="3108204"/>
              <a:ext cx="1005403" cy="338554"/>
            </a:xfrm>
            <a:prstGeom prst="rect">
              <a:avLst/>
            </a:prstGeom>
            <a:noFill/>
            <a:ln>
              <a:noFill/>
            </a:ln>
            <a:effectLst/>
            <a:extLst>
              <a:ext uri="{909E8E84-426E-40dd-AFC4-6F175D3DCCD1}">
                <a14:hiddenFill xmlns:a14="http://schemas.microsoft.com/office/drawing/2010/main" xmlns="">
                  <a:gradFill rotWithShape="0">
                    <a:gsLst>
                      <a:gs pos="0">
                        <a:srgbClr val="002F5E"/>
                      </a:gs>
                      <a:gs pos="50000">
                        <a:srgbClr val="0066CC"/>
                      </a:gs>
                      <a:gs pos="100000">
                        <a:srgbClr val="002F5E"/>
                      </a:gs>
                    </a:gsLst>
                    <a:lin ang="2700000" scaled="1"/>
                  </a:gradFill>
                </a14:hiddenFill>
              </a:ext>
              <a:ext uri="{91240B29-F687-4f45-9708-019B960494DF}">
                <a14:hiddenLine xmlns:a14="http://schemas.microsoft.com/office/drawing/2010/main" xmlns="" w="9525">
                  <a:solidFill>
                    <a:srgbClr val="000000"/>
                  </a:solidFill>
                  <a:bevel/>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lgn="r">
                <a:buFont typeface="Arial" charset="0"/>
                <a:buNone/>
              </a:pPr>
              <a:r>
                <a:rPr lang="zh-CN" altLang="en-US" sz="1600" b="1" dirty="0">
                  <a:solidFill>
                    <a:srgbClr val="11576A"/>
                  </a:solidFill>
                  <a:latin typeface="微软雅黑" pitchFamily="34" charset="-122"/>
                  <a:ea typeface="微软雅黑" pitchFamily="34" charset="-122"/>
                </a:rPr>
                <a:t>消息队列</a:t>
              </a:r>
              <a:endParaRPr lang="en-US" altLang="zh-CN" sz="1600" b="1" dirty="0">
                <a:solidFill>
                  <a:srgbClr val="11576A"/>
                </a:solidFill>
                <a:latin typeface="微软雅黑" pitchFamily="34" charset="-122"/>
                <a:ea typeface="微软雅黑" pitchFamily="34" charset="-122"/>
              </a:endParaRPr>
            </a:p>
          </p:txBody>
        </p:sp>
        <p:sp>
          <p:nvSpPr>
            <p:cNvPr id="55" name="Text Box 17"/>
            <p:cNvSpPr txBox="1">
              <a:spLocks noChangeArrowheads="1"/>
            </p:cNvSpPr>
            <p:nvPr/>
          </p:nvSpPr>
          <p:spPr bwMode="auto">
            <a:xfrm>
              <a:off x="2240214" y="2989142"/>
              <a:ext cx="595035" cy="338554"/>
            </a:xfrm>
            <a:prstGeom prst="rect">
              <a:avLst/>
            </a:prstGeom>
            <a:noFill/>
            <a:ln>
              <a:noFill/>
            </a:ln>
            <a:effectLst/>
            <a:extLst>
              <a:ext uri="{909E8E84-426E-40dd-AFC4-6F175D3DCCD1}">
                <a14:hiddenFill xmlns:a14="http://schemas.microsoft.com/office/drawing/2010/main" xmlns="">
                  <a:gradFill rotWithShape="0">
                    <a:gsLst>
                      <a:gs pos="0">
                        <a:srgbClr val="002F5E"/>
                      </a:gs>
                      <a:gs pos="50000">
                        <a:srgbClr val="0066CC"/>
                      </a:gs>
                      <a:gs pos="100000">
                        <a:srgbClr val="002F5E"/>
                      </a:gs>
                    </a:gsLst>
                    <a:lin ang="2700000" scaled="1"/>
                  </a:gradFill>
                </a14:hiddenFill>
              </a:ext>
              <a:ext uri="{91240B29-F687-4f45-9708-019B960494DF}">
                <a14:hiddenLine xmlns:a14="http://schemas.microsoft.com/office/drawing/2010/main" xmlns="" w="9525">
                  <a:solidFill>
                    <a:srgbClr val="000000"/>
                  </a:solidFill>
                  <a:bevel/>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lgn="r">
                <a:buFont typeface="Arial" charset="0"/>
                <a:buNone/>
              </a:pPr>
              <a:r>
                <a:rPr lang="zh-CN" altLang="en-US" sz="1600" b="1" dirty="0">
                  <a:solidFill>
                    <a:srgbClr val="11576A"/>
                  </a:solidFill>
                  <a:latin typeface="微软雅黑" pitchFamily="34" charset="-122"/>
                  <a:ea typeface="微软雅黑" pitchFamily="34" charset="-122"/>
                </a:rPr>
                <a:t>发送</a:t>
              </a:r>
              <a:endParaRPr lang="en-US" altLang="zh-CN" sz="1600" b="1" dirty="0">
                <a:solidFill>
                  <a:srgbClr val="11576A"/>
                </a:solidFill>
                <a:latin typeface="微软雅黑" pitchFamily="34" charset="-122"/>
                <a:ea typeface="微软雅黑" pitchFamily="34" charset="-122"/>
              </a:endParaRPr>
            </a:p>
          </p:txBody>
        </p:sp>
        <p:sp>
          <p:nvSpPr>
            <p:cNvPr id="56" name="Text Box 18"/>
            <p:cNvSpPr txBox="1">
              <a:spLocks noChangeArrowheads="1"/>
            </p:cNvSpPr>
            <p:nvPr/>
          </p:nvSpPr>
          <p:spPr bwMode="auto">
            <a:xfrm>
              <a:off x="2316414" y="4132142"/>
              <a:ext cx="595035" cy="338554"/>
            </a:xfrm>
            <a:prstGeom prst="rect">
              <a:avLst/>
            </a:prstGeom>
            <a:noFill/>
            <a:ln>
              <a:noFill/>
            </a:ln>
            <a:effectLst/>
            <a:extLst>
              <a:ext uri="{909E8E84-426E-40dd-AFC4-6F175D3DCCD1}">
                <a14:hiddenFill xmlns:a14="http://schemas.microsoft.com/office/drawing/2010/main" xmlns="">
                  <a:gradFill rotWithShape="0">
                    <a:gsLst>
                      <a:gs pos="0">
                        <a:srgbClr val="002F5E"/>
                      </a:gs>
                      <a:gs pos="50000">
                        <a:srgbClr val="0066CC"/>
                      </a:gs>
                      <a:gs pos="100000">
                        <a:srgbClr val="002F5E"/>
                      </a:gs>
                    </a:gsLst>
                    <a:lin ang="2700000" scaled="1"/>
                  </a:gradFill>
                </a14:hiddenFill>
              </a:ext>
              <a:ext uri="{91240B29-F687-4f45-9708-019B960494DF}">
                <a14:hiddenLine xmlns:a14="http://schemas.microsoft.com/office/drawing/2010/main" xmlns="" w="9525">
                  <a:solidFill>
                    <a:srgbClr val="000000"/>
                  </a:solidFill>
                  <a:bevel/>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lgn="r">
                <a:buFont typeface="Arial" charset="0"/>
                <a:buNone/>
              </a:pPr>
              <a:r>
                <a:rPr lang="zh-CN" altLang="en-US" sz="1600" b="1" dirty="0">
                  <a:solidFill>
                    <a:srgbClr val="11576A"/>
                  </a:solidFill>
                  <a:latin typeface="微软雅黑" pitchFamily="34" charset="-122"/>
                  <a:ea typeface="微软雅黑" pitchFamily="34" charset="-122"/>
                </a:rPr>
                <a:t>发送</a:t>
              </a:r>
              <a:endParaRPr lang="en-US" altLang="zh-CN" sz="1600" b="1" dirty="0">
                <a:solidFill>
                  <a:srgbClr val="11576A"/>
                </a:solidFill>
                <a:latin typeface="微软雅黑" pitchFamily="34" charset="-122"/>
                <a:ea typeface="微软雅黑" pitchFamily="34" charset="-122"/>
              </a:endParaRPr>
            </a:p>
          </p:txBody>
        </p:sp>
        <p:sp>
          <p:nvSpPr>
            <p:cNvPr id="57" name="Text Box 19"/>
            <p:cNvSpPr txBox="1">
              <a:spLocks noChangeArrowheads="1"/>
            </p:cNvSpPr>
            <p:nvPr/>
          </p:nvSpPr>
          <p:spPr bwMode="auto">
            <a:xfrm>
              <a:off x="4831014" y="3522542"/>
              <a:ext cx="595035" cy="338554"/>
            </a:xfrm>
            <a:prstGeom prst="rect">
              <a:avLst/>
            </a:prstGeom>
            <a:noFill/>
            <a:ln>
              <a:noFill/>
            </a:ln>
            <a:effectLst/>
            <a:extLst>
              <a:ext uri="{909E8E84-426E-40dd-AFC4-6F175D3DCCD1}">
                <a14:hiddenFill xmlns:a14="http://schemas.microsoft.com/office/drawing/2010/main" xmlns="">
                  <a:gradFill rotWithShape="0">
                    <a:gsLst>
                      <a:gs pos="0">
                        <a:srgbClr val="002F5E"/>
                      </a:gs>
                      <a:gs pos="50000">
                        <a:srgbClr val="0066CC"/>
                      </a:gs>
                      <a:gs pos="100000">
                        <a:srgbClr val="002F5E"/>
                      </a:gs>
                    </a:gsLst>
                    <a:lin ang="2700000" scaled="1"/>
                  </a:gradFill>
                </a14:hiddenFill>
              </a:ext>
              <a:ext uri="{91240B29-F687-4f45-9708-019B960494DF}">
                <a14:hiddenLine xmlns:a14="http://schemas.microsoft.com/office/drawing/2010/main" xmlns="" w="9525">
                  <a:solidFill>
                    <a:srgbClr val="000000"/>
                  </a:solidFill>
                  <a:bevel/>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lgn="r">
                <a:buFont typeface="Arial" charset="0"/>
                <a:buNone/>
              </a:pPr>
              <a:r>
                <a:rPr lang="zh-CN" altLang="en-US" sz="1600" b="1" dirty="0">
                  <a:solidFill>
                    <a:srgbClr val="11576A"/>
                  </a:solidFill>
                  <a:latin typeface="微软雅黑" pitchFamily="34" charset="-122"/>
                  <a:ea typeface="微软雅黑" pitchFamily="34" charset="-122"/>
                </a:rPr>
                <a:t>接收</a:t>
              </a:r>
              <a:endParaRPr lang="en-US" altLang="zh-CN" sz="1600" b="1" dirty="0">
                <a:solidFill>
                  <a:srgbClr val="11576A"/>
                </a:solidFill>
                <a:latin typeface="微软雅黑" pitchFamily="34" charset="-122"/>
                <a:ea typeface="微软雅黑" pitchFamily="34" charset="-122"/>
              </a:endParaRPr>
            </a:p>
          </p:txBody>
        </p:sp>
        <p:sp>
          <p:nvSpPr>
            <p:cNvPr id="58" name="Line 20"/>
            <p:cNvSpPr>
              <a:spLocks noChangeShapeType="1"/>
            </p:cNvSpPr>
            <p:nvPr/>
          </p:nvSpPr>
          <p:spPr bwMode="auto">
            <a:xfrm>
              <a:off x="3748062" y="3446342"/>
              <a:ext cx="304800" cy="0"/>
            </a:xfrm>
            <a:prstGeom prst="line">
              <a:avLst/>
            </a:prstGeom>
            <a:noFill/>
            <a:ln w="28575">
              <a:solidFill>
                <a:srgbClr val="11576A"/>
              </a:solidFill>
              <a:bevel/>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b="1">
                <a:solidFill>
                  <a:srgbClr val="11576A"/>
                </a:solidFill>
                <a:latin typeface="微软雅黑" pitchFamily="34" charset="-122"/>
                <a:ea typeface="微软雅黑" pitchFamily="34" charset="-122"/>
              </a:endParaRPr>
            </a:p>
          </p:txBody>
        </p:sp>
        <p:sp>
          <p:nvSpPr>
            <p:cNvPr id="59" name="Line 21"/>
            <p:cNvSpPr>
              <a:spLocks noChangeShapeType="1"/>
            </p:cNvSpPr>
            <p:nvPr/>
          </p:nvSpPr>
          <p:spPr bwMode="auto">
            <a:xfrm>
              <a:off x="3824262" y="3446342"/>
              <a:ext cx="0" cy="685800"/>
            </a:xfrm>
            <a:prstGeom prst="line">
              <a:avLst/>
            </a:prstGeom>
            <a:noFill/>
            <a:ln w="28575">
              <a:solidFill>
                <a:srgbClr val="11576A"/>
              </a:solidFill>
              <a:bevel/>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b="1">
                <a:solidFill>
                  <a:srgbClr val="11576A"/>
                </a:solidFill>
                <a:latin typeface="微软雅黑" pitchFamily="34" charset="-122"/>
                <a:ea typeface="微软雅黑" pitchFamily="34" charset="-122"/>
              </a:endParaRPr>
            </a:p>
          </p:txBody>
        </p:sp>
        <p:sp>
          <p:nvSpPr>
            <p:cNvPr id="60" name="Line 22"/>
            <p:cNvSpPr>
              <a:spLocks noChangeShapeType="1"/>
            </p:cNvSpPr>
            <p:nvPr/>
          </p:nvSpPr>
          <p:spPr bwMode="auto">
            <a:xfrm>
              <a:off x="3748062" y="4132142"/>
              <a:ext cx="304800" cy="0"/>
            </a:xfrm>
            <a:prstGeom prst="line">
              <a:avLst/>
            </a:prstGeom>
            <a:noFill/>
            <a:ln w="28575">
              <a:solidFill>
                <a:srgbClr val="11576A"/>
              </a:solidFill>
              <a:bevel/>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b="1">
                <a:solidFill>
                  <a:srgbClr val="11576A"/>
                </a:solidFill>
                <a:latin typeface="微软雅黑" pitchFamily="34" charset="-122"/>
                <a:ea typeface="微软雅黑" pitchFamily="34" charset="-122"/>
              </a:endParaRPr>
            </a:p>
          </p:txBody>
        </p:sp>
        <p:sp>
          <p:nvSpPr>
            <p:cNvPr id="61" name="Line 23"/>
            <p:cNvSpPr>
              <a:spLocks noChangeShapeType="1"/>
            </p:cNvSpPr>
            <p:nvPr/>
          </p:nvSpPr>
          <p:spPr bwMode="auto">
            <a:xfrm>
              <a:off x="3900462" y="3446342"/>
              <a:ext cx="304800" cy="0"/>
            </a:xfrm>
            <a:prstGeom prst="line">
              <a:avLst/>
            </a:prstGeom>
            <a:noFill/>
            <a:ln w="28575">
              <a:solidFill>
                <a:srgbClr val="11576A"/>
              </a:solidFill>
              <a:bevel/>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b="1">
                <a:solidFill>
                  <a:srgbClr val="11576A"/>
                </a:solidFill>
                <a:latin typeface="微软雅黑" pitchFamily="34" charset="-122"/>
                <a:ea typeface="微软雅黑" pitchFamily="34" charset="-122"/>
              </a:endParaRPr>
            </a:p>
          </p:txBody>
        </p:sp>
        <p:sp>
          <p:nvSpPr>
            <p:cNvPr id="62" name="Line 24"/>
            <p:cNvSpPr>
              <a:spLocks noChangeShapeType="1"/>
            </p:cNvSpPr>
            <p:nvPr/>
          </p:nvSpPr>
          <p:spPr bwMode="auto">
            <a:xfrm>
              <a:off x="3976662" y="3446342"/>
              <a:ext cx="0" cy="685800"/>
            </a:xfrm>
            <a:prstGeom prst="line">
              <a:avLst/>
            </a:prstGeom>
            <a:noFill/>
            <a:ln w="28575">
              <a:solidFill>
                <a:srgbClr val="11576A"/>
              </a:solidFill>
              <a:bevel/>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b="1">
                <a:solidFill>
                  <a:srgbClr val="11576A"/>
                </a:solidFill>
                <a:latin typeface="微软雅黑" pitchFamily="34" charset="-122"/>
                <a:ea typeface="微软雅黑" pitchFamily="34" charset="-122"/>
              </a:endParaRPr>
            </a:p>
          </p:txBody>
        </p:sp>
        <p:sp>
          <p:nvSpPr>
            <p:cNvPr id="63" name="Line 25"/>
            <p:cNvSpPr>
              <a:spLocks noChangeShapeType="1"/>
            </p:cNvSpPr>
            <p:nvPr/>
          </p:nvSpPr>
          <p:spPr bwMode="auto">
            <a:xfrm>
              <a:off x="3900462" y="4132142"/>
              <a:ext cx="304800" cy="0"/>
            </a:xfrm>
            <a:prstGeom prst="line">
              <a:avLst/>
            </a:prstGeom>
            <a:noFill/>
            <a:ln w="28575">
              <a:solidFill>
                <a:srgbClr val="11576A"/>
              </a:solidFill>
              <a:bevel/>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b="1">
                <a:solidFill>
                  <a:srgbClr val="11576A"/>
                </a:solidFill>
                <a:latin typeface="微软雅黑" pitchFamily="34" charset="-122"/>
                <a:ea typeface="微软雅黑" pitchFamily="34" charset="-122"/>
              </a:endParaRPr>
            </a:p>
          </p:txBody>
        </p:sp>
        <p:sp>
          <p:nvSpPr>
            <p:cNvPr id="64" name="Line 26"/>
            <p:cNvSpPr>
              <a:spLocks noChangeShapeType="1"/>
            </p:cNvSpPr>
            <p:nvPr/>
          </p:nvSpPr>
          <p:spPr bwMode="auto">
            <a:xfrm>
              <a:off x="4052862" y="3446342"/>
              <a:ext cx="304800" cy="0"/>
            </a:xfrm>
            <a:prstGeom prst="line">
              <a:avLst/>
            </a:prstGeom>
            <a:noFill/>
            <a:ln w="28575">
              <a:solidFill>
                <a:srgbClr val="11576A"/>
              </a:solidFill>
              <a:bevel/>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b="1">
                <a:solidFill>
                  <a:srgbClr val="11576A"/>
                </a:solidFill>
                <a:latin typeface="微软雅黑" pitchFamily="34" charset="-122"/>
                <a:ea typeface="微软雅黑" pitchFamily="34" charset="-122"/>
              </a:endParaRPr>
            </a:p>
          </p:txBody>
        </p:sp>
        <p:sp>
          <p:nvSpPr>
            <p:cNvPr id="65" name="Line 27"/>
            <p:cNvSpPr>
              <a:spLocks noChangeShapeType="1"/>
            </p:cNvSpPr>
            <p:nvPr/>
          </p:nvSpPr>
          <p:spPr bwMode="auto">
            <a:xfrm>
              <a:off x="4129062" y="3446342"/>
              <a:ext cx="0" cy="685800"/>
            </a:xfrm>
            <a:prstGeom prst="line">
              <a:avLst/>
            </a:prstGeom>
            <a:noFill/>
            <a:ln w="28575">
              <a:solidFill>
                <a:srgbClr val="11576A"/>
              </a:solidFill>
              <a:bevel/>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b="1">
                <a:solidFill>
                  <a:srgbClr val="11576A"/>
                </a:solidFill>
                <a:latin typeface="微软雅黑" pitchFamily="34" charset="-122"/>
                <a:ea typeface="微软雅黑" pitchFamily="34" charset="-122"/>
              </a:endParaRPr>
            </a:p>
          </p:txBody>
        </p:sp>
        <p:sp>
          <p:nvSpPr>
            <p:cNvPr id="66" name="Line 28"/>
            <p:cNvSpPr>
              <a:spLocks noChangeShapeType="1"/>
            </p:cNvSpPr>
            <p:nvPr/>
          </p:nvSpPr>
          <p:spPr bwMode="auto">
            <a:xfrm>
              <a:off x="4052862" y="4132142"/>
              <a:ext cx="304800" cy="0"/>
            </a:xfrm>
            <a:prstGeom prst="line">
              <a:avLst/>
            </a:prstGeom>
            <a:noFill/>
            <a:ln w="28575">
              <a:solidFill>
                <a:srgbClr val="11576A"/>
              </a:solidFill>
              <a:bevel/>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b="1">
                <a:solidFill>
                  <a:srgbClr val="11576A"/>
                </a:solidFill>
                <a:latin typeface="微软雅黑" pitchFamily="34" charset="-122"/>
                <a:ea typeface="微软雅黑" pitchFamily="34" charset="-122"/>
              </a:endParaRPr>
            </a:p>
          </p:txBody>
        </p:sp>
        <p:sp>
          <p:nvSpPr>
            <p:cNvPr id="67" name="Oval 29"/>
            <p:cNvSpPr>
              <a:spLocks noChangeArrowheads="1"/>
            </p:cNvSpPr>
            <p:nvPr/>
          </p:nvSpPr>
          <p:spPr bwMode="auto">
            <a:xfrm>
              <a:off x="1019270" y="4011742"/>
              <a:ext cx="900000" cy="900000"/>
            </a:xfrm>
            <a:prstGeom prst="ellipse">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miter lim="800000"/>
              <a:headEnd/>
              <a:tailEnd/>
            </a:ln>
            <a:effectLst>
              <a:outerShdw blurRad="63500" dist="107763" dir="2700000" algn="ctr" rotWithShape="0">
                <a:schemeClr val="bg2">
                  <a:alpha val="74998"/>
                </a:schemeClr>
              </a:outerShdw>
            </a:effectLst>
          </p:spPr>
          <p:txBody>
            <a:bodyPr wrap="none" anchor="ctr"/>
            <a:lstStyle/>
            <a:p>
              <a:pPr algn="ctr">
                <a:buFont typeface="Arial" charset="0"/>
                <a:buNone/>
              </a:pPr>
              <a:r>
                <a:rPr lang="en-US" altLang="zh-CN" sz="1600" b="1" dirty="0">
                  <a:solidFill>
                    <a:srgbClr val="11576A"/>
                  </a:solidFill>
                  <a:latin typeface="微软雅黑" pitchFamily="34" charset="-122"/>
                  <a:ea typeface="微软雅黑" pitchFamily="34" charset="-122"/>
                </a:rPr>
                <a:t>P2</a:t>
              </a:r>
              <a:endParaRPr lang="en-US" altLang="zh-CN" b="1" dirty="0">
                <a:solidFill>
                  <a:srgbClr val="11576A"/>
                </a:solidFill>
                <a:latin typeface="微软雅黑" pitchFamily="34" charset="-122"/>
                <a:ea typeface="微软雅黑" pitchFamily="34" charset="-122"/>
              </a:endParaRPr>
            </a:p>
          </p:txBody>
        </p:sp>
      </p:grpSp>
      <p:cxnSp>
        <p:nvCxnSpPr>
          <p:cNvPr id="35" name="直接连接符 34"/>
          <p:cNvCxnSpPr/>
          <p:nvPr/>
        </p:nvCxnSpPr>
        <p:spPr>
          <a:xfrm rot="5400000">
            <a:off x="-10751451" y="3536157"/>
            <a:ext cx="12715964" cy="71438"/>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 Box 15"/>
          <p:cNvSpPr txBox="1">
            <a:spLocks noChangeArrowheads="1"/>
          </p:cNvSpPr>
          <p:nvPr/>
        </p:nvSpPr>
        <p:spPr bwMode="auto">
          <a:xfrm>
            <a:off x="4602784" y="5294192"/>
            <a:ext cx="1005403" cy="338554"/>
          </a:xfrm>
          <a:prstGeom prst="rect">
            <a:avLst/>
          </a:prstGeom>
          <a:noFill/>
          <a:ln>
            <a:noFill/>
          </a:ln>
          <a:effectLst/>
          <a:extLst>
            <a:ext uri="{909E8E84-426E-40dd-AFC4-6F175D3DCCD1}">
              <a14:hiddenFill xmlns:a14="http://schemas.microsoft.com/office/drawing/2010/main" xmlns="">
                <a:gradFill rotWithShape="0">
                  <a:gsLst>
                    <a:gs pos="0">
                      <a:srgbClr val="002F5E"/>
                    </a:gs>
                    <a:gs pos="50000">
                      <a:srgbClr val="0066CC"/>
                    </a:gs>
                    <a:gs pos="100000">
                      <a:srgbClr val="002F5E"/>
                    </a:gs>
                  </a:gsLst>
                  <a:lin ang="2700000" scaled="1"/>
                </a:gradFill>
              </a14:hiddenFill>
            </a:ext>
            <a:ext uri="{91240B29-F687-4f45-9708-019B960494DF}">
              <a14:hiddenLine xmlns:a14="http://schemas.microsoft.com/office/drawing/2010/main" xmlns="" w="9525">
                <a:solidFill>
                  <a:srgbClr val="000000"/>
                </a:solidFill>
                <a:bevel/>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lgn="r">
              <a:buFont typeface="Arial" charset="0"/>
              <a:buNone/>
            </a:pPr>
            <a:r>
              <a:rPr lang="en-US" altLang="zh-CN" sz="1600" b="1" dirty="0">
                <a:solidFill>
                  <a:srgbClr val="C00000"/>
                </a:solidFill>
                <a:latin typeface="微软雅黑" pitchFamily="34" charset="-122"/>
                <a:ea typeface="微软雅黑" pitchFamily="34" charset="-122"/>
              </a:rPr>
              <a:t>“</a:t>
            </a:r>
            <a:r>
              <a:rPr lang="zh-CN" altLang="en-US" sz="1600" b="1" dirty="0">
                <a:solidFill>
                  <a:srgbClr val="C00000"/>
                </a:solidFill>
                <a:latin typeface="微软雅黑" pitchFamily="34" charset="-122"/>
                <a:ea typeface="微软雅黑" pitchFamily="34" charset="-122"/>
              </a:rPr>
              <a:t>消息</a:t>
            </a:r>
            <a:r>
              <a:rPr lang="en-US" altLang="zh-CN" sz="1600" b="1" dirty="0">
                <a:solidFill>
                  <a:srgbClr val="C00000"/>
                </a:solidFill>
                <a:latin typeface="微软雅黑" pitchFamily="34" charset="-122"/>
                <a:ea typeface="微软雅黑" pitchFamily="34" charset="-122"/>
              </a:rPr>
              <a:t>”</a:t>
            </a:r>
          </a:p>
        </p:txBody>
      </p:sp>
      <p:sp>
        <p:nvSpPr>
          <p:cNvPr id="40" name="Text Box 15"/>
          <p:cNvSpPr txBox="1">
            <a:spLocks noChangeArrowheads="1"/>
          </p:cNvSpPr>
          <p:nvPr/>
        </p:nvSpPr>
        <p:spPr bwMode="auto">
          <a:xfrm>
            <a:off x="3760246" y="3964314"/>
            <a:ext cx="1005403" cy="338554"/>
          </a:xfrm>
          <a:prstGeom prst="rect">
            <a:avLst/>
          </a:prstGeom>
          <a:noFill/>
          <a:ln>
            <a:noFill/>
          </a:ln>
          <a:effectLst/>
          <a:extLst>
            <a:ext uri="{909E8E84-426E-40dd-AFC4-6F175D3DCCD1}">
              <a14:hiddenFill xmlns:a14="http://schemas.microsoft.com/office/drawing/2010/main" xmlns="">
                <a:gradFill rotWithShape="0">
                  <a:gsLst>
                    <a:gs pos="0">
                      <a:srgbClr val="002F5E"/>
                    </a:gs>
                    <a:gs pos="50000">
                      <a:srgbClr val="0066CC"/>
                    </a:gs>
                    <a:gs pos="100000">
                      <a:srgbClr val="002F5E"/>
                    </a:gs>
                  </a:gsLst>
                  <a:lin ang="2700000" scaled="1"/>
                </a:gradFill>
              </a14:hiddenFill>
            </a:ext>
            <a:ext uri="{91240B29-F687-4f45-9708-019B960494DF}">
              <a14:hiddenLine xmlns:a14="http://schemas.microsoft.com/office/drawing/2010/main" xmlns="" w="9525">
                <a:solidFill>
                  <a:srgbClr val="000000"/>
                </a:solidFill>
                <a:bevel/>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lgn="r">
              <a:buFont typeface="Arial" charset="0"/>
              <a:buNone/>
            </a:pPr>
            <a:r>
              <a:rPr lang="zh-CN" altLang="en-US" sz="1600" b="1" dirty="0">
                <a:solidFill>
                  <a:srgbClr val="C00000"/>
                </a:solidFill>
                <a:latin typeface="微软雅黑" pitchFamily="34" charset="-122"/>
                <a:ea typeface="微软雅黑" pitchFamily="34" charset="-122"/>
              </a:rPr>
              <a:t>消息队列</a:t>
            </a:r>
            <a:endParaRPr lang="en-US" altLang="zh-CN" sz="16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57276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35" presetClass="emph" presetSubtype="0" repeatCount="indefinite" fill="hold" grpId="1" nodeType="withEffect">
                                  <p:stCondLst>
                                    <p:cond delay="0"/>
                                  </p:stCondLst>
                                  <p:endCondLst>
                                    <p:cond evt="onNext" delay="0">
                                      <p:tgtEl>
                                        <p:sldTgt/>
                                      </p:tgtEl>
                                    </p:cond>
                                  </p:endCondLst>
                                  <p:childTnLst>
                                    <p:anim calcmode="discrete" valueType="str">
                                      <p:cBhvr>
                                        <p:cTn id="22" dur="5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2"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par>
                                <p:cTn id="27" presetID="22" presetClass="entr" presetSubtype="8"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35" presetClass="emph" presetSubtype="0" repeatCount="indefinite" fill="hold" grpId="1" nodeType="withEffect">
                                  <p:stCondLst>
                                    <p:cond delay="0"/>
                                  </p:stCondLst>
                                  <p:endCondLst>
                                    <p:cond evt="onNext" delay="0">
                                      <p:tgtEl>
                                        <p:sldTgt/>
                                      </p:tgtEl>
                                    </p:cond>
                                  </p:endCondLst>
                                  <p:childTnLst>
                                    <p:anim calcmode="discrete" valueType="str">
                                      <p:cBhvr>
                                        <p:cTn id="34" dur="500" fill="hold"/>
                                        <p:tgtEl>
                                          <p:spTgt spid="4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P spid="39" grpId="2"/>
      <p:bldP spid="40" grpId="0"/>
      <p:bldP spid="40"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457200" y="1063230"/>
            <a:ext cx="8229600" cy="508383"/>
          </a:xfrm>
          <a:prstGeom prst="rect">
            <a:avLst/>
          </a:prstGeom>
        </p:spPr>
        <p:txBody>
          <a:bodyPr/>
          <a:lstStyle>
            <a:lvl1pPr>
              <a:defRPr sz="3000" b="1">
                <a:solidFill>
                  <a:srgbClr val="11576A"/>
                </a:solidFill>
                <a:latin typeface="微软雅黑" pitchFamily="34" charset="-122"/>
                <a:ea typeface="微软雅黑" pitchFamily="34" charset="-122"/>
              </a:defRPr>
            </a:lvl1pPr>
          </a:lstStyle>
          <a:p>
            <a:pPr lvl="0" algn="ctr">
              <a:spcBef>
                <a:spcPct val="0"/>
              </a:spcBef>
              <a:defRPr/>
            </a:pPr>
            <a:r>
              <a:rPr lang="zh-CN" altLang="en-US" dirty="0"/>
              <a:t>消息队列的系统调用</a:t>
            </a:r>
            <a:endParaRPr lang="zh-CN" altLang="en-US" dirty="0">
              <a:cs typeface="+mj-cs"/>
            </a:endParaRPr>
          </a:p>
        </p:txBody>
      </p:sp>
      <p:grpSp>
        <p:nvGrpSpPr>
          <p:cNvPr id="2" name="组合 1"/>
          <p:cNvGrpSpPr/>
          <p:nvPr/>
        </p:nvGrpSpPr>
        <p:grpSpPr>
          <a:xfrm>
            <a:off x="844894" y="1857364"/>
            <a:ext cx="5584495" cy="428628"/>
            <a:chOff x="844893" y="1000114"/>
            <a:chExt cx="5584495" cy="428628"/>
          </a:xfrm>
        </p:grpSpPr>
        <p:sp>
          <p:nvSpPr>
            <p:cNvPr id="9" name="内容占位符 2"/>
            <p:cNvSpPr txBox="1">
              <a:spLocks/>
            </p:cNvSpPr>
            <p:nvPr/>
          </p:nvSpPr>
          <p:spPr>
            <a:xfrm>
              <a:off x="1142976" y="1000114"/>
              <a:ext cx="5286412"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lvl="0">
                <a:spcBef>
                  <a:spcPct val="20000"/>
                </a:spcBef>
                <a:defRPr/>
              </a:pPr>
              <a:r>
                <a:rPr lang="en-US" altLang="zh-CN" dirty="0" err="1"/>
                <a:t>msgget</a:t>
              </a:r>
              <a:r>
                <a:rPr lang="en-US" altLang="zh-CN" dirty="0"/>
                <a:t> ( key, flags</a:t>
              </a:r>
              <a:r>
                <a:rPr lang="zh-CN" altLang="en-US" dirty="0"/>
                <a:t>）</a:t>
              </a:r>
              <a:endParaRPr lang="en-US" altLang="zh-CN" dirty="0"/>
            </a:p>
            <a:p>
              <a:pPr lvl="0">
                <a:spcBef>
                  <a:spcPct val="20000"/>
                </a:spcBef>
                <a:defRPr/>
              </a:pPr>
              <a:r>
                <a:rPr lang="zh-CN" altLang="en-US" dirty="0"/>
                <a:t>获取消息队列标识</a:t>
              </a:r>
            </a:p>
          </p:txBody>
        </p:sp>
        <p:sp>
          <p:nvSpPr>
            <p:cNvPr id="12" name="TextBox 11"/>
            <p:cNvSpPr txBox="1"/>
            <p:nvPr/>
          </p:nvSpPr>
          <p:spPr>
            <a:xfrm>
              <a:off x="844893" y="1000114"/>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3" name="组合 2"/>
          <p:cNvGrpSpPr/>
          <p:nvPr/>
        </p:nvGrpSpPr>
        <p:grpSpPr>
          <a:xfrm>
            <a:off x="844894" y="2549194"/>
            <a:ext cx="5584495" cy="428628"/>
            <a:chOff x="844893" y="1691944"/>
            <a:chExt cx="5584495" cy="428628"/>
          </a:xfrm>
        </p:grpSpPr>
        <p:sp>
          <p:nvSpPr>
            <p:cNvPr id="23" name="内容占位符 2"/>
            <p:cNvSpPr txBox="1">
              <a:spLocks/>
            </p:cNvSpPr>
            <p:nvPr/>
          </p:nvSpPr>
          <p:spPr>
            <a:xfrm>
              <a:off x="1142976" y="1691944"/>
              <a:ext cx="5286412"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lvl="0">
                <a:spcBef>
                  <a:spcPct val="20000"/>
                </a:spcBef>
                <a:defRPr/>
              </a:pPr>
              <a:r>
                <a:rPr lang="en-US" altLang="zh-CN" dirty="0" err="1"/>
                <a:t>msgsnd</a:t>
              </a:r>
              <a:r>
                <a:rPr lang="en-US" altLang="zh-CN" dirty="0"/>
                <a:t> ( QID, </a:t>
              </a:r>
              <a:r>
                <a:rPr lang="en-US" altLang="zh-CN" dirty="0" err="1"/>
                <a:t>buf</a:t>
              </a:r>
              <a:r>
                <a:rPr lang="en-US" altLang="zh-CN" dirty="0"/>
                <a:t>, size, flags </a:t>
              </a:r>
              <a:r>
                <a:rPr lang="zh-CN" altLang="en-US" dirty="0"/>
                <a:t>）</a:t>
              </a:r>
              <a:endParaRPr lang="en-US" altLang="zh-CN" dirty="0"/>
            </a:p>
            <a:p>
              <a:pPr lvl="0">
                <a:spcBef>
                  <a:spcPct val="20000"/>
                </a:spcBef>
                <a:defRPr/>
              </a:pPr>
              <a:r>
                <a:rPr lang="zh-CN" altLang="en-US" dirty="0"/>
                <a:t>发送消息</a:t>
              </a:r>
            </a:p>
          </p:txBody>
        </p:sp>
        <p:sp>
          <p:nvSpPr>
            <p:cNvPr id="24" name="TextBox 23"/>
            <p:cNvSpPr txBox="1"/>
            <p:nvPr/>
          </p:nvSpPr>
          <p:spPr>
            <a:xfrm>
              <a:off x="844893" y="1691944"/>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4" name="组合 3"/>
          <p:cNvGrpSpPr/>
          <p:nvPr/>
        </p:nvGrpSpPr>
        <p:grpSpPr>
          <a:xfrm>
            <a:off x="844894" y="3186478"/>
            <a:ext cx="6441751" cy="428628"/>
            <a:chOff x="844893" y="2329228"/>
            <a:chExt cx="6441751" cy="428628"/>
          </a:xfrm>
        </p:grpSpPr>
        <p:sp>
          <p:nvSpPr>
            <p:cNvPr id="25" name="内容占位符 2"/>
            <p:cNvSpPr txBox="1">
              <a:spLocks/>
            </p:cNvSpPr>
            <p:nvPr/>
          </p:nvSpPr>
          <p:spPr>
            <a:xfrm>
              <a:off x="1142976" y="2329228"/>
              <a:ext cx="6143668"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lvl="0">
                <a:spcBef>
                  <a:spcPct val="20000"/>
                </a:spcBef>
                <a:defRPr/>
              </a:pPr>
              <a:r>
                <a:rPr lang="en-US" altLang="zh-CN" dirty="0" err="1"/>
                <a:t>msgrcv</a:t>
              </a:r>
              <a:r>
                <a:rPr lang="en-US" altLang="zh-CN" dirty="0"/>
                <a:t> ( QID, </a:t>
              </a:r>
              <a:r>
                <a:rPr lang="en-US" altLang="zh-CN" dirty="0" err="1"/>
                <a:t>buf</a:t>
              </a:r>
              <a:r>
                <a:rPr lang="en-US" altLang="zh-CN" dirty="0"/>
                <a:t>, size, type, flags </a:t>
              </a:r>
              <a:r>
                <a:rPr lang="zh-CN" altLang="en-US" dirty="0"/>
                <a:t>）</a:t>
              </a:r>
              <a:endParaRPr lang="en-US" altLang="zh-CN" dirty="0"/>
            </a:p>
            <a:p>
              <a:pPr lvl="0">
                <a:spcBef>
                  <a:spcPct val="20000"/>
                </a:spcBef>
                <a:defRPr/>
              </a:pPr>
              <a:r>
                <a:rPr lang="zh-CN" altLang="en-US" dirty="0"/>
                <a:t>接收消息</a:t>
              </a:r>
            </a:p>
          </p:txBody>
        </p:sp>
        <p:sp>
          <p:nvSpPr>
            <p:cNvPr id="26" name="TextBox 25"/>
            <p:cNvSpPr txBox="1"/>
            <p:nvPr/>
          </p:nvSpPr>
          <p:spPr>
            <a:xfrm>
              <a:off x="844893" y="2329228"/>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5" name="组合 4"/>
          <p:cNvGrpSpPr/>
          <p:nvPr/>
        </p:nvGrpSpPr>
        <p:grpSpPr>
          <a:xfrm>
            <a:off x="844894" y="3864468"/>
            <a:ext cx="5584495" cy="428628"/>
            <a:chOff x="844893" y="3007218"/>
            <a:chExt cx="5584495" cy="428628"/>
          </a:xfrm>
        </p:grpSpPr>
        <p:sp>
          <p:nvSpPr>
            <p:cNvPr id="45" name="内容占位符 2"/>
            <p:cNvSpPr txBox="1">
              <a:spLocks/>
            </p:cNvSpPr>
            <p:nvPr/>
          </p:nvSpPr>
          <p:spPr>
            <a:xfrm>
              <a:off x="1142976" y="3007218"/>
              <a:ext cx="5286412"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lvl="0">
                <a:spcBef>
                  <a:spcPct val="20000"/>
                </a:spcBef>
                <a:defRPr/>
              </a:pPr>
              <a:r>
                <a:rPr lang="en-US" altLang="zh-CN" dirty="0" err="1"/>
                <a:t>msgctl</a:t>
              </a:r>
              <a:r>
                <a:rPr lang="en-US" altLang="zh-CN" dirty="0"/>
                <a:t>( … </a:t>
              </a:r>
              <a:r>
                <a:rPr lang="zh-CN" altLang="en-US" dirty="0"/>
                <a:t>）</a:t>
              </a:r>
              <a:endParaRPr lang="en-US" altLang="zh-CN" dirty="0"/>
            </a:p>
            <a:p>
              <a:pPr lvl="0">
                <a:spcBef>
                  <a:spcPct val="20000"/>
                </a:spcBef>
                <a:defRPr/>
              </a:pPr>
              <a:r>
                <a:rPr lang="zh-CN" altLang="en-US" dirty="0"/>
                <a:t>消息队列控制</a:t>
              </a:r>
            </a:p>
          </p:txBody>
        </p:sp>
        <p:sp>
          <p:nvSpPr>
            <p:cNvPr id="46" name="TextBox 45"/>
            <p:cNvSpPr txBox="1"/>
            <p:nvPr/>
          </p:nvSpPr>
          <p:spPr>
            <a:xfrm>
              <a:off x="844893" y="3007218"/>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366501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457200" y="1063230"/>
            <a:ext cx="8229600" cy="508383"/>
          </a:xfrm>
          <a:prstGeom prst="rect">
            <a:avLst/>
          </a:prstGeom>
        </p:spPr>
        <p:txBody>
          <a:bodyPr/>
          <a:lstStyle>
            <a:lvl1pPr>
              <a:defRPr sz="3000" b="1">
                <a:solidFill>
                  <a:srgbClr val="11576A"/>
                </a:solidFill>
                <a:latin typeface="微软雅黑" pitchFamily="34" charset="-122"/>
                <a:ea typeface="微软雅黑" pitchFamily="34" charset="-122"/>
              </a:defRPr>
            </a:lvl1pPr>
          </a:lstStyle>
          <a:p>
            <a:pPr algn="ctr" eaLnBrk="1" fontAlgn="auto" hangingPunct="1">
              <a:spcAft>
                <a:spcPts val="0"/>
              </a:spcAft>
              <a:defRPr/>
            </a:pPr>
            <a:r>
              <a:rPr lang="zh-CN" altLang="en-US" dirty="0">
                <a:cs typeface="+mj-cs"/>
              </a:rPr>
              <a:t>共享内存</a:t>
            </a:r>
          </a:p>
        </p:txBody>
      </p:sp>
      <p:grpSp>
        <p:nvGrpSpPr>
          <p:cNvPr id="2" name="组合 1"/>
          <p:cNvGrpSpPr/>
          <p:nvPr/>
        </p:nvGrpSpPr>
        <p:grpSpPr>
          <a:xfrm>
            <a:off x="844894" y="1857364"/>
            <a:ext cx="6370313" cy="642942"/>
            <a:chOff x="844893" y="1000114"/>
            <a:chExt cx="6370313" cy="642942"/>
          </a:xfrm>
        </p:grpSpPr>
        <p:sp>
          <p:nvSpPr>
            <p:cNvPr id="9" name="内容占位符 2"/>
            <p:cNvSpPr txBox="1">
              <a:spLocks/>
            </p:cNvSpPr>
            <p:nvPr/>
          </p:nvSpPr>
          <p:spPr>
            <a:xfrm>
              <a:off x="1142976" y="1000114"/>
              <a:ext cx="6072230" cy="64294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spcBef>
                  <a:spcPct val="20000"/>
                </a:spcBef>
                <a:defRPr/>
              </a:pPr>
              <a:r>
                <a:rPr lang="zh-CN" altLang="en-US" dirty="0"/>
                <a:t>共享内存是把同一个物理内存区域同时映射到多个进程的内存地址空间的通信机制</a:t>
              </a:r>
            </a:p>
          </p:txBody>
        </p:sp>
        <p:sp>
          <p:nvSpPr>
            <p:cNvPr id="12" name="TextBox 11"/>
            <p:cNvSpPr txBox="1"/>
            <p:nvPr/>
          </p:nvSpPr>
          <p:spPr>
            <a:xfrm>
              <a:off x="844893" y="1000114"/>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3" name="组合 2"/>
          <p:cNvGrpSpPr/>
          <p:nvPr/>
        </p:nvGrpSpPr>
        <p:grpSpPr>
          <a:xfrm>
            <a:off x="844894" y="2501438"/>
            <a:ext cx="7183491" cy="999000"/>
            <a:chOff x="844893" y="1644188"/>
            <a:chExt cx="7183491" cy="999000"/>
          </a:xfrm>
        </p:grpSpPr>
        <p:sp>
          <p:nvSpPr>
            <p:cNvPr id="27" name="内容占位符 2"/>
            <p:cNvSpPr txBox="1">
              <a:spLocks/>
            </p:cNvSpPr>
            <p:nvPr/>
          </p:nvSpPr>
          <p:spPr>
            <a:xfrm>
              <a:off x="1394985" y="1962146"/>
              <a:ext cx="3962833" cy="3238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每个进程都有私有内存地址空间</a:t>
              </a:r>
            </a:p>
          </p:txBody>
        </p:sp>
        <p:pic>
          <p:nvPicPr>
            <p:cNvPr id="28" name="图片 27" descr="小点1.png"/>
            <p:cNvPicPr>
              <a:picLocks noChangeAspect="1"/>
            </p:cNvPicPr>
            <p:nvPr/>
          </p:nvPicPr>
          <p:blipFill>
            <a:blip r:embed="rId2" cstate="print"/>
            <a:stretch>
              <a:fillRect/>
            </a:stretch>
          </p:blipFill>
          <p:spPr>
            <a:xfrm>
              <a:off x="1262422" y="2071003"/>
              <a:ext cx="151066" cy="148997"/>
            </a:xfrm>
            <a:prstGeom prst="rect">
              <a:avLst/>
            </a:prstGeom>
            <a:effectLst/>
          </p:spPr>
        </p:pic>
        <p:sp>
          <p:nvSpPr>
            <p:cNvPr id="23" name="内容占位符 2"/>
            <p:cNvSpPr txBox="1">
              <a:spLocks/>
            </p:cNvSpPr>
            <p:nvPr/>
          </p:nvSpPr>
          <p:spPr>
            <a:xfrm>
              <a:off x="1142976" y="1644188"/>
              <a:ext cx="928694" cy="35605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spcBef>
                  <a:spcPct val="20000"/>
                </a:spcBef>
                <a:defRPr/>
              </a:pPr>
              <a:r>
                <a:rPr lang="zh-CN" altLang="en-US" dirty="0"/>
                <a:t>进程</a:t>
              </a:r>
            </a:p>
          </p:txBody>
        </p:sp>
        <p:sp>
          <p:nvSpPr>
            <p:cNvPr id="24" name="TextBox 23"/>
            <p:cNvSpPr txBox="1"/>
            <p:nvPr/>
          </p:nvSpPr>
          <p:spPr>
            <a:xfrm>
              <a:off x="844893" y="1644188"/>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sp>
          <p:nvSpPr>
            <p:cNvPr id="25" name="内容占位符 2"/>
            <p:cNvSpPr txBox="1">
              <a:spLocks/>
            </p:cNvSpPr>
            <p:nvPr/>
          </p:nvSpPr>
          <p:spPr>
            <a:xfrm>
              <a:off x="1394985" y="2273298"/>
              <a:ext cx="6633399" cy="3698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每个进程的内存地址空间需明确设置共享内存段</a:t>
              </a:r>
            </a:p>
          </p:txBody>
        </p:sp>
        <p:pic>
          <p:nvPicPr>
            <p:cNvPr id="26" name="图片 25" descr="小点1.png"/>
            <p:cNvPicPr>
              <a:picLocks noChangeAspect="1"/>
            </p:cNvPicPr>
            <p:nvPr/>
          </p:nvPicPr>
          <p:blipFill>
            <a:blip r:embed="rId2" cstate="print"/>
            <a:stretch>
              <a:fillRect/>
            </a:stretch>
          </p:blipFill>
          <p:spPr>
            <a:xfrm>
              <a:off x="1262422" y="2382155"/>
              <a:ext cx="151066" cy="148997"/>
            </a:xfrm>
            <a:prstGeom prst="rect">
              <a:avLst/>
            </a:prstGeom>
            <a:effectLst/>
          </p:spPr>
        </p:pic>
      </p:grpSp>
      <p:grpSp>
        <p:nvGrpSpPr>
          <p:cNvPr id="4" name="组合 3"/>
          <p:cNvGrpSpPr/>
          <p:nvPr/>
        </p:nvGrpSpPr>
        <p:grpSpPr>
          <a:xfrm>
            <a:off x="844894" y="3449638"/>
            <a:ext cx="6227437" cy="641810"/>
            <a:chOff x="844893" y="2592388"/>
            <a:chExt cx="6227437" cy="641810"/>
          </a:xfrm>
        </p:grpSpPr>
        <p:sp>
          <p:nvSpPr>
            <p:cNvPr id="45" name="内容占位符 2"/>
            <p:cNvSpPr txBox="1">
              <a:spLocks/>
            </p:cNvSpPr>
            <p:nvPr/>
          </p:nvSpPr>
          <p:spPr>
            <a:xfrm>
              <a:off x="1394985" y="2910346"/>
              <a:ext cx="5677345" cy="3238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同一进程中的线程总是共享相同的内存地址空间</a:t>
              </a:r>
            </a:p>
          </p:txBody>
        </p:sp>
        <p:pic>
          <p:nvPicPr>
            <p:cNvPr id="46" name="图片 45" descr="小点1.png"/>
            <p:cNvPicPr>
              <a:picLocks noChangeAspect="1"/>
            </p:cNvPicPr>
            <p:nvPr/>
          </p:nvPicPr>
          <p:blipFill>
            <a:blip r:embed="rId2" cstate="print"/>
            <a:stretch>
              <a:fillRect/>
            </a:stretch>
          </p:blipFill>
          <p:spPr>
            <a:xfrm>
              <a:off x="1262422" y="3019203"/>
              <a:ext cx="151066" cy="148997"/>
            </a:xfrm>
            <a:prstGeom prst="rect">
              <a:avLst/>
            </a:prstGeom>
            <a:effectLst/>
          </p:spPr>
        </p:pic>
        <p:sp>
          <p:nvSpPr>
            <p:cNvPr id="47" name="内容占位符 2"/>
            <p:cNvSpPr txBox="1">
              <a:spLocks/>
            </p:cNvSpPr>
            <p:nvPr/>
          </p:nvSpPr>
          <p:spPr>
            <a:xfrm>
              <a:off x="1142976" y="2592388"/>
              <a:ext cx="928694" cy="35605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spcBef>
                  <a:spcPct val="20000"/>
                </a:spcBef>
                <a:defRPr/>
              </a:pPr>
              <a:r>
                <a:rPr lang="zh-CN" altLang="en-US" dirty="0"/>
                <a:t>线程</a:t>
              </a:r>
            </a:p>
          </p:txBody>
        </p:sp>
        <p:sp>
          <p:nvSpPr>
            <p:cNvPr id="48" name="TextBox 47"/>
            <p:cNvSpPr txBox="1"/>
            <p:nvPr/>
          </p:nvSpPr>
          <p:spPr>
            <a:xfrm>
              <a:off x="844893" y="2592388"/>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5" name="组合 4"/>
          <p:cNvGrpSpPr/>
          <p:nvPr/>
        </p:nvGrpSpPr>
        <p:grpSpPr>
          <a:xfrm>
            <a:off x="844894" y="4088942"/>
            <a:ext cx="3369917" cy="641810"/>
            <a:chOff x="844893" y="3231692"/>
            <a:chExt cx="3369917" cy="641810"/>
          </a:xfrm>
        </p:grpSpPr>
        <p:sp>
          <p:nvSpPr>
            <p:cNvPr id="49" name="内容占位符 2"/>
            <p:cNvSpPr txBox="1">
              <a:spLocks/>
            </p:cNvSpPr>
            <p:nvPr/>
          </p:nvSpPr>
          <p:spPr>
            <a:xfrm>
              <a:off x="1394985" y="3549650"/>
              <a:ext cx="2819825" cy="3238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快速、方便地共享数据</a:t>
              </a:r>
            </a:p>
          </p:txBody>
        </p:sp>
        <p:pic>
          <p:nvPicPr>
            <p:cNvPr id="50" name="图片 49" descr="小点1.png"/>
            <p:cNvPicPr>
              <a:picLocks noChangeAspect="1"/>
            </p:cNvPicPr>
            <p:nvPr/>
          </p:nvPicPr>
          <p:blipFill>
            <a:blip r:embed="rId2" cstate="print"/>
            <a:stretch>
              <a:fillRect/>
            </a:stretch>
          </p:blipFill>
          <p:spPr>
            <a:xfrm>
              <a:off x="1262422" y="3658507"/>
              <a:ext cx="151066" cy="148997"/>
            </a:xfrm>
            <a:prstGeom prst="rect">
              <a:avLst/>
            </a:prstGeom>
            <a:effectLst/>
          </p:spPr>
        </p:pic>
        <p:sp>
          <p:nvSpPr>
            <p:cNvPr id="51" name="内容占位符 2"/>
            <p:cNvSpPr txBox="1">
              <a:spLocks/>
            </p:cNvSpPr>
            <p:nvPr/>
          </p:nvSpPr>
          <p:spPr>
            <a:xfrm>
              <a:off x="1142976" y="3231692"/>
              <a:ext cx="928694" cy="35605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spcBef>
                  <a:spcPct val="20000"/>
                </a:spcBef>
                <a:defRPr/>
              </a:pPr>
              <a:r>
                <a:rPr lang="zh-CN" altLang="en-US" dirty="0"/>
                <a:t>优点</a:t>
              </a:r>
            </a:p>
          </p:txBody>
        </p:sp>
        <p:sp>
          <p:nvSpPr>
            <p:cNvPr id="52" name="TextBox 51"/>
            <p:cNvSpPr txBox="1"/>
            <p:nvPr/>
          </p:nvSpPr>
          <p:spPr>
            <a:xfrm>
              <a:off x="844893" y="3231692"/>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6" name="组合 5"/>
          <p:cNvGrpSpPr/>
          <p:nvPr/>
        </p:nvGrpSpPr>
        <p:grpSpPr>
          <a:xfrm>
            <a:off x="844894" y="4703316"/>
            <a:ext cx="5227305" cy="641810"/>
            <a:chOff x="844893" y="3846066"/>
            <a:chExt cx="5227305" cy="641810"/>
          </a:xfrm>
        </p:grpSpPr>
        <p:sp>
          <p:nvSpPr>
            <p:cNvPr id="53" name="内容占位符 2"/>
            <p:cNvSpPr txBox="1">
              <a:spLocks/>
            </p:cNvSpPr>
            <p:nvPr/>
          </p:nvSpPr>
          <p:spPr>
            <a:xfrm>
              <a:off x="1394985" y="4164024"/>
              <a:ext cx="4677213" cy="3238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dirty="0"/>
                <a:t>必须用额外的同步机制来协调数据访问</a:t>
              </a:r>
            </a:p>
          </p:txBody>
        </p:sp>
        <p:pic>
          <p:nvPicPr>
            <p:cNvPr id="54" name="图片 53" descr="小点1.png"/>
            <p:cNvPicPr>
              <a:picLocks noChangeAspect="1"/>
            </p:cNvPicPr>
            <p:nvPr/>
          </p:nvPicPr>
          <p:blipFill>
            <a:blip r:embed="rId2" cstate="print"/>
            <a:stretch>
              <a:fillRect/>
            </a:stretch>
          </p:blipFill>
          <p:spPr>
            <a:xfrm>
              <a:off x="1262422" y="4272881"/>
              <a:ext cx="151066" cy="148997"/>
            </a:xfrm>
            <a:prstGeom prst="rect">
              <a:avLst/>
            </a:prstGeom>
            <a:effectLst/>
          </p:spPr>
        </p:pic>
        <p:sp>
          <p:nvSpPr>
            <p:cNvPr id="55" name="内容占位符 2"/>
            <p:cNvSpPr txBox="1">
              <a:spLocks/>
            </p:cNvSpPr>
            <p:nvPr/>
          </p:nvSpPr>
          <p:spPr>
            <a:xfrm>
              <a:off x="1142976" y="3846066"/>
              <a:ext cx="928694" cy="35605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spcBef>
                  <a:spcPct val="20000"/>
                </a:spcBef>
                <a:defRPr/>
              </a:pPr>
              <a:r>
                <a:rPr lang="zh-CN" altLang="en-US" dirty="0"/>
                <a:t>不足</a:t>
              </a:r>
            </a:p>
          </p:txBody>
        </p:sp>
        <p:sp>
          <p:nvSpPr>
            <p:cNvPr id="56" name="TextBox 55"/>
            <p:cNvSpPr txBox="1"/>
            <p:nvPr/>
          </p:nvSpPr>
          <p:spPr>
            <a:xfrm>
              <a:off x="844893" y="3846066"/>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629553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2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457200" y="1063230"/>
            <a:ext cx="8229600" cy="508383"/>
          </a:xfrm>
          <a:prstGeom prst="rect">
            <a:avLst/>
          </a:prstGeom>
        </p:spPr>
        <p:txBody>
          <a:bodyPr/>
          <a:lstStyle>
            <a:lvl1pPr>
              <a:defRPr sz="3000" b="1">
                <a:solidFill>
                  <a:srgbClr val="11576A"/>
                </a:solidFill>
                <a:latin typeface="微软雅黑" pitchFamily="34" charset="-122"/>
                <a:ea typeface="微软雅黑" pitchFamily="34" charset="-122"/>
              </a:defRPr>
            </a:lvl1pPr>
          </a:lstStyle>
          <a:p>
            <a:pPr algn="ctr" eaLnBrk="1" fontAlgn="auto" hangingPunct="1">
              <a:spcAft>
                <a:spcPts val="0"/>
              </a:spcAft>
              <a:defRPr/>
            </a:pPr>
            <a:r>
              <a:rPr lang="zh-CN" altLang="en-US" dirty="0">
                <a:cs typeface="+mj-cs"/>
              </a:rPr>
              <a:t>共享内存的实现</a:t>
            </a:r>
          </a:p>
        </p:txBody>
      </p:sp>
      <p:grpSp>
        <p:nvGrpSpPr>
          <p:cNvPr id="3" name="组合 2"/>
          <p:cNvGrpSpPr/>
          <p:nvPr/>
        </p:nvGrpSpPr>
        <p:grpSpPr>
          <a:xfrm>
            <a:off x="844894" y="4158798"/>
            <a:ext cx="1869719" cy="369890"/>
            <a:chOff x="844893" y="3301548"/>
            <a:chExt cx="1869719" cy="369890"/>
          </a:xfrm>
        </p:grpSpPr>
        <p:sp>
          <p:nvSpPr>
            <p:cNvPr id="9" name="内容占位符 2"/>
            <p:cNvSpPr txBox="1">
              <a:spLocks/>
            </p:cNvSpPr>
            <p:nvPr/>
          </p:nvSpPr>
          <p:spPr>
            <a:xfrm>
              <a:off x="1142976" y="3314248"/>
              <a:ext cx="1571636"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spcBef>
                  <a:spcPct val="20000"/>
                </a:spcBef>
                <a:defRPr/>
              </a:pPr>
              <a:r>
                <a:rPr lang="zh-CN" altLang="en-US" sz="1800" dirty="0"/>
                <a:t>最快的方法</a:t>
              </a:r>
            </a:p>
          </p:txBody>
        </p:sp>
        <p:sp>
          <p:nvSpPr>
            <p:cNvPr id="12" name="TextBox 11"/>
            <p:cNvSpPr txBox="1"/>
            <p:nvPr/>
          </p:nvSpPr>
          <p:spPr>
            <a:xfrm>
              <a:off x="844893" y="3301548"/>
              <a:ext cx="433390" cy="369332"/>
            </a:xfrm>
            <a:prstGeom prst="rect">
              <a:avLst/>
            </a:prstGeom>
            <a:noFill/>
            <a:effectLst/>
          </p:spPr>
          <p:txBody>
            <a:bodyPr wrap="square" rtlCol="0">
              <a:spAutoFit/>
            </a:bodyPr>
            <a:lstStyle/>
            <a:p>
              <a:pPr marL="342900" indent="-342900">
                <a:spcBef>
                  <a:spcPct val="20000"/>
                </a:spcBef>
              </a:pPr>
              <a:r>
                <a:rPr lang="zh-CN" altLang="en-US" b="1" dirty="0" smtClean="0">
                  <a:solidFill>
                    <a:srgbClr val="11576A"/>
                  </a:solidFill>
                  <a:latin typeface="张海山锐谐体2.0-授权联系：Samtype@QQ.com" pitchFamily="2" charset="-122"/>
                  <a:ea typeface="张海山锐谐体2.0-授权联系：Samtype@QQ.com" pitchFamily="2" charset="-122"/>
                </a:rPr>
                <a:t>■</a:t>
              </a:r>
              <a:endParaRPr lang="zh-CN" altLang="en-US" b="1" dirty="0">
                <a:solidFill>
                  <a:srgbClr val="11576A"/>
                </a:solidFill>
                <a:latin typeface="微软雅黑" pitchFamily="34" charset="-122"/>
                <a:ea typeface="微软雅黑" pitchFamily="34" charset="-122"/>
              </a:endParaRPr>
            </a:p>
          </p:txBody>
        </p:sp>
      </p:grpSp>
      <p:grpSp>
        <p:nvGrpSpPr>
          <p:cNvPr id="4" name="组合 3"/>
          <p:cNvGrpSpPr/>
          <p:nvPr/>
        </p:nvGrpSpPr>
        <p:grpSpPr>
          <a:xfrm>
            <a:off x="844894" y="4452488"/>
            <a:ext cx="3941421" cy="369332"/>
            <a:chOff x="844893" y="3595238"/>
            <a:chExt cx="3941421" cy="369332"/>
          </a:xfrm>
        </p:grpSpPr>
        <p:sp>
          <p:nvSpPr>
            <p:cNvPr id="23" name="内容占位符 2"/>
            <p:cNvSpPr txBox="1">
              <a:spLocks/>
            </p:cNvSpPr>
            <p:nvPr/>
          </p:nvSpPr>
          <p:spPr>
            <a:xfrm>
              <a:off x="1142976" y="3595238"/>
              <a:ext cx="3643338" cy="35605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spcBef>
                  <a:spcPct val="20000"/>
                </a:spcBef>
                <a:defRPr/>
              </a:pPr>
              <a:r>
                <a:rPr lang="zh-CN" altLang="en-US" sz="1800" dirty="0"/>
                <a:t>一个进程写另外一个进程立即可见</a:t>
              </a:r>
            </a:p>
          </p:txBody>
        </p:sp>
        <p:sp>
          <p:nvSpPr>
            <p:cNvPr id="24" name="TextBox 23"/>
            <p:cNvSpPr txBox="1"/>
            <p:nvPr/>
          </p:nvSpPr>
          <p:spPr>
            <a:xfrm>
              <a:off x="844893" y="3595238"/>
              <a:ext cx="433390" cy="369332"/>
            </a:xfrm>
            <a:prstGeom prst="rect">
              <a:avLst/>
            </a:prstGeom>
            <a:noFill/>
            <a:effectLst/>
          </p:spPr>
          <p:txBody>
            <a:bodyPr wrap="square" rtlCol="0">
              <a:spAutoFit/>
            </a:bodyPr>
            <a:lstStyle/>
            <a:p>
              <a:pPr marL="342900" indent="-342900">
                <a:spcBef>
                  <a:spcPct val="20000"/>
                </a:spcBef>
              </a:pPr>
              <a:r>
                <a:rPr lang="zh-CN" altLang="en-US" b="1" dirty="0" smtClean="0">
                  <a:solidFill>
                    <a:srgbClr val="11576A"/>
                  </a:solidFill>
                  <a:latin typeface="张海山锐谐体2.0-授权联系：Samtype@QQ.com" pitchFamily="2" charset="-122"/>
                  <a:ea typeface="张海山锐谐体2.0-授权联系：Samtype@QQ.com" pitchFamily="2" charset="-122"/>
                </a:rPr>
                <a:t>■</a:t>
              </a:r>
              <a:endParaRPr lang="zh-CN" altLang="en-US" b="1" dirty="0">
                <a:solidFill>
                  <a:srgbClr val="11576A"/>
                </a:solidFill>
                <a:latin typeface="微软雅黑" pitchFamily="34" charset="-122"/>
                <a:ea typeface="微软雅黑" pitchFamily="34" charset="-122"/>
              </a:endParaRPr>
            </a:p>
          </p:txBody>
        </p:sp>
      </p:grpSp>
      <p:grpSp>
        <p:nvGrpSpPr>
          <p:cNvPr id="5" name="组合 4"/>
          <p:cNvGrpSpPr/>
          <p:nvPr/>
        </p:nvGrpSpPr>
        <p:grpSpPr>
          <a:xfrm>
            <a:off x="844894" y="4712840"/>
            <a:ext cx="2369785" cy="369332"/>
            <a:chOff x="844893" y="3855590"/>
            <a:chExt cx="2369785" cy="369332"/>
          </a:xfrm>
        </p:grpSpPr>
        <p:sp>
          <p:nvSpPr>
            <p:cNvPr id="47" name="内容占位符 2"/>
            <p:cNvSpPr txBox="1">
              <a:spLocks/>
            </p:cNvSpPr>
            <p:nvPr/>
          </p:nvSpPr>
          <p:spPr>
            <a:xfrm>
              <a:off x="1142976" y="3855590"/>
              <a:ext cx="2071702" cy="35605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spcBef>
                  <a:spcPct val="20000"/>
                </a:spcBef>
                <a:defRPr/>
              </a:pPr>
              <a:r>
                <a:rPr lang="zh-CN" altLang="en-US" sz="1800" dirty="0"/>
                <a:t>没有系统调用干预</a:t>
              </a:r>
            </a:p>
          </p:txBody>
        </p:sp>
        <p:sp>
          <p:nvSpPr>
            <p:cNvPr id="48" name="TextBox 47"/>
            <p:cNvSpPr txBox="1"/>
            <p:nvPr/>
          </p:nvSpPr>
          <p:spPr>
            <a:xfrm>
              <a:off x="844893" y="3855590"/>
              <a:ext cx="433390" cy="369332"/>
            </a:xfrm>
            <a:prstGeom prst="rect">
              <a:avLst/>
            </a:prstGeom>
            <a:noFill/>
            <a:effectLst/>
          </p:spPr>
          <p:txBody>
            <a:bodyPr wrap="square" rtlCol="0">
              <a:spAutoFit/>
            </a:bodyPr>
            <a:lstStyle/>
            <a:p>
              <a:pPr marL="342900" indent="-342900">
                <a:spcBef>
                  <a:spcPct val="20000"/>
                </a:spcBef>
              </a:pPr>
              <a:r>
                <a:rPr lang="zh-CN" altLang="en-US" b="1" dirty="0" smtClean="0">
                  <a:solidFill>
                    <a:srgbClr val="11576A"/>
                  </a:solidFill>
                  <a:latin typeface="张海山锐谐体2.0-授权联系：Samtype@QQ.com" pitchFamily="2" charset="-122"/>
                  <a:ea typeface="张海山锐谐体2.0-授权联系：Samtype@QQ.com" pitchFamily="2" charset="-122"/>
                </a:rPr>
                <a:t>■</a:t>
              </a:r>
              <a:endParaRPr lang="zh-CN" altLang="en-US" b="1" dirty="0">
                <a:solidFill>
                  <a:srgbClr val="11576A"/>
                </a:solidFill>
                <a:latin typeface="微软雅黑" pitchFamily="34" charset="-122"/>
                <a:ea typeface="微软雅黑" pitchFamily="34" charset="-122"/>
              </a:endParaRPr>
            </a:p>
          </p:txBody>
        </p:sp>
      </p:grpSp>
      <p:grpSp>
        <p:nvGrpSpPr>
          <p:cNvPr id="6" name="组合 5"/>
          <p:cNvGrpSpPr/>
          <p:nvPr/>
        </p:nvGrpSpPr>
        <p:grpSpPr>
          <a:xfrm>
            <a:off x="844894" y="4981130"/>
            <a:ext cx="2084033" cy="369332"/>
            <a:chOff x="844893" y="4123880"/>
            <a:chExt cx="2084033" cy="369332"/>
          </a:xfrm>
        </p:grpSpPr>
        <p:sp>
          <p:nvSpPr>
            <p:cNvPr id="51" name="内容占位符 2"/>
            <p:cNvSpPr txBox="1">
              <a:spLocks/>
            </p:cNvSpPr>
            <p:nvPr/>
          </p:nvSpPr>
          <p:spPr>
            <a:xfrm>
              <a:off x="1142976" y="4123880"/>
              <a:ext cx="1785950" cy="35605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spcBef>
                  <a:spcPct val="20000"/>
                </a:spcBef>
                <a:defRPr/>
              </a:pPr>
              <a:r>
                <a:rPr lang="zh-CN" altLang="en-US" sz="1800" dirty="0"/>
                <a:t>没有数据复制</a:t>
              </a:r>
            </a:p>
          </p:txBody>
        </p:sp>
        <p:sp>
          <p:nvSpPr>
            <p:cNvPr id="52" name="TextBox 51"/>
            <p:cNvSpPr txBox="1"/>
            <p:nvPr/>
          </p:nvSpPr>
          <p:spPr>
            <a:xfrm>
              <a:off x="844893" y="4123880"/>
              <a:ext cx="433390" cy="369332"/>
            </a:xfrm>
            <a:prstGeom prst="rect">
              <a:avLst/>
            </a:prstGeom>
            <a:noFill/>
            <a:effectLst/>
          </p:spPr>
          <p:txBody>
            <a:bodyPr wrap="square" rtlCol="0">
              <a:spAutoFit/>
            </a:bodyPr>
            <a:lstStyle/>
            <a:p>
              <a:pPr marL="342900" indent="-342900">
                <a:spcBef>
                  <a:spcPct val="20000"/>
                </a:spcBef>
              </a:pPr>
              <a:r>
                <a:rPr lang="zh-CN" altLang="en-US" b="1" dirty="0" smtClean="0">
                  <a:solidFill>
                    <a:srgbClr val="11576A"/>
                  </a:solidFill>
                  <a:latin typeface="张海山锐谐体2.0-授权联系：Samtype@QQ.com" pitchFamily="2" charset="-122"/>
                  <a:ea typeface="张海山锐谐体2.0-授权联系：Samtype@QQ.com" pitchFamily="2" charset="-122"/>
                </a:rPr>
                <a:t>■</a:t>
              </a:r>
              <a:endParaRPr lang="zh-CN" altLang="en-US" b="1" dirty="0">
                <a:solidFill>
                  <a:srgbClr val="11576A"/>
                </a:solidFill>
                <a:latin typeface="微软雅黑" pitchFamily="34" charset="-122"/>
                <a:ea typeface="微软雅黑" pitchFamily="34" charset="-122"/>
              </a:endParaRPr>
            </a:p>
          </p:txBody>
        </p:sp>
      </p:grpSp>
      <p:grpSp>
        <p:nvGrpSpPr>
          <p:cNvPr id="7" name="组合 6"/>
          <p:cNvGrpSpPr/>
          <p:nvPr/>
        </p:nvGrpSpPr>
        <p:grpSpPr>
          <a:xfrm>
            <a:off x="844894" y="5254182"/>
            <a:ext cx="2941289" cy="603710"/>
            <a:chOff x="844893" y="4396932"/>
            <a:chExt cx="2941289" cy="603710"/>
          </a:xfrm>
        </p:grpSpPr>
        <p:sp>
          <p:nvSpPr>
            <p:cNvPr id="53" name="内容占位符 2"/>
            <p:cNvSpPr txBox="1">
              <a:spLocks/>
            </p:cNvSpPr>
            <p:nvPr/>
          </p:nvSpPr>
          <p:spPr>
            <a:xfrm>
              <a:off x="1394985" y="4676790"/>
              <a:ext cx="2391197" cy="3238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sz="1800" dirty="0"/>
                <a:t>由程序员提供同步</a:t>
              </a:r>
            </a:p>
          </p:txBody>
        </p:sp>
        <p:pic>
          <p:nvPicPr>
            <p:cNvPr id="54" name="图片 53" descr="小点1.png"/>
            <p:cNvPicPr>
              <a:picLocks noChangeAspect="1"/>
            </p:cNvPicPr>
            <p:nvPr/>
          </p:nvPicPr>
          <p:blipFill>
            <a:blip r:embed="rId2" cstate="print"/>
            <a:stretch>
              <a:fillRect/>
            </a:stretch>
          </p:blipFill>
          <p:spPr>
            <a:xfrm>
              <a:off x="1262422" y="4785647"/>
              <a:ext cx="151066" cy="148997"/>
            </a:xfrm>
            <a:prstGeom prst="rect">
              <a:avLst/>
            </a:prstGeom>
            <a:effectLst/>
          </p:spPr>
        </p:pic>
        <p:sp>
          <p:nvSpPr>
            <p:cNvPr id="55" name="内容占位符 2"/>
            <p:cNvSpPr txBox="1">
              <a:spLocks/>
            </p:cNvSpPr>
            <p:nvPr/>
          </p:nvSpPr>
          <p:spPr>
            <a:xfrm>
              <a:off x="1142976" y="4396932"/>
              <a:ext cx="1571636" cy="35605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spcBef>
                  <a:spcPct val="20000"/>
                </a:spcBef>
                <a:defRPr/>
              </a:pPr>
              <a:r>
                <a:rPr lang="zh-CN" altLang="en-US" sz="1800" dirty="0"/>
                <a:t>不提供同步</a:t>
              </a:r>
            </a:p>
          </p:txBody>
        </p:sp>
        <p:sp>
          <p:nvSpPr>
            <p:cNvPr id="56" name="TextBox 55"/>
            <p:cNvSpPr txBox="1"/>
            <p:nvPr/>
          </p:nvSpPr>
          <p:spPr>
            <a:xfrm>
              <a:off x="844893" y="4396932"/>
              <a:ext cx="433390" cy="369332"/>
            </a:xfrm>
            <a:prstGeom prst="rect">
              <a:avLst/>
            </a:prstGeom>
            <a:noFill/>
            <a:effectLst/>
          </p:spPr>
          <p:txBody>
            <a:bodyPr wrap="square" rtlCol="0">
              <a:spAutoFit/>
            </a:bodyPr>
            <a:lstStyle/>
            <a:p>
              <a:pPr marL="342900" indent="-342900">
                <a:spcBef>
                  <a:spcPct val="20000"/>
                </a:spcBef>
              </a:pPr>
              <a:r>
                <a:rPr lang="zh-CN" altLang="en-US" b="1" dirty="0" smtClean="0">
                  <a:solidFill>
                    <a:srgbClr val="11576A"/>
                  </a:solidFill>
                  <a:latin typeface="张海山锐谐体2.0-授权联系：Samtype@QQ.com" pitchFamily="2" charset="-122"/>
                  <a:ea typeface="张海山锐谐体2.0-授权联系：Samtype@QQ.com" pitchFamily="2" charset="-122"/>
                </a:rPr>
                <a:t>■</a:t>
              </a:r>
              <a:endParaRPr lang="zh-CN" altLang="en-US" b="1" dirty="0">
                <a:solidFill>
                  <a:srgbClr val="11576A"/>
                </a:solidFill>
                <a:latin typeface="微软雅黑" pitchFamily="34" charset="-122"/>
                <a:ea typeface="微软雅黑" pitchFamily="34" charset="-122"/>
              </a:endParaRPr>
            </a:p>
          </p:txBody>
        </p:sp>
      </p:grpSp>
      <p:grpSp>
        <p:nvGrpSpPr>
          <p:cNvPr id="2" name="组合 1"/>
          <p:cNvGrpSpPr/>
          <p:nvPr/>
        </p:nvGrpSpPr>
        <p:grpSpPr>
          <a:xfrm>
            <a:off x="928662" y="1714489"/>
            <a:ext cx="6151334" cy="2385961"/>
            <a:chOff x="928662" y="857238"/>
            <a:chExt cx="6151334" cy="2385961"/>
          </a:xfrm>
        </p:grpSpPr>
        <p:sp>
          <p:nvSpPr>
            <p:cNvPr id="30" name="Rectangle 4"/>
            <p:cNvSpPr>
              <a:spLocks noChangeArrowheads="1"/>
            </p:cNvSpPr>
            <p:nvPr/>
          </p:nvSpPr>
          <p:spPr bwMode="auto">
            <a:xfrm>
              <a:off x="3186087" y="925544"/>
              <a:ext cx="1600200" cy="1707638"/>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algn="ctr">
                <a:buFont typeface="Monotype Sorts" charset="0"/>
                <a:buNone/>
              </a:pPr>
              <a:endParaRPr lang="en-US" altLang="zh-CN" sz="1400" b="1" dirty="0">
                <a:ea typeface="Gulim" charset="0"/>
                <a:cs typeface="Gulim" charset="0"/>
              </a:endParaRPr>
            </a:p>
            <a:p>
              <a:pPr algn="ctr">
                <a:buFont typeface="Monotype Sorts" charset="0"/>
                <a:buNone/>
              </a:pPr>
              <a:endParaRPr lang="en-US" altLang="zh-CN" sz="1400" b="1" dirty="0">
                <a:ea typeface="Gulim" charset="0"/>
                <a:cs typeface="Gulim" charset="0"/>
              </a:endParaRPr>
            </a:p>
            <a:p>
              <a:pPr algn="ctr">
                <a:buFont typeface="Monotype Sorts" charset="0"/>
                <a:buNone/>
              </a:pPr>
              <a:endParaRPr lang="en-US" altLang="zh-CN" sz="1400" b="1" dirty="0">
                <a:ea typeface="Gulim" charset="0"/>
                <a:cs typeface="Gulim" charset="0"/>
              </a:endParaRPr>
            </a:p>
            <a:p>
              <a:pPr algn="ctr">
                <a:buFont typeface="Monotype Sorts" charset="0"/>
                <a:buNone/>
              </a:pPr>
              <a:endParaRPr lang="en-US" altLang="zh-CN" sz="1400" b="1" dirty="0">
                <a:ea typeface="Gulim" charset="0"/>
                <a:cs typeface="Gulim" charset="0"/>
              </a:endParaRPr>
            </a:p>
            <a:p>
              <a:pPr algn="ctr">
                <a:buFont typeface="Monotype Sorts" charset="0"/>
                <a:buNone/>
              </a:pPr>
              <a:endParaRPr lang="en-US" altLang="zh-CN" sz="1400" b="1" dirty="0">
                <a:ea typeface="Gulim" charset="0"/>
                <a:cs typeface="Gulim" charset="0"/>
              </a:endParaRPr>
            </a:p>
            <a:p>
              <a:pPr algn="ctr">
                <a:buFont typeface="Monotype Sorts" charset="0"/>
                <a:buNone/>
              </a:pPr>
              <a:endParaRPr lang="en-US" altLang="zh-CN" sz="1400" b="1" dirty="0">
                <a:ea typeface="Gulim" charset="0"/>
                <a:cs typeface="Gulim" charset="0"/>
              </a:endParaRPr>
            </a:p>
            <a:p>
              <a:pPr algn="ctr">
                <a:buFont typeface="Monotype Sorts" charset="0"/>
                <a:buNone/>
              </a:pPr>
              <a:endParaRPr lang="en-US" altLang="zh-CN" sz="1400" b="1" dirty="0">
                <a:ea typeface="Gulim" charset="0"/>
                <a:cs typeface="Gulim" charset="0"/>
              </a:endParaRPr>
            </a:p>
          </p:txBody>
        </p:sp>
        <p:sp>
          <p:nvSpPr>
            <p:cNvPr id="31" name="Rectangle 5"/>
            <p:cNvSpPr>
              <a:spLocks noChangeArrowheads="1"/>
            </p:cNvSpPr>
            <p:nvPr/>
          </p:nvSpPr>
          <p:spPr bwMode="auto">
            <a:xfrm>
              <a:off x="928662" y="867199"/>
              <a:ext cx="1752600" cy="2376000"/>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algn="ctr">
                <a:buFont typeface="Monotype Sorts" charset="0"/>
                <a:buNone/>
              </a:pPr>
              <a:endParaRPr lang="en-US" altLang="zh-CN" sz="1400" b="1" dirty="0">
                <a:ea typeface="Gulim" charset="0"/>
                <a:cs typeface="Gulim" charset="0"/>
              </a:endParaRPr>
            </a:p>
            <a:p>
              <a:pPr algn="ctr">
                <a:buFont typeface="Monotype Sorts" charset="0"/>
                <a:buNone/>
              </a:pPr>
              <a:endParaRPr lang="en-US" altLang="zh-CN" sz="1400" b="1" dirty="0">
                <a:ea typeface="Gulim" charset="0"/>
                <a:cs typeface="Gulim" charset="0"/>
              </a:endParaRPr>
            </a:p>
            <a:p>
              <a:pPr algn="ctr">
                <a:buFont typeface="Monotype Sorts" charset="0"/>
                <a:buNone/>
              </a:pPr>
              <a:endParaRPr lang="en-US" altLang="zh-CN" sz="1400" b="1" dirty="0">
                <a:ea typeface="Gulim" charset="0"/>
                <a:cs typeface="Gulim" charset="0"/>
              </a:endParaRPr>
            </a:p>
            <a:p>
              <a:pPr algn="ctr">
                <a:buFont typeface="Monotype Sorts" charset="0"/>
                <a:buNone/>
              </a:pPr>
              <a:endParaRPr lang="en-US" altLang="zh-CN" sz="1400" b="1" dirty="0">
                <a:ea typeface="Gulim" charset="0"/>
                <a:cs typeface="Gulim" charset="0"/>
              </a:endParaRPr>
            </a:p>
            <a:p>
              <a:pPr algn="ctr">
                <a:buFont typeface="Monotype Sorts" charset="0"/>
                <a:buNone/>
              </a:pPr>
              <a:endParaRPr lang="en-US" altLang="zh-CN" sz="1400" b="1" dirty="0">
                <a:ea typeface="Gulim" charset="0"/>
                <a:cs typeface="Gulim" charset="0"/>
              </a:endParaRPr>
            </a:p>
            <a:p>
              <a:pPr algn="ctr">
                <a:buFont typeface="Monotype Sorts" charset="0"/>
                <a:buNone/>
              </a:pPr>
              <a:endParaRPr lang="en-US" altLang="zh-CN" sz="1400" b="1" dirty="0">
                <a:ea typeface="Gulim" charset="0"/>
                <a:cs typeface="Gulim" charset="0"/>
              </a:endParaRPr>
            </a:p>
            <a:p>
              <a:pPr algn="ctr">
                <a:buFont typeface="Monotype Sorts" charset="0"/>
                <a:buNone/>
              </a:pPr>
              <a:endParaRPr lang="en-US" altLang="zh-CN" sz="1400" b="1" dirty="0">
                <a:ea typeface="Gulim" charset="0"/>
                <a:cs typeface="Gulim" charset="0"/>
              </a:endParaRPr>
            </a:p>
            <a:p>
              <a:pPr algn="ctr">
                <a:buFont typeface="Monotype Sorts" charset="0"/>
                <a:buNone/>
              </a:pPr>
              <a:endParaRPr lang="en-US" altLang="zh-CN" sz="1400" b="1" dirty="0">
                <a:ea typeface="Gulim" charset="0"/>
                <a:cs typeface="Gulim" charset="0"/>
              </a:endParaRPr>
            </a:p>
            <a:p>
              <a:pPr algn="ctr">
                <a:buFont typeface="Monotype Sorts" charset="0"/>
                <a:buNone/>
              </a:pPr>
              <a:endParaRPr lang="en-US" altLang="zh-CN" sz="1400" b="1" dirty="0">
                <a:ea typeface="Gulim" charset="0"/>
                <a:cs typeface="Gulim" charset="0"/>
              </a:endParaRPr>
            </a:p>
            <a:p>
              <a:pPr algn="ctr">
                <a:buFont typeface="Monotype Sorts" charset="0"/>
                <a:buNone/>
              </a:pPr>
              <a:endParaRPr lang="en-US" altLang="zh-CN" sz="1400" b="1" dirty="0">
                <a:ea typeface="Gulim" charset="0"/>
                <a:cs typeface="Gulim" charset="0"/>
              </a:endParaRPr>
            </a:p>
            <a:p>
              <a:pPr algn="ctr">
                <a:buFont typeface="Monotype Sorts" charset="0"/>
                <a:buNone/>
              </a:pPr>
              <a:endParaRPr lang="en-US" altLang="zh-CN" sz="1400" b="1" dirty="0">
                <a:ea typeface="Gulim" charset="0"/>
                <a:cs typeface="Gulim" charset="0"/>
              </a:endParaRPr>
            </a:p>
          </p:txBody>
        </p:sp>
        <p:sp>
          <p:nvSpPr>
            <p:cNvPr id="32" name="Rectangle 6"/>
            <p:cNvSpPr>
              <a:spLocks noChangeArrowheads="1"/>
            </p:cNvSpPr>
            <p:nvPr/>
          </p:nvSpPr>
          <p:spPr bwMode="auto">
            <a:xfrm>
              <a:off x="5319687" y="857238"/>
              <a:ext cx="1752600" cy="2376000"/>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algn="ctr">
                <a:buFont typeface="Monotype Sorts" charset="0"/>
                <a:buNone/>
              </a:pPr>
              <a:endParaRPr lang="en-US" altLang="zh-CN" sz="1400" b="1" dirty="0">
                <a:ea typeface="Gulim" charset="0"/>
                <a:cs typeface="Gulim" charset="0"/>
              </a:endParaRPr>
            </a:p>
            <a:p>
              <a:pPr algn="ctr">
                <a:buFont typeface="Monotype Sorts" charset="0"/>
                <a:buNone/>
              </a:pPr>
              <a:endParaRPr lang="en-US" altLang="zh-CN" sz="1400" b="1" dirty="0">
                <a:ea typeface="Gulim" charset="0"/>
                <a:cs typeface="Gulim" charset="0"/>
              </a:endParaRPr>
            </a:p>
            <a:p>
              <a:pPr algn="ctr">
                <a:buFont typeface="Monotype Sorts" charset="0"/>
                <a:buNone/>
              </a:pPr>
              <a:endParaRPr lang="en-US" altLang="zh-CN" sz="1400" b="1" dirty="0">
                <a:ea typeface="Gulim" charset="0"/>
                <a:cs typeface="Gulim" charset="0"/>
              </a:endParaRPr>
            </a:p>
            <a:p>
              <a:pPr algn="ctr">
                <a:buFont typeface="Monotype Sorts" charset="0"/>
                <a:buNone/>
              </a:pPr>
              <a:endParaRPr lang="en-US" altLang="zh-CN" sz="1400" b="1" dirty="0">
                <a:ea typeface="Gulim" charset="0"/>
                <a:cs typeface="Gulim" charset="0"/>
              </a:endParaRPr>
            </a:p>
            <a:p>
              <a:pPr algn="ctr">
                <a:buFont typeface="Monotype Sorts" charset="0"/>
                <a:buNone/>
              </a:pPr>
              <a:endParaRPr lang="en-US" altLang="zh-CN" sz="1400" b="1" dirty="0">
                <a:ea typeface="Gulim" charset="0"/>
                <a:cs typeface="Gulim" charset="0"/>
              </a:endParaRPr>
            </a:p>
            <a:p>
              <a:pPr algn="ctr">
                <a:buFont typeface="Monotype Sorts" charset="0"/>
                <a:buNone/>
              </a:pPr>
              <a:endParaRPr lang="en-US" altLang="zh-CN" sz="1400" b="1" dirty="0">
                <a:ea typeface="Gulim" charset="0"/>
                <a:cs typeface="Gulim" charset="0"/>
              </a:endParaRPr>
            </a:p>
            <a:p>
              <a:pPr algn="ctr">
                <a:buFont typeface="Monotype Sorts" charset="0"/>
                <a:buNone/>
              </a:pPr>
              <a:endParaRPr lang="en-US" altLang="zh-CN" sz="1400" b="1" dirty="0">
                <a:ea typeface="Gulim" charset="0"/>
                <a:cs typeface="Gulim" charset="0"/>
              </a:endParaRPr>
            </a:p>
            <a:p>
              <a:pPr algn="ctr">
                <a:buFont typeface="Monotype Sorts" charset="0"/>
                <a:buNone/>
              </a:pPr>
              <a:endParaRPr lang="en-US" altLang="zh-CN" sz="1400" b="1" dirty="0">
                <a:ea typeface="Gulim" charset="0"/>
                <a:cs typeface="Gulim" charset="0"/>
              </a:endParaRPr>
            </a:p>
            <a:p>
              <a:pPr algn="ctr">
                <a:buFont typeface="Monotype Sorts" charset="0"/>
                <a:buNone/>
              </a:pPr>
              <a:endParaRPr lang="en-US" altLang="zh-CN" sz="1400" b="1" dirty="0">
                <a:ea typeface="Gulim" charset="0"/>
                <a:cs typeface="Gulim" charset="0"/>
              </a:endParaRPr>
            </a:p>
            <a:p>
              <a:pPr algn="ctr">
                <a:buFont typeface="Monotype Sorts" charset="0"/>
                <a:buNone/>
              </a:pPr>
              <a:endParaRPr lang="en-US" altLang="zh-CN" sz="1400" b="1" dirty="0">
                <a:ea typeface="Gulim" charset="0"/>
                <a:cs typeface="Gulim" charset="0"/>
              </a:endParaRPr>
            </a:p>
            <a:p>
              <a:pPr algn="ctr">
                <a:buFont typeface="Monotype Sorts" charset="0"/>
                <a:buNone/>
              </a:pPr>
              <a:endParaRPr lang="en-US" altLang="zh-CN" sz="1400" b="1" dirty="0">
                <a:ea typeface="Gulim" charset="0"/>
                <a:cs typeface="Gulim" charset="0"/>
              </a:endParaRPr>
            </a:p>
          </p:txBody>
        </p:sp>
        <p:sp>
          <p:nvSpPr>
            <p:cNvPr id="33" name="Rectangle 7"/>
            <p:cNvSpPr>
              <a:spLocks noChangeArrowheads="1"/>
            </p:cNvSpPr>
            <p:nvPr/>
          </p:nvSpPr>
          <p:spPr bwMode="auto">
            <a:xfrm>
              <a:off x="3871887" y="1542010"/>
              <a:ext cx="304800" cy="341528"/>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eaLnBrk="1" hangingPunct="1">
                <a:buFont typeface="Monotype Sorts" charset="0"/>
                <a:buNone/>
              </a:pPr>
              <a:endParaRPr lang="zh-CN" altLang="en-US"/>
            </a:p>
          </p:txBody>
        </p:sp>
        <p:sp>
          <p:nvSpPr>
            <p:cNvPr id="34" name="Rectangle 8"/>
            <p:cNvSpPr>
              <a:spLocks noChangeArrowheads="1"/>
            </p:cNvSpPr>
            <p:nvPr/>
          </p:nvSpPr>
          <p:spPr bwMode="auto">
            <a:xfrm>
              <a:off x="2043087" y="2088454"/>
              <a:ext cx="304800" cy="341528"/>
            </a:xfrm>
            <a:prstGeom prst="rect">
              <a:avLst/>
            </a:prstGeom>
            <a:gradFill>
              <a:gsLst>
                <a:gs pos="100000">
                  <a:srgbClr val="339900"/>
                </a:gs>
                <a:gs pos="0">
                  <a:srgbClr val="CCFF99"/>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eaLnBrk="1" hangingPunct="1">
                <a:buFont typeface="Monotype Sorts" charset="0"/>
                <a:buNone/>
              </a:pPr>
              <a:endParaRPr lang="zh-CN" altLang="en-US"/>
            </a:p>
          </p:txBody>
        </p:sp>
        <p:sp>
          <p:nvSpPr>
            <p:cNvPr id="35" name="Rectangle 9"/>
            <p:cNvSpPr>
              <a:spLocks noChangeArrowheads="1"/>
            </p:cNvSpPr>
            <p:nvPr/>
          </p:nvSpPr>
          <p:spPr bwMode="auto">
            <a:xfrm>
              <a:off x="5700687" y="1678621"/>
              <a:ext cx="304800" cy="341528"/>
            </a:xfrm>
            <a:prstGeom prst="rect">
              <a:avLst/>
            </a:prstGeom>
            <a:gradFill>
              <a:gsLst>
                <a:gs pos="100000">
                  <a:srgbClr val="330033"/>
                </a:gs>
                <a:gs pos="0">
                  <a:srgbClr val="CC66FF"/>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eaLnBrk="1" hangingPunct="1">
                <a:buFont typeface="Monotype Sorts" charset="0"/>
                <a:buNone/>
              </a:pPr>
              <a:endParaRPr lang="zh-CN" altLang="en-US"/>
            </a:p>
          </p:txBody>
        </p:sp>
        <p:sp>
          <p:nvSpPr>
            <p:cNvPr id="36" name="Line 10"/>
            <p:cNvSpPr>
              <a:spLocks noChangeShapeType="1"/>
            </p:cNvSpPr>
            <p:nvPr/>
          </p:nvSpPr>
          <p:spPr bwMode="auto">
            <a:xfrm flipV="1">
              <a:off x="2347887" y="1542010"/>
              <a:ext cx="1524000" cy="546444"/>
            </a:xfrm>
            <a:prstGeom prst="line">
              <a:avLst/>
            </a:prstGeom>
            <a:noFill/>
            <a:ln w="28575">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7" name="Line 11"/>
            <p:cNvSpPr>
              <a:spLocks noChangeShapeType="1"/>
            </p:cNvSpPr>
            <p:nvPr/>
          </p:nvSpPr>
          <p:spPr bwMode="auto">
            <a:xfrm flipV="1">
              <a:off x="2347887" y="1883537"/>
              <a:ext cx="1524000" cy="546444"/>
            </a:xfrm>
            <a:prstGeom prst="line">
              <a:avLst/>
            </a:prstGeom>
            <a:noFill/>
            <a:ln w="28575">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8" name="Line 12"/>
            <p:cNvSpPr>
              <a:spLocks noChangeShapeType="1"/>
            </p:cNvSpPr>
            <p:nvPr/>
          </p:nvSpPr>
          <p:spPr bwMode="auto">
            <a:xfrm>
              <a:off x="4176687" y="1542010"/>
              <a:ext cx="1524000" cy="136611"/>
            </a:xfrm>
            <a:prstGeom prst="line">
              <a:avLst/>
            </a:prstGeom>
            <a:noFill/>
            <a:ln w="28575">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9" name="Line 13"/>
            <p:cNvSpPr>
              <a:spLocks noChangeShapeType="1"/>
            </p:cNvSpPr>
            <p:nvPr/>
          </p:nvSpPr>
          <p:spPr bwMode="auto">
            <a:xfrm>
              <a:off x="4176687" y="1883537"/>
              <a:ext cx="1524000" cy="136611"/>
            </a:xfrm>
            <a:prstGeom prst="line">
              <a:avLst/>
            </a:prstGeom>
            <a:noFill/>
            <a:ln w="28575">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0" name="Text Box 14"/>
            <p:cNvSpPr txBox="1">
              <a:spLocks noChangeArrowheads="1"/>
            </p:cNvSpPr>
            <p:nvPr/>
          </p:nvSpPr>
          <p:spPr bwMode="auto">
            <a:xfrm>
              <a:off x="1022007" y="1441508"/>
              <a:ext cx="923651"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buFont typeface="Monotype Sorts" charset="0"/>
                <a:buNone/>
              </a:pPr>
              <a:r>
                <a:rPr lang="en-US" altLang="zh-CN" sz="1200" b="1" dirty="0">
                  <a:solidFill>
                    <a:srgbClr val="11576A"/>
                  </a:solidFill>
                  <a:latin typeface="微软雅黑" pitchFamily="34" charset="-122"/>
                  <a:ea typeface="微软雅黑" pitchFamily="34" charset="-122"/>
                  <a:cs typeface="Gulim" charset="0"/>
                </a:rPr>
                <a:t>main() {</a:t>
              </a:r>
            </a:p>
            <a:p>
              <a:pPr>
                <a:buFont typeface="Monotype Sorts" charset="0"/>
                <a:buNone/>
              </a:pPr>
              <a:r>
                <a:rPr lang="en-US" altLang="zh-CN" sz="1200" b="1" dirty="0">
                  <a:solidFill>
                    <a:srgbClr val="11576A"/>
                  </a:solidFill>
                  <a:latin typeface="微软雅黑" pitchFamily="34" charset="-122"/>
                  <a:ea typeface="微软雅黑" pitchFamily="34" charset="-122"/>
                  <a:cs typeface="Gulim" charset="0"/>
                </a:rPr>
                <a:t>  …</a:t>
              </a:r>
            </a:p>
            <a:p>
              <a:pPr>
                <a:buFont typeface="Monotype Sorts" charset="0"/>
                <a:buNone/>
              </a:pPr>
              <a:r>
                <a:rPr lang="en-US" altLang="zh-CN" sz="1200" b="1" dirty="0">
                  <a:solidFill>
                    <a:srgbClr val="11576A"/>
                  </a:solidFill>
                  <a:latin typeface="微软雅黑" pitchFamily="34" charset="-122"/>
                  <a:ea typeface="微软雅黑" pitchFamily="34" charset="-122"/>
                  <a:cs typeface="Gulim" charset="0"/>
                </a:rPr>
                <a:t>  attach();</a:t>
              </a:r>
            </a:p>
          </p:txBody>
        </p:sp>
        <p:sp>
          <p:nvSpPr>
            <p:cNvPr id="41" name="Text Box 15"/>
            <p:cNvSpPr txBox="1">
              <a:spLocks noChangeArrowheads="1"/>
            </p:cNvSpPr>
            <p:nvPr/>
          </p:nvSpPr>
          <p:spPr bwMode="auto">
            <a:xfrm>
              <a:off x="6081687" y="1426268"/>
              <a:ext cx="923651"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buFont typeface="Monotype Sorts" charset="0"/>
                <a:buNone/>
              </a:pPr>
              <a:r>
                <a:rPr lang="en-US" altLang="zh-CN" sz="1200" b="1" dirty="0">
                  <a:solidFill>
                    <a:srgbClr val="11576A"/>
                  </a:solidFill>
                  <a:latin typeface="微软雅黑" pitchFamily="34" charset="-122"/>
                  <a:ea typeface="微软雅黑" pitchFamily="34" charset="-122"/>
                  <a:cs typeface="Gulim" charset="0"/>
                </a:rPr>
                <a:t>main() {</a:t>
              </a:r>
            </a:p>
            <a:p>
              <a:pPr>
                <a:buFont typeface="Monotype Sorts" charset="0"/>
                <a:buNone/>
              </a:pPr>
              <a:r>
                <a:rPr lang="en-US" altLang="zh-CN" sz="1200" b="1" dirty="0">
                  <a:solidFill>
                    <a:srgbClr val="11576A"/>
                  </a:solidFill>
                  <a:latin typeface="微软雅黑" pitchFamily="34" charset="-122"/>
                  <a:ea typeface="微软雅黑" pitchFamily="34" charset="-122"/>
                  <a:cs typeface="Gulim" charset="0"/>
                </a:rPr>
                <a:t>  …</a:t>
              </a:r>
            </a:p>
            <a:p>
              <a:pPr>
                <a:buFont typeface="Monotype Sorts" charset="0"/>
                <a:buNone/>
              </a:pPr>
              <a:r>
                <a:rPr lang="en-US" altLang="zh-CN" sz="1200" b="1" dirty="0">
                  <a:solidFill>
                    <a:srgbClr val="11576A"/>
                  </a:solidFill>
                  <a:latin typeface="微软雅黑" pitchFamily="34" charset="-122"/>
                  <a:ea typeface="微软雅黑" pitchFamily="34" charset="-122"/>
                  <a:cs typeface="Gulim" charset="0"/>
                </a:rPr>
                <a:t>  attach();</a:t>
              </a:r>
            </a:p>
          </p:txBody>
        </p:sp>
        <p:sp>
          <p:nvSpPr>
            <p:cNvPr id="42" name="Freeform 16"/>
            <p:cNvSpPr>
              <a:spLocks/>
            </p:cNvSpPr>
            <p:nvPr/>
          </p:nvSpPr>
          <p:spPr bwMode="auto">
            <a:xfrm>
              <a:off x="1509687" y="2634898"/>
              <a:ext cx="838200" cy="409833"/>
            </a:xfrm>
            <a:custGeom>
              <a:avLst/>
              <a:gdLst>
                <a:gd name="T0" fmla="*/ 0 w 528"/>
                <a:gd name="T1" fmla="*/ 288 h 288"/>
                <a:gd name="T2" fmla="*/ 0 w 528"/>
                <a:gd name="T3" fmla="*/ 0 h 288"/>
                <a:gd name="T4" fmla="*/ 528 w 528"/>
                <a:gd name="T5" fmla="*/ 0 h 288"/>
                <a:gd name="T6" fmla="*/ 528 w 528"/>
                <a:gd name="T7" fmla="*/ 288 h 288"/>
                <a:gd name="T8" fmla="*/ 0 60000 65536"/>
                <a:gd name="T9" fmla="*/ 0 60000 65536"/>
                <a:gd name="T10" fmla="*/ 0 60000 65536"/>
                <a:gd name="T11" fmla="*/ 0 60000 65536"/>
                <a:gd name="T12" fmla="*/ 0 w 528"/>
                <a:gd name="T13" fmla="*/ 0 h 288"/>
                <a:gd name="T14" fmla="*/ 528 w 528"/>
                <a:gd name="T15" fmla="*/ 288 h 288"/>
              </a:gdLst>
              <a:ahLst/>
              <a:cxnLst>
                <a:cxn ang="T8">
                  <a:pos x="T0" y="T1"/>
                </a:cxn>
                <a:cxn ang="T9">
                  <a:pos x="T2" y="T3"/>
                </a:cxn>
                <a:cxn ang="T10">
                  <a:pos x="T4" y="T5"/>
                </a:cxn>
                <a:cxn ang="T11">
                  <a:pos x="T6" y="T7"/>
                </a:cxn>
              </a:cxnLst>
              <a:rect l="T12" t="T13" r="T14" b="T15"/>
              <a:pathLst>
                <a:path w="528" h="288">
                  <a:moveTo>
                    <a:pt x="0" y="288"/>
                  </a:moveTo>
                  <a:lnTo>
                    <a:pt x="0" y="0"/>
                  </a:lnTo>
                  <a:lnTo>
                    <a:pt x="528" y="0"/>
                  </a:lnTo>
                  <a:lnTo>
                    <a:pt x="528" y="288"/>
                  </a:lnTo>
                </a:path>
              </a:pathLst>
            </a:custGeom>
            <a:noFill/>
            <a:ln w="28575" cmpd="sng">
              <a:solidFill>
                <a:srgbClr val="11576A"/>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43" name="Rectangle 17"/>
            <p:cNvSpPr>
              <a:spLocks noChangeArrowheads="1"/>
            </p:cNvSpPr>
            <p:nvPr/>
          </p:nvSpPr>
          <p:spPr bwMode="auto">
            <a:xfrm>
              <a:off x="1512866" y="2771509"/>
              <a:ext cx="457200" cy="136611"/>
            </a:xfrm>
            <a:prstGeom prst="rect">
              <a:avLst/>
            </a:prstGeom>
            <a:gradFill>
              <a:gsLst>
                <a:gs pos="100000">
                  <a:srgbClr val="339900"/>
                </a:gs>
                <a:gs pos="0">
                  <a:srgbClr val="CCFF99"/>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eaLnBrk="1" hangingPunct="1">
                <a:buFont typeface="Monotype Sorts" charset="0"/>
                <a:buNone/>
              </a:pPr>
              <a:endParaRPr lang="zh-CN" altLang="en-US"/>
            </a:p>
          </p:txBody>
        </p:sp>
        <p:sp>
          <p:nvSpPr>
            <p:cNvPr id="44" name="Rectangle 18"/>
            <p:cNvSpPr>
              <a:spLocks noChangeArrowheads="1"/>
            </p:cNvSpPr>
            <p:nvPr/>
          </p:nvSpPr>
          <p:spPr bwMode="auto">
            <a:xfrm>
              <a:off x="1966887" y="2771509"/>
              <a:ext cx="381000" cy="136611"/>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eaLnBrk="1" hangingPunct="1">
                <a:buFont typeface="Monotype Sorts" charset="0"/>
                <a:buNone/>
              </a:pPr>
              <a:endParaRPr lang="zh-CN" altLang="en-US"/>
            </a:p>
          </p:txBody>
        </p:sp>
        <p:sp>
          <p:nvSpPr>
            <p:cNvPr id="57" name="Text Box 19"/>
            <p:cNvSpPr txBox="1">
              <a:spLocks noChangeArrowheads="1"/>
            </p:cNvSpPr>
            <p:nvPr/>
          </p:nvSpPr>
          <p:spPr bwMode="auto">
            <a:xfrm>
              <a:off x="976287" y="2357436"/>
              <a:ext cx="64633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buFont typeface="Monotype Sorts" charset="0"/>
                <a:buNone/>
              </a:pPr>
              <a:r>
                <a:rPr lang="zh-CN" altLang="en-US" sz="1200" b="1" dirty="0">
                  <a:solidFill>
                    <a:srgbClr val="11576A"/>
                  </a:solidFill>
                  <a:latin typeface="微软雅黑" pitchFamily="34" charset="-122"/>
                  <a:ea typeface="微软雅黑" pitchFamily="34" charset="-122"/>
                  <a:cs typeface="Gulim" charset="0"/>
                </a:rPr>
                <a:t>页表项</a:t>
              </a:r>
              <a:endParaRPr lang="en-US" altLang="zh-CN" sz="1200" b="1" dirty="0">
                <a:solidFill>
                  <a:srgbClr val="11576A"/>
                </a:solidFill>
                <a:latin typeface="微软雅黑" pitchFamily="34" charset="-122"/>
                <a:ea typeface="微软雅黑" pitchFamily="34" charset="-122"/>
                <a:cs typeface="Gulim" charset="0"/>
              </a:endParaRPr>
            </a:p>
          </p:txBody>
        </p:sp>
        <p:sp>
          <p:nvSpPr>
            <p:cNvPr id="58" name="Freeform 20"/>
            <p:cNvSpPr>
              <a:spLocks/>
            </p:cNvSpPr>
            <p:nvPr/>
          </p:nvSpPr>
          <p:spPr bwMode="auto">
            <a:xfrm>
              <a:off x="6005487" y="2703203"/>
              <a:ext cx="838200" cy="409833"/>
            </a:xfrm>
            <a:custGeom>
              <a:avLst/>
              <a:gdLst>
                <a:gd name="T0" fmla="*/ 0 w 528"/>
                <a:gd name="T1" fmla="*/ 288 h 288"/>
                <a:gd name="T2" fmla="*/ 0 w 528"/>
                <a:gd name="T3" fmla="*/ 0 h 288"/>
                <a:gd name="T4" fmla="*/ 528 w 528"/>
                <a:gd name="T5" fmla="*/ 0 h 288"/>
                <a:gd name="T6" fmla="*/ 528 w 528"/>
                <a:gd name="T7" fmla="*/ 288 h 288"/>
                <a:gd name="T8" fmla="*/ 0 60000 65536"/>
                <a:gd name="T9" fmla="*/ 0 60000 65536"/>
                <a:gd name="T10" fmla="*/ 0 60000 65536"/>
                <a:gd name="T11" fmla="*/ 0 60000 65536"/>
                <a:gd name="T12" fmla="*/ 0 w 528"/>
                <a:gd name="T13" fmla="*/ 0 h 288"/>
                <a:gd name="T14" fmla="*/ 528 w 528"/>
                <a:gd name="T15" fmla="*/ 288 h 288"/>
              </a:gdLst>
              <a:ahLst/>
              <a:cxnLst>
                <a:cxn ang="T8">
                  <a:pos x="T0" y="T1"/>
                </a:cxn>
                <a:cxn ang="T9">
                  <a:pos x="T2" y="T3"/>
                </a:cxn>
                <a:cxn ang="T10">
                  <a:pos x="T4" y="T5"/>
                </a:cxn>
                <a:cxn ang="T11">
                  <a:pos x="T6" y="T7"/>
                </a:cxn>
              </a:cxnLst>
              <a:rect l="T12" t="T13" r="T14" b="T15"/>
              <a:pathLst>
                <a:path w="528" h="288">
                  <a:moveTo>
                    <a:pt x="0" y="288"/>
                  </a:moveTo>
                  <a:lnTo>
                    <a:pt x="0" y="0"/>
                  </a:lnTo>
                  <a:lnTo>
                    <a:pt x="528" y="0"/>
                  </a:lnTo>
                  <a:lnTo>
                    <a:pt x="528" y="288"/>
                  </a:lnTo>
                </a:path>
              </a:pathLst>
            </a:custGeom>
            <a:noFill/>
            <a:ln w="28575" cmpd="sng">
              <a:solidFill>
                <a:srgbClr val="11576A"/>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59" name="Rectangle 21"/>
            <p:cNvSpPr>
              <a:spLocks noChangeArrowheads="1"/>
            </p:cNvSpPr>
            <p:nvPr/>
          </p:nvSpPr>
          <p:spPr bwMode="auto">
            <a:xfrm>
              <a:off x="6005487" y="2839814"/>
              <a:ext cx="457200" cy="136611"/>
            </a:xfrm>
            <a:prstGeom prst="rect">
              <a:avLst/>
            </a:prstGeom>
            <a:gradFill>
              <a:gsLst>
                <a:gs pos="100000">
                  <a:srgbClr val="330033"/>
                </a:gs>
                <a:gs pos="0">
                  <a:srgbClr val="CC66FF"/>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eaLnBrk="1" hangingPunct="1">
                <a:buFont typeface="Monotype Sorts" charset="0"/>
                <a:buNone/>
              </a:pPr>
              <a:endParaRPr lang="zh-CN" altLang="en-US"/>
            </a:p>
          </p:txBody>
        </p:sp>
        <p:sp>
          <p:nvSpPr>
            <p:cNvPr id="60" name="Rectangle 22"/>
            <p:cNvSpPr>
              <a:spLocks noChangeArrowheads="1"/>
            </p:cNvSpPr>
            <p:nvPr/>
          </p:nvSpPr>
          <p:spPr bwMode="auto">
            <a:xfrm>
              <a:off x="6462687" y="2839814"/>
              <a:ext cx="381000" cy="136611"/>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eaLnBrk="1" hangingPunct="1">
                <a:buFont typeface="Monotype Sorts" charset="0"/>
                <a:buNone/>
              </a:pPr>
              <a:endParaRPr lang="zh-CN" altLang="en-US"/>
            </a:p>
          </p:txBody>
        </p:sp>
        <p:sp>
          <p:nvSpPr>
            <p:cNvPr id="61" name="Text Box 23"/>
            <p:cNvSpPr txBox="1">
              <a:spLocks noChangeArrowheads="1"/>
            </p:cNvSpPr>
            <p:nvPr/>
          </p:nvSpPr>
          <p:spPr bwMode="auto">
            <a:xfrm>
              <a:off x="5472087" y="2428874"/>
              <a:ext cx="64633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buFont typeface="Monotype Sorts" charset="0"/>
                <a:buNone/>
              </a:pPr>
              <a:r>
                <a:rPr lang="zh-CN" altLang="en-US" sz="1200" b="1" dirty="0">
                  <a:solidFill>
                    <a:srgbClr val="11576A"/>
                  </a:solidFill>
                  <a:latin typeface="微软雅黑" pitchFamily="34" charset="-122"/>
                  <a:ea typeface="微软雅黑" pitchFamily="34" charset="-122"/>
                  <a:cs typeface="Gulim" charset="0"/>
                </a:rPr>
                <a:t>页表项</a:t>
              </a:r>
              <a:endParaRPr lang="en-US" altLang="zh-CN" sz="1200" b="1" dirty="0">
                <a:solidFill>
                  <a:srgbClr val="11576A"/>
                </a:solidFill>
                <a:latin typeface="微软雅黑" pitchFamily="34" charset="-122"/>
                <a:ea typeface="微软雅黑" pitchFamily="34" charset="-122"/>
                <a:cs typeface="Gulim" charset="0"/>
              </a:endParaRPr>
            </a:p>
          </p:txBody>
        </p:sp>
        <p:sp>
          <p:nvSpPr>
            <p:cNvPr id="64" name="TextBox 63"/>
            <p:cNvSpPr txBox="1"/>
            <p:nvPr/>
          </p:nvSpPr>
          <p:spPr>
            <a:xfrm>
              <a:off x="985812" y="890576"/>
              <a:ext cx="1744388" cy="338554"/>
            </a:xfrm>
            <a:prstGeom prst="rect">
              <a:avLst/>
            </a:prstGeom>
            <a:noFill/>
          </p:spPr>
          <p:txBody>
            <a:bodyPr wrap="none" rtlCol="0">
              <a:spAutoFit/>
            </a:bodyPr>
            <a:lstStyle/>
            <a:p>
              <a:r>
                <a:rPr lang="zh-CN" altLang="en-US" sz="1600" b="1" dirty="0">
                  <a:solidFill>
                    <a:srgbClr val="11576A"/>
                  </a:solidFill>
                  <a:latin typeface="+mj-ea"/>
                  <a:cs typeface="Gulim" charset="0"/>
                </a:rPr>
                <a:t>进程</a:t>
              </a:r>
              <a:r>
                <a:rPr lang="en-US" altLang="zh-CN" sz="1600" b="1" dirty="0">
                  <a:solidFill>
                    <a:srgbClr val="11576A"/>
                  </a:solidFill>
                  <a:latin typeface="+mj-ea"/>
                  <a:cs typeface="Gulim" charset="0"/>
                </a:rPr>
                <a:t>I</a:t>
              </a:r>
              <a:r>
                <a:rPr lang="zh-CN" altLang="en-US" sz="1600" b="1" dirty="0">
                  <a:solidFill>
                    <a:srgbClr val="11576A"/>
                  </a:solidFill>
                  <a:latin typeface="+mj-ea"/>
                  <a:cs typeface="Gulim" charset="0"/>
                </a:rPr>
                <a:t>的地址空间</a:t>
              </a:r>
              <a:endParaRPr lang="en-US" altLang="zh-CN" sz="1600" b="1" dirty="0">
                <a:solidFill>
                  <a:srgbClr val="11576A"/>
                </a:solidFill>
                <a:latin typeface="+mj-ea"/>
                <a:cs typeface="Gulim" charset="0"/>
              </a:endParaRPr>
            </a:p>
          </p:txBody>
        </p:sp>
        <p:sp>
          <p:nvSpPr>
            <p:cNvPr id="65" name="TextBox 64"/>
            <p:cNvSpPr txBox="1"/>
            <p:nvPr/>
          </p:nvSpPr>
          <p:spPr>
            <a:xfrm>
              <a:off x="5334005" y="866763"/>
              <a:ext cx="1745991" cy="338554"/>
            </a:xfrm>
            <a:prstGeom prst="rect">
              <a:avLst/>
            </a:prstGeom>
            <a:noFill/>
          </p:spPr>
          <p:txBody>
            <a:bodyPr wrap="none" rtlCol="0">
              <a:spAutoFit/>
            </a:bodyPr>
            <a:lstStyle/>
            <a:p>
              <a:r>
                <a:rPr lang="zh-CN" altLang="en-US" sz="1600" b="1" dirty="0">
                  <a:solidFill>
                    <a:srgbClr val="11576A"/>
                  </a:solidFill>
                  <a:latin typeface="+mj-ea"/>
                  <a:cs typeface="Gulim" charset="0"/>
                </a:rPr>
                <a:t>进程</a:t>
              </a:r>
              <a:r>
                <a:rPr lang="en-US" altLang="zh-CN" sz="1600" b="1" dirty="0">
                  <a:solidFill>
                    <a:srgbClr val="11576A"/>
                  </a:solidFill>
                  <a:latin typeface="+mj-ea"/>
                  <a:cs typeface="Gulim" charset="0"/>
                </a:rPr>
                <a:t>J</a:t>
              </a:r>
              <a:r>
                <a:rPr lang="zh-CN" altLang="en-US" sz="1600" b="1" dirty="0">
                  <a:solidFill>
                    <a:srgbClr val="11576A"/>
                  </a:solidFill>
                  <a:latin typeface="+mj-ea"/>
                  <a:cs typeface="Gulim" charset="0"/>
                </a:rPr>
                <a:t>的地址空间</a:t>
              </a:r>
              <a:endParaRPr lang="en-US" altLang="zh-CN" sz="1600" b="1" dirty="0">
                <a:solidFill>
                  <a:srgbClr val="11576A"/>
                </a:solidFill>
                <a:latin typeface="+mj-ea"/>
                <a:cs typeface="Gulim" charset="0"/>
              </a:endParaRPr>
            </a:p>
          </p:txBody>
        </p:sp>
        <p:sp>
          <p:nvSpPr>
            <p:cNvPr id="66" name="TextBox 65"/>
            <p:cNvSpPr txBox="1"/>
            <p:nvPr/>
          </p:nvSpPr>
          <p:spPr>
            <a:xfrm>
              <a:off x="3483485" y="928588"/>
              <a:ext cx="1005403" cy="338554"/>
            </a:xfrm>
            <a:prstGeom prst="rect">
              <a:avLst/>
            </a:prstGeom>
            <a:noFill/>
          </p:spPr>
          <p:txBody>
            <a:bodyPr wrap="none" rtlCol="0">
              <a:spAutoFit/>
            </a:bodyPr>
            <a:lstStyle/>
            <a:p>
              <a:r>
                <a:rPr lang="zh-CN" altLang="en-US" sz="1600" b="1" dirty="0">
                  <a:solidFill>
                    <a:srgbClr val="11576A"/>
                  </a:solidFill>
                  <a:latin typeface="+mj-ea"/>
                  <a:cs typeface="Gulim" charset="0"/>
                </a:rPr>
                <a:t>物理内存</a:t>
              </a:r>
              <a:endParaRPr lang="en-US" altLang="zh-CN" sz="1600" b="1" dirty="0">
                <a:solidFill>
                  <a:srgbClr val="11576A"/>
                </a:solidFill>
                <a:latin typeface="+mj-ea"/>
                <a:cs typeface="Gulim" charset="0"/>
              </a:endParaRPr>
            </a:p>
          </p:txBody>
        </p:sp>
      </p:grpSp>
    </p:spTree>
    <p:extLst>
      <p:ext uri="{BB962C8B-B14F-4D97-AF65-F5344CB8AC3E}">
        <p14:creationId xmlns:p14="http://schemas.microsoft.com/office/powerpoint/2010/main" val="2213175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2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par>
                                <p:cTn id="21" presetID="22" presetClass="entr" presetSubtype="8"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457200" y="1063230"/>
            <a:ext cx="8229600" cy="508383"/>
          </a:xfrm>
          <a:prstGeom prst="rect">
            <a:avLst/>
          </a:prstGeom>
        </p:spPr>
        <p:txBody>
          <a:bodyPr/>
          <a:lstStyle>
            <a:lvl1pPr>
              <a:defRPr sz="3000" b="1">
                <a:solidFill>
                  <a:srgbClr val="11576A"/>
                </a:solidFill>
                <a:latin typeface="微软雅黑" pitchFamily="34" charset="-122"/>
                <a:ea typeface="微软雅黑" pitchFamily="34" charset="-122"/>
              </a:defRPr>
            </a:lvl1pPr>
          </a:lstStyle>
          <a:p>
            <a:pPr algn="ctr" eaLnBrk="1" fontAlgn="auto" hangingPunct="1">
              <a:spcAft>
                <a:spcPts val="0"/>
              </a:spcAft>
              <a:defRPr/>
            </a:pPr>
            <a:r>
              <a:rPr lang="zh-CN" altLang="en-US" dirty="0">
                <a:cs typeface="+mj-cs"/>
              </a:rPr>
              <a:t>共享内存系统调用</a:t>
            </a:r>
          </a:p>
        </p:txBody>
      </p:sp>
      <p:grpSp>
        <p:nvGrpSpPr>
          <p:cNvPr id="2" name="组合 1"/>
          <p:cNvGrpSpPr/>
          <p:nvPr/>
        </p:nvGrpSpPr>
        <p:grpSpPr>
          <a:xfrm>
            <a:off x="844894" y="1857364"/>
            <a:ext cx="5155867" cy="428628"/>
            <a:chOff x="844893" y="1000114"/>
            <a:chExt cx="5155867" cy="428628"/>
          </a:xfrm>
        </p:grpSpPr>
        <p:sp>
          <p:nvSpPr>
            <p:cNvPr id="9" name="内容占位符 2"/>
            <p:cNvSpPr txBox="1">
              <a:spLocks/>
            </p:cNvSpPr>
            <p:nvPr/>
          </p:nvSpPr>
          <p:spPr>
            <a:xfrm>
              <a:off x="1142976" y="1000114"/>
              <a:ext cx="4857784"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spcBef>
                  <a:spcPct val="20000"/>
                </a:spcBef>
                <a:defRPr/>
              </a:pPr>
              <a:r>
                <a:rPr lang="en-US" altLang="en-US" dirty="0" err="1"/>
                <a:t>shmget</a:t>
              </a:r>
              <a:r>
                <a:rPr lang="en-US" altLang="en-US" dirty="0"/>
                <a:t>( key, size, flags</a:t>
              </a:r>
              <a:r>
                <a:rPr lang="zh-CN" altLang="en-US" dirty="0"/>
                <a:t>）</a:t>
              </a:r>
              <a:endParaRPr lang="en-US" altLang="zh-CN" dirty="0"/>
            </a:p>
            <a:p>
              <a:pPr marL="0" indent="0">
                <a:spcBef>
                  <a:spcPct val="20000"/>
                </a:spcBef>
                <a:defRPr/>
              </a:pPr>
              <a:r>
                <a:rPr lang="zh-CN" altLang="en-US" dirty="0"/>
                <a:t>创建共享段</a:t>
              </a:r>
            </a:p>
          </p:txBody>
        </p:sp>
        <p:sp>
          <p:nvSpPr>
            <p:cNvPr id="12" name="TextBox 11"/>
            <p:cNvSpPr txBox="1"/>
            <p:nvPr/>
          </p:nvSpPr>
          <p:spPr>
            <a:xfrm>
              <a:off x="844893" y="1000114"/>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3" name="组合 2"/>
          <p:cNvGrpSpPr/>
          <p:nvPr/>
        </p:nvGrpSpPr>
        <p:grpSpPr>
          <a:xfrm>
            <a:off x="844894" y="2524834"/>
            <a:ext cx="5870247" cy="400110"/>
            <a:chOff x="844893" y="1667584"/>
            <a:chExt cx="5870247" cy="400110"/>
          </a:xfrm>
        </p:grpSpPr>
        <p:sp>
          <p:nvSpPr>
            <p:cNvPr id="23" name="内容占位符 2"/>
            <p:cNvSpPr txBox="1">
              <a:spLocks/>
            </p:cNvSpPr>
            <p:nvPr/>
          </p:nvSpPr>
          <p:spPr>
            <a:xfrm>
              <a:off x="1142976" y="1667584"/>
              <a:ext cx="5572164" cy="35605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spcBef>
                  <a:spcPct val="20000"/>
                </a:spcBef>
                <a:defRPr/>
              </a:pPr>
              <a:r>
                <a:rPr lang="en-US" altLang="en-US" dirty="0" err="1"/>
                <a:t>shmat</a:t>
              </a:r>
              <a:r>
                <a:rPr lang="en-US" altLang="en-US" dirty="0"/>
                <a:t>( </a:t>
              </a:r>
              <a:r>
                <a:rPr lang="en-US" altLang="en-US" dirty="0" err="1"/>
                <a:t>shmid</a:t>
              </a:r>
              <a:r>
                <a:rPr lang="en-US" altLang="en-US" dirty="0"/>
                <a:t>, *</a:t>
              </a:r>
              <a:r>
                <a:rPr lang="en-US" altLang="en-US" dirty="0" err="1"/>
                <a:t>shmaddr</a:t>
              </a:r>
              <a:r>
                <a:rPr lang="en-US" altLang="en-US" dirty="0"/>
                <a:t>, flags</a:t>
              </a:r>
              <a:r>
                <a:rPr lang="zh-CN" altLang="en-US" dirty="0"/>
                <a:t>）</a:t>
              </a:r>
              <a:endParaRPr lang="en-US" altLang="zh-CN" dirty="0"/>
            </a:p>
            <a:p>
              <a:pPr marL="0" indent="0">
                <a:spcBef>
                  <a:spcPct val="20000"/>
                </a:spcBef>
                <a:defRPr/>
              </a:pPr>
              <a:r>
                <a:rPr lang="zh-CN" altLang="en-US" dirty="0"/>
                <a:t>把共享段映射到进程地址空间</a:t>
              </a:r>
            </a:p>
          </p:txBody>
        </p:sp>
        <p:sp>
          <p:nvSpPr>
            <p:cNvPr id="24" name="TextBox 23"/>
            <p:cNvSpPr txBox="1"/>
            <p:nvPr/>
          </p:nvSpPr>
          <p:spPr>
            <a:xfrm>
              <a:off x="844893" y="1667584"/>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4" name="组合 3"/>
          <p:cNvGrpSpPr/>
          <p:nvPr/>
        </p:nvGrpSpPr>
        <p:grpSpPr>
          <a:xfrm>
            <a:off x="844894" y="3311322"/>
            <a:ext cx="5870247" cy="693742"/>
            <a:chOff x="844893" y="2454072"/>
            <a:chExt cx="5870247" cy="693742"/>
          </a:xfrm>
        </p:grpSpPr>
        <p:sp>
          <p:nvSpPr>
            <p:cNvPr id="47" name="内容占位符 2"/>
            <p:cNvSpPr txBox="1">
              <a:spLocks/>
            </p:cNvSpPr>
            <p:nvPr/>
          </p:nvSpPr>
          <p:spPr>
            <a:xfrm>
              <a:off x="1142976" y="2454072"/>
              <a:ext cx="5572164" cy="69374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spcBef>
                  <a:spcPct val="20000"/>
                </a:spcBef>
                <a:defRPr/>
              </a:pPr>
              <a:r>
                <a:rPr lang="en-US" altLang="en-US" dirty="0" err="1"/>
                <a:t>shmdt</a:t>
              </a:r>
              <a:r>
                <a:rPr lang="en-US" altLang="en-US" dirty="0"/>
                <a:t>( *</a:t>
              </a:r>
              <a:r>
                <a:rPr lang="en-US" altLang="en-US" dirty="0" err="1"/>
                <a:t>shmaddr</a:t>
              </a:r>
              <a:r>
                <a:rPr lang="zh-CN" altLang="en-US" dirty="0"/>
                <a:t>）</a:t>
              </a:r>
              <a:endParaRPr lang="en-US" altLang="zh-CN" dirty="0"/>
            </a:p>
            <a:p>
              <a:pPr marL="0" indent="0">
                <a:spcBef>
                  <a:spcPct val="20000"/>
                </a:spcBef>
                <a:defRPr/>
              </a:pPr>
              <a:r>
                <a:rPr lang="zh-CN" altLang="en-US" dirty="0"/>
                <a:t>取消共享段到进程地址空间的映射</a:t>
              </a:r>
            </a:p>
          </p:txBody>
        </p:sp>
        <p:sp>
          <p:nvSpPr>
            <p:cNvPr id="48" name="TextBox 47"/>
            <p:cNvSpPr txBox="1"/>
            <p:nvPr/>
          </p:nvSpPr>
          <p:spPr>
            <a:xfrm>
              <a:off x="844893" y="2454072"/>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5" name="组合 4"/>
          <p:cNvGrpSpPr/>
          <p:nvPr/>
        </p:nvGrpSpPr>
        <p:grpSpPr>
          <a:xfrm>
            <a:off x="844894" y="3983804"/>
            <a:ext cx="3441355" cy="400110"/>
            <a:chOff x="844893" y="3126554"/>
            <a:chExt cx="3441355" cy="400110"/>
          </a:xfrm>
        </p:grpSpPr>
        <p:sp>
          <p:nvSpPr>
            <p:cNvPr id="51" name="内容占位符 2"/>
            <p:cNvSpPr txBox="1">
              <a:spLocks/>
            </p:cNvSpPr>
            <p:nvPr/>
          </p:nvSpPr>
          <p:spPr>
            <a:xfrm>
              <a:off x="1142976" y="3126554"/>
              <a:ext cx="3143272" cy="35605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spcBef>
                  <a:spcPct val="20000"/>
                </a:spcBef>
                <a:defRPr/>
              </a:pPr>
              <a:r>
                <a:rPr lang="en-US" altLang="en-US" dirty="0" err="1"/>
                <a:t>shmctl</a:t>
              </a:r>
              <a:r>
                <a:rPr lang="en-US" altLang="en-US" dirty="0"/>
                <a:t>( …</a:t>
              </a:r>
              <a:r>
                <a:rPr lang="zh-CN" altLang="en-US" dirty="0"/>
                <a:t>）</a:t>
              </a:r>
              <a:endParaRPr lang="en-US" altLang="zh-CN" dirty="0"/>
            </a:p>
            <a:p>
              <a:pPr marL="0" indent="0">
                <a:spcBef>
                  <a:spcPct val="20000"/>
                </a:spcBef>
                <a:defRPr/>
              </a:pPr>
              <a:r>
                <a:rPr lang="zh-CN" altLang="en-US" dirty="0"/>
                <a:t>共享段控制</a:t>
              </a:r>
            </a:p>
          </p:txBody>
        </p:sp>
        <p:sp>
          <p:nvSpPr>
            <p:cNvPr id="52" name="TextBox 51"/>
            <p:cNvSpPr txBox="1"/>
            <p:nvPr/>
          </p:nvSpPr>
          <p:spPr>
            <a:xfrm>
              <a:off x="844893" y="3126554"/>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6" name="组合 5"/>
          <p:cNvGrpSpPr/>
          <p:nvPr/>
        </p:nvGrpSpPr>
        <p:grpSpPr>
          <a:xfrm>
            <a:off x="844894" y="4743342"/>
            <a:ext cx="5941685" cy="557866"/>
            <a:chOff x="844893" y="3886092"/>
            <a:chExt cx="5941685" cy="557866"/>
          </a:xfrm>
        </p:grpSpPr>
        <p:sp>
          <p:nvSpPr>
            <p:cNvPr id="55" name="内容占位符 2"/>
            <p:cNvSpPr txBox="1">
              <a:spLocks/>
            </p:cNvSpPr>
            <p:nvPr/>
          </p:nvSpPr>
          <p:spPr>
            <a:xfrm>
              <a:off x="1142976" y="3886092"/>
              <a:ext cx="5643602" cy="557866"/>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a:spcBef>
                  <a:spcPct val="20000"/>
                </a:spcBef>
                <a:defRPr/>
              </a:pPr>
              <a:r>
                <a:rPr lang="zh-CN" altLang="en-US" dirty="0"/>
                <a:t>需要信号量等机制协调共享内存的访问冲突</a:t>
              </a:r>
            </a:p>
          </p:txBody>
        </p:sp>
        <p:sp>
          <p:nvSpPr>
            <p:cNvPr id="56" name="TextBox 55"/>
            <p:cNvSpPr txBox="1"/>
            <p:nvPr/>
          </p:nvSpPr>
          <p:spPr>
            <a:xfrm>
              <a:off x="844893" y="3886092"/>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962729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3"/>
          <p:cNvSpPr>
            <a:spLocks noGrp="1"/>
          </p:cNvSpPr>
          <p:nvPr>
            <p:ph type="dt" sz="quarter" idx="10"/>
          </p:nvPr>
        </p:nvSpPr>
        <p:spPr/>
        <p:txBody>
          <a:bodyPr/>
          <a:lstStyle/>
          <a:p>
            <a:pPr>
              <a:defRPr/>
            </a:pPr>
            <a:r>
              <a:rPr lang="en-US" altLang="zh-CN"/>
              <a:t>Operating System</a:t>
            </a:r>
            <a:endParaRPr lang="en-US" altLang="ko-KR"/>
          </a:p>
        </p:txBody>
      </p:sp>
      <p:sp>
        <p:nvSpPr>
          <p:cNvPr id="4" name="页脚占位符 4"/>
          <p:cNvSpPr>
            <a:spLocks noGrp="1"/>
          </p:cNvSpPr>
          <p:nvPr>
            <p:ph type="ftr" sz="quarter" idx="11"/>
          </p:nvPr>
        </p:nvSpPr>
        <p:spPr/>
        <p:txBody>
          <a:bodyPr/>
          <a:lstStyle/>
          <a:p>
            <a:pPr>
              <a:defRPr/>
            </a:pPr>
            <a:r>
              <a:rPr lang="en-US" altLang="zh-CN"/>
              <a:t>CITS, NanKai University</a:t>
            </a:r>
            <a:endParaRPr lang="en-US" altLang="ko-KR"/>
          </a:p>
        </p:txBody>
      </p:sp>
      <p:sp>
        <p:nvSpPr>
          <p:cNvPr id="1843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SzTx/>
              <a:buFontTx/>
              <a:buNone/>
            </a:pPr>
            <a:fld id="{AB1A0CC5-F4B1-4FA1-870B-D12B25073830}" type="slidenum">
              <a:rPr lang="en-US" altLang="ko-KR" sz="1200" smtClean="0">
                <a:solidFill>
                  <a:schemeClr val="bg1"/>
                </a:solidFill>
              </a:rPr>
              <a:pPr>
                <a:spcBef>
                  <a:spcPct val="0"/>
                </a:spcBef>
                <a:buClrTx/>
                <a:buSzTx/>
                <a:buFontTx/>
                <a:buNone/>
              </a:pPr>
              <a:t>69</a:t>
            </a:fld>
            <a:endParaRPr lang="en-US" altLang="ko-KR" sz="1200" smtClean="0">
              <a:solidFill>
                <a:schemeClr val="bg1"/>
              </a:solidFill>
            </a:endParaRPr>
          </a:p>
        </p:txBody>
      </p:sp>
      <p:sp>
        <p:nvSpPr>
          <p:cNvPr id="18437" name="Rectangle 2"/>
          <p:cNvSpPr>
            <a:spLocks noGrp="1" noChangeArrowheads="1"/>
          </p:cNvSpPr>
          <p:nvPr>
            <p:ph type="title"/>
          </p:nvPr>
        </p:nvSpPr>
        <p:spPr>
          <a:xfrm>
            <a:off x="900113" y="2060575"/>
            <a:ext cx="7777162" cy="892175"/>
          </a:xfrm>
        </p:spPr>
        <p:txBody>
          <a:bodyPr/>
          <a:lstStyle/>
          <a:p>
            <a:pPr eaLnBrk="1" hangingPunct="1"/>
            <a:r>
              <a:rPr lang="en-US" altLang="zh-CN" sz="5400" i="1" smtClean="0">
                <a:solidFill>
                  <a:srgbClr val="993300"/>
                </a:solidFill>
                <a:ea typeface="宋体" panose="02010600030101010101" pitchFamily="2" charset="-122"/>
              </a:rPr>
              <a:t>Thanks for your time!</a:t>
            </a:r>
            <a:br>
              <a:rPr lang="en-US" altLang="zh-CN" sz="5400" i="1" smtClean="0">
                <a:solidFill>
                  <a:srgbClr val="993300"/>
                </a:solidFill>
                <a:ea typeface="宋体" panose="02010600030101010101" pitchFamily="2" charset="-122"/>
              </a:rPr>
            </a:br>
            <a:r>
              <a:rPr lang="en-US" altLang="zh-CN" sz="5400" i="1" smtClean="0">
                <a:solidFill>
                  <a:srgbClr val="993300"/>
                </a:solidFill>
                <a:ea typeface="宋体" panose="02010600030101010101" pitchFamily="2" charset="-122"/>
              </a:rPr>
              <a:t>Questions &amp; Answers</a:t>
            </a:r>
            <a:endParaRPr lang="en-US" altLang="ko-KR" sz="5400" i="1" smtClean="0">
              <a:solidFill>
                <a:srgbClr val="993300"/>
              </a:solidFill>
              <a:ea typeface="굴림" pitchFamily="34" charset="-127"/>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反置页表</a:t>
            </a:r>
            <a:endParaRPr lang="zh-CN" altLang="en-US" dirty="0"/>
          </a:p>
        </p:txBody>
      </p:sp>
      <p:sp>
        <p:nvSpPr>
          <p:cNvPr id="3" name="内容占位符 2"/>
          <p:cNvSpPr>
            <a:spLocks noGrp="1"/>
          </p:cNvSpPr>
          <p:nvPr>
            <p:ph idx="1"/>
          </p:nvPr>
        </p:nvSpPr>
        <p:spPr/>
        <p:txBody>
          <a:bodyPr/>
          <a:lstStyle/>
          <a:p>
            <a:r>
              <a:rPr lang="zh-CN" altLang="en-US" dirty="0" smtClean="0"/>
              <a:t>反置页表有几个？</a:t>
            </a:r>
            <a:endParaRPr lang="en-US" altLang="zh-CN" dirty="0" smtClean="0"/>
          </a:p>
          <a:p>
            <a:r>
              <a:rPr lang="zh-CN" altLang="en-US" dirty="0" smtClean="0"/>
              <a:t>反置页表有什么问题？</a:t>
            </a:r>
            <a:endParaRPr lang="zh-CN" altLang="en-US" dirty="0"/>
          </a:p>
        </p:txBody>
      </p:sp>
      <p:sp>
        <p:nvSpPr>
          <p:cNvPr id="4" name="日期占位符 3"/>
          <p:cNvSpPr>
            <a:spLocks noGrp="1"/>
          </p:cNvSpPr>
          <p:nvPr>
            <p:ph type="dt" sz="half" idx="10"/>
          </p:nvPr>
        </p:nvSpPr>
        <p:spPr/>
        <p:txBody>
          <a:bodyPr/>
          <a:lstStyle/>
          <a:p>
            <a:pPr>
              <a:defRPr/>
            </a:pPr>
            <a:r>
              <a:rPr lang="en-US" altLang="zh-CN" smtClean="0"/>
              <a:t>Operating System</a:t>
            </a:r>
            <a:endParaRPr lang="en-US" altLang="ko-KR"/>
          </a:p>
        </p:txBody>
      </p:sp>
      <p:sp>
        <p:nvSpPr>
          <p:cNvPr id="5" name="页脚占位符 4"/>
          <p:cNvSpPr>
            <a:spLocks noGrp="1"/>
          </p:cNvSpPr>
          <p:nvPr>
            <p:ph type="ftr" sz="quarter" idx="11"/>
          </p:nvPr>
        </p:nvSpPr>
        <p:spPr/>
        <p:txBody>
          <a:bodyPr/>
          <a:lstStyle/>
          <a:p>
            <a:pPr>
              <a:defRPr/>
            </a:pPr>
            <a:r>
              <a:rPr lang="en-US" altLang="zh-CN" smtClean="0"/>
              <a:t>CITS, NanKai University</a:t>
            </a:r>
            <a:endParaRPr lang="en-US" altLang="ko-KR"/>
          </a:p>
        </p:txBody>
      </p:sp>
      <p:sp>
        <p:nvSpPr>
          <p:cNvPr id="6" name="灯片编号占位符 5"/>
          <p:cNvSpPr>
            <a:spLocks noGrp="1"/>
          </p:cNvSpPr>
          <p:nvPr>
            <p:ph type="sldNum" sz="quarter" idx="12"/>
          </p:nvPr>
        </p:nvSpPr>
        <p:spPr/>
        <p:txBody>
          <a:bodyPr/>
          <a:lstStyle/>
          <a:p>
            <a:pPr>
              <a:defRPr/>
            </a:pPr>
            <a:fld id="{32C7C19E-C979-4A8C-991F-EB73B2F94084}" type="slidenum">
              <a:rPr lang="en-US" altLang="ko-KR" smtClean="0"/>
              <a:pPr>
                <a:defRPr/>
              </a:pPr>
              <a:t>7</a:t>
            </a:fld>
            <a:endParaRPr lang="en-US" altLang="ko-KR"/>
          </a:p>
        </p:txBody>
      </p:sp>
    </p:spTree>
    <p:extLst>
      <p:ext uri="{BB962C8B-B14F-4D97-AF65-F5344CB8AC3E}">
        <p14:creationId xmlns:p14="http://schemas.microsoft.com/office/powerpoint/2010/main" val="100756053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Flip Feng </a:t>
            </a:r>
            <a:r>
              <a:rPr lang="en-US" altLang="zh-CN" dirty="0" err="1" smtClean="0"/>
              <a:t>Shui</a:t>
            </a:r>
            <a:endParaRPr lang="zh-CN" altLang="en-US" dirty="0"/>
          </a:p>
        </p:txBody>
      </p:sp>
      <p:sp>
        <p:nvSpPr>
          <p:cNvPr id="4" name="日期占位符 3"/>
          <p:cNvSpPr>
            <a:spLocks noGrp="1"/>
          </p:cNvSpPr>
          <p:nvPr>
            <p:ph type="dt" sz="half" idx="10"/>
          </p:nvPr>
        </p:nvSpPr>
        <p:spPr/>
        <p:txBody>
          <a:bodyPr/>
          <a:lstStyle/>
          <a:p>
            <a:pPr>
              <a:defRPr/>
            </a:pPr>
            <a:r>
              <a:rPr lang="en-US" altLang="zh-CN" smtClean="0"/>
              <a:t>Operating System</a:t>
            </a:r>
            <a:endParaRPr lang="en-US" altLang="ko-KR"/>
          </a:p>
        </p:txBody>
      </p:sp>
      <p:sp>
        <p:nvSpPr>
          <p:cNvPr id="5" name="页脚占位符 4"/>
          <p:cNvSpPr>
            <a:spLocks noGrp="1"/>
          </p:cNvSpPr>
          <p:nvPr>
            <p:ph type="ftr" sz="quarter" idx="11"/>
          </p:nvPr>
        </p:nvSpPr>
        <p:spPr/>
        <p:txBody>
          <a:bodyPr/>
          <a:lstStyle/>
          <a:p>
            <a:pPr>
              <a:defRPr/>
            </a:pPr>
            <a:r>
              <a:rPr lang="en-US" altLang="zh-CN" smtClean="0"/>
              <a:t>CITS, NanKai University</a:t>
            </a:r>
            <a:endParaRPr lang="en-US" altLang="ko-KR"/>
          </a:p>
        </p:txBody>
      </p:sp>
      <p:sp>
        <p:nvSpPr>
          <p:cNvPr id="6" name="灯片编号占位符 5"/>
          <p:cNvSpPr>
            <a:spLocks noGrp="1"/>
          </p:cNvSpPr>
          <p:nvPr>
            <p:ph type="sldNum" sz="quarter" idx="12"/>
          </p:nvPr>
        </p:nvSpPr>
        <p:spPr/>
        <p:txBody>
          <a:bodyPr/>
          <a:lstStyle/>
          <a:p>
            <a:pPr>
              <a:defRPr/>
            </a:pPr>
            <a:fld id="{32C7C19E-C979-4A8C-991F-EB73B2F94084}" type="slidenum">
              <a:rPr lang="en-US" altLang="ko-KR" smtClean="0"/>
              <a:pPr>
                <a:defRPr/>
              </a:pPr>
              <a:t>70</a:t>
            </a:fld>
            <a:endParaRPr lang="en-US" altLang="ko-KR"/>
          </a:p>
        </p:txBody>
      </p:sp>
      <p:pic>
        <p:nvPicPr>
          <p:cNvPr id="46082" name="Picture 2" descr="dedup"/>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15816" y="1457344"/>
            <a:ext cx="3385666" cy="4791037"/>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6462713" y="5013176"/>
            <a:ext cx="2376487" cy="923330"/>
          </a:xfrm>
          <a:prstGeom prst="rect">
            <a:avLst/>
          </a:prstGeom>
        </p:spPr>
        <p:txBody>
          <a:bodyPr wrap="square">
            <a:spAutoFit/>
          </a:bodyPr>
          <a:lstStyle/>
          <a:p>
            <a:r>
              <a:rPr lang="zh-CN" altLang="en-US" dirty="0" smtClean="0"/>
              <a:t>https://www.vusec.net/projects/flip-feng-shui/</a:t>
            </a:r>
            <a:endParaRPr lang="zh-CN" altLang="en-US" dirty="0"/>
          </a:p>
        </p:txBody>
      </p:sp>
    </p:spTree>
    <p:extLst>
      <p:ext uri="{BB962C8B-B14F-4D97-AF65-F5344CB8AC3E}">
        <p14:creationId xmlns:p14="http://schemas.microsoft.com/office/powerpoint/2010/main" val="1010838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Flip Feng </a:t>
            </a:r>
            <a:r>
              <a:rPr lang="en-US" altLang="zh-CN" dirty="0" err="1" smtClean="0"/>
              <a:t>Shui</a:t>
            </a:r>
            <a:endParaRPr lang="zh-CN" altLang="en-US" dirty="0"/>
          </a:p>
        </p:txBody>
      </p:sp>
      <p:sp>
        <p:nvSpPr>
          <p:cNvPr id="4" name="日期占位符 3"/>
          <p:cNvSpPr>
            <a:spLocks noGrp="1"/>
          </p:cNvSpPr>
          <p:nvPr>
            <p:ph type="dt" sz="half" idx="10"/>
          </p:nvPr>
        </p:nvSpPr>
        <p:spPr/>
        <p:txBody>
          <a:bodyPr/>
          <a:lstStyle/>
          <a:p>
            <a:pPr>
              <a:defRPr/>
            </a:pPr>
            <a:r>
              <a:rPr lang="en-US" altLang="zh-CN" smtClean="0"/>
              <a:t>Operating System</a:t>
            </a:r>
            <a:endParaRPr lang="en-US" altLang="ko-KR"/>
          </a:p>
        </p:txBody>
      </p:sp>
      <p:sp>
        <p:nvSpPr>
          <p:cNvPr id="5" name="页脚占位符 4"/>
          <p:cNvSpPr>
            <a:spLocks noGrp="1"/>
          </p:cNvSpPr>
          <p:nvPr>
            <p:ph type="ftr" sz="quarter" idx="11"/>
          </p:nvPr>
        </p:nvSpPr>
        <p:spPr/>
        <p:txBody>
          <a:bodyPr/>
          <a:lstStyle/>
          <a:p>
            <a:pPr>
              <a:defRPr/>
            </a:pPr>
            <a:r>
              <a:rPr lang="en-US" altLang="zh-CN" smtClean="0"/>
              <a:t>CITS, NanKai University</a:t>
            </a:r>
            <a:endParaRPr lang="en-US" altLang="ko-KR"/>
          </a:p>
        </p:txBody>
      </p:sp>
      <p:sp>
        <p:nvSpPr>
          <p:cNvPr id="6" name="灯片编号占位符 5"/>
          <p:cNvSpPr>
            <a:spLocks noGrp="1"/>
          </p:cNvSpPr>
          <p:nvPr>
            <p:ph type="sldNum" sz="quarter" idx="12"/>
          </p:nvPr>
        </p:nvSpPr>
        <p:spPr/>
        <p:txBody>
          <a:bodyPr/>
          <a:lstStyle/>
          <a:p>
            <a:pPr>
              <a:defRPr/>
            </a:pPr>
            <a:fld id="{32C7C19E-C979-4A8C-991F-EB73B2F94084}" type="slidenum">
              <a:rPr lang="en-US" altLang="ko-KR" smtClean="0"/>
              <a:pPr>
                <a:defRPr/>
              </a:pPr>
              <a:t>71</a:t>
            </a:fld>
            <a:endParaRPr lang="en-US" altLang="ko-KR"/>
          </a:p>
        </p:txBody>
      </p:sp>
      <p:sp>
        <p:nvSpPr>
          <p:cNvPr id="3" name="内容占位符 2"/>
          <p:cNvSpPr>
            <a:spLocks noGrp="1"/>
          </p:cNvSpPr>
          <p:nvPr>
            <p:ph idx="1"/>
          </p:nvPr>
        </p:nvSpPr>
        <p:spPr/>
        <p:txBody>
          <a:bodyPr/>
          <a:lstStyle/>
          <a:p>
            <a:endParaRPr lang="zh-CN" altLang="en-US"/>
          </a:p>
        </p:txBody>
      </p:sp>
      <p:pic>
        <p:nvPicPr>
          <p:cNvPr id="50178" name="Picture 2" descr="dram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2425426"/>
            <a:ext cx="2857500" cy="2371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0168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Flip Feng </a:t>
            </a:r>
            <a:r>
              <a:rPr lang="en-US" altLang="zh-CN" dirty="0" err="1" smtClean="0"/>
              <a:t>Shui</a:t>
            </a:r>
            <a:endParaRPr lang="zh-CN" altLang="en-US" dirty="0"/>
          </a:p>
        </p:txBody>
      </p:sp>
      <p:sp>
        <p:nvSpPr>
          <p:cNvPr id="4" name="日期占位符 3"/>
          <p:cNvSpPr>
            <a:spLocks noGrp="1"/>
          </p:cNvSpPr>
          <p:nvPr>
            <p:ph type="dt" sz="half" idx="10"/>
          </p:nvPr>
        </p:nvSpPr>
        <p:spPr/>
        <p:txBody>
          <a:bodyPr/>
          <a:lstStyle/>
          <a:p>
            <a:pPr>
              <a:defRPr/>
            </a:pPr>
            <a:r>
              <a:rPr lang="en-US" altLang="zh-CN" smtClean="0"/>
              <a:t>Operating System</a:t>
            </a:r>
            <a:endParaRPr lang="en-US" altLang="ko-KR"/>
          </a:p>
        </p:txBody>
      </p:sp>
      <p:sp>
        <p:nvSpPr>
          <p:cNvPr id="5" name="页脚占位符 4"/>
          <p:cNvSpPr>
            <a:spLocks noGrp="1"/>
          </p:cNvSpPr>
          <p:nvPr>
            <p:ph type="ftr" sz="quarter" idx="11"/>
          </p:nvPr>
        </p:nvSpPr>
        <p:spPr/>
        <p:txBody>
          <a:bodyPr/>
          <a:lstStyle/>
          <a:p>
            <a:pPr>
              <a:defRPr/>
            </a:pPr>
            <a:r>
              <a:rPr lang="en-US" altLang="zh-CN" smtClean="0"/>
              <a:t>CITS, NanKai University</a:t>
            </a:r>
            <a:endParaRPr lang="en-US" altLang="ko-KR"/>
          </a:p>
        </p:txBody>
      </p:sp>
      <p:sp>
        <p:nvSpPr>
          <p:cNvPr id="6" name="灯片编号占位符 5"/>
          <p:cNvSpPr>
            <a:spLocks noGrp="1"/>
          </p:cNvSpPr>
          <p:nvPr>
            <p:ph type="sldNum" sz="quarter" idx="12"/>
          </p:nvPr>
        </p:nvSpPr>
        <p:spPr/>
        <p:txBody>
          <a:bodyPr/>
          <a:lstStyle/>
          <a:p>
            <a:pPr>
              <a:defRPr/>
            </a:pPr>
            <a:fld id="{32C7C19E-C979-4A8C-991F-EB73B2F94084}" type="slidenum">
              <a:rPr lang="en-US" altLang="ko-KR" smtClean="0"/>
              <a:pPr>
                <a:defRPr/>
              </a:pPr>
              <a:t>72</a:t>
            </a:fld>
            <a:endParaRPr lang="en-US" altLang="ko-KR"/>
          </a:p>
        </p:txBody>
      </p:sp>
      <p:sp>
        <p:nvSpPr>
          <p:cNvPr id="7" name="矩形 6"/>
          <p:cNvSpPr/>
          <p:nvPr/>
        </p:nvSpPr>
        <p:spPr bwMode="auto">
          <a:xfrm>
            <a:off x="971550" y="3501008"/>
            <a:ext cx="8064500" cy="129614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8" name="矩形 7"/>
          <p:cNvSpPr/>
          <p:nvPr/>
        </p:nvSpPr>
        <p:spPr bwMode="auto">
          <a:xfrm>
            <a:off x="4355976" y="3501008"/>
            <a:ext cx="2448272" cy="1296144"/>
          </a:xfrm>
          <a:prstGeom prst="rect">
            <a:avLst/>
          </a:prstGeom>
          <a:solidFill>
            <a:srgbClr val="F5ED5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9" name="矩形 8"/>
          <p:cNvSpPr/>
          <p:nvPr/>
        </p:nvSpPr>
        <p:spPr bwMode="auto">
          <a:xfrm>
            <a:off x="5144616" y="3501008"/>
            <a:ext cx="939552" cy="1296144"/>
          </a:xfrm>
          <a:prstGeom prst="rect">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攻击目标页面</a:t>
            </a:r>
          </a:p>
        </p:txBody>
      </p:sp>
      <p:pic>
        <p:nvPicPr>
          <p:cNvPr id="13" name="内容占位符 1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424536" y="3768452"/>
            <a:ext cx="632477" cy="761256"/>
          </a:xfrm>
        </p:spPr>
      </p:pic>
      <p:pic>
        <p:nvPicPr>
          <p:cNvPr id="14" name="内容占位符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6151405" y="3768452"/>
            <a:ext cx="632477" cy="761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1403648" y="4149080"/>
            <a:ext cx="1440160" cy="369332"/>
          </a:xfrm>
          <a:prstGeom prst="rect">
            <a:avLst/>
          </a:prstGeom>
          <a:noFill/>
        </p:spPr>
        <p:txBody>
          <a:bodyPr wrap="square" rtlCol="0">
            <a:spAutoFit/>
          </a:bodyPr>
          <a:lstStyle/>
          <a:p>
            <a:r>
              <a:rPr lang="zh-CN" altLang="en-US" dirty="0" smtClean="0"/>
              <a:t>物理内存</a:t>
            </a:r>
            <a:endParaRPr lang="zh-CN" altLang="en-US" dirty="0"/>
          </a:p>
        </p:txBody>
      </p:sp>
    </p:spTree>
    <p:extLst>
      <p:ext uri="{BB962C8B-B14F-4D97-AF65-F5344CB8AC3E}">
        <p14:creationId xmlns:p14="http://schemas.microsoft.com/office/powerpoint/2010/main" val="34551448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Meldown</a:t>
            </a:r>
            <a:r>
              <a:rPr lang="en-US" altLang="zh-CN" dirty="0" smtClean="0"/>
              <a:t> Attack</a:t>
            </a:r>
            <a:endParaRPr lang="zh-CN" altLang="en-US" dirty="0"/>
          </a:p>
        </p:txBody>
      </p:sp>
      <p:pic>
        <p:nvPicPr>
          <p:cNvPr id="7" name="内容占位符 6"/>
          <p:cNvPicPr>
            <a:picLocks noGrp="1" noChangeAspect="1"/>
          </p:cNvPicPr>
          <p:nvPr>
            <p:ph idx="1"/>
          </p:nvPr>
        </p:nvPicPr>
        <p:blipFill>
          <a:blip r:embed="rId2"/>
          <a:stretch>
            <a:fillRect/>
          </a:stretch>
        </p:blipFill>
        <p:spPr>
          <a:xfrm>
            <a:off x="104209" y="1628800"/>
            <a:ext cx="8931841" cy="4097823"/>
          </a:xfrm>
          <a:prstGeom prst="rect">
            <a:avLst/>
          </a:prstGeom>
        </p:spPr>
      </p:pic>
      <p:sp>
        <p:nvSpPr>
          <p:cNvPr id="4" name="日期占位符 3"/>
          <p:cNvSpPr>
            <a:spLocks noGrp="1"/>
          </p:cNvSpPr>
          <p:nvPr>
            <p:ph type="dt" sz="half" idx="10"/>
          </p:nvPr>
        </p:nvSpPr>
        <p:spPr/>
        <p:txBody>
          <a:bodyPr/>
          <a:lstStyle/>
          <a:p>
            <a:pPr>
              <a:defRPr/>
            </a:pPr>
            <a:r>
              <a:rPr lang="en-US" altLang="zh-CN" smtClean="0"/>
              <a:t>Operating System</a:t>
            </a:r>
            <a:endParaRPr lang="en-US" altLang="ko-KR"/>
          </a:p>
        </p:txBody>
      </p:sp>
      <p:sp>
        <p:nvSpPr>
          <p:cNvPr id="5" name="页脚占位符 4"/>
          <p:cNvSpPr>
            <a:spLocks noGrp="1"/>
          </p:cNvSpPr>
          <p:nvPr>
            <p:ph type="ftr" sz="quarter" idx="11"/>
          </p:nvPr>
        </p:nvSpPr>
        <p:spPr/>
        <p:txBody>
          <a:bodyPr/>
          <a:lstStyle/>
          <a:p>
            <a:pPr>
              <a:defRPr/>
            </a:pPr>
            <a:r>
              <a:rPr lang="en-US" altLang="zh-CN" smtClean="0"/>
              <a:t>CITS, NanKai University</a:t>
            </a:r>
            <a:endParaRPr lang="en-US" altLang="ko-KR"/>
          </a:p>
        </p:txBody>
      </p:sp>
      <p:sp>
        <p:nvSpPr>
          <p:cNvPr id="6" name="灯片编号占位符 5"/>
          <p:cNvSpPr>
            <a:spLocks noGrp="1"/>
          </p:cNvSpPr>
          <p:nvPr>
            <p:ph type="sldNum" sz="quarter" idx="12"/>
          </p:nvPr>
        </p:nvSpPr>
        <p:spPr/>
        <p:txBody>
          <a:bodyPr/>
          <a:lstStyle/>
          <a:p>
            <a:pPr>
              <a:defRPr/>
            </a:pPr>
            <a:fld id="{32C7C19E-C979-4A8C-991F-EB73B2F94084}" type="slidenum">
              <a:rPr lang="en-US" altLang="ko-KR" smtClean="0"/>
              <a:pPr>
                <a:defRPr/>
              </a:pPr>
              <a:t>73</a:t>
            </a:fld>
            <a:endParaRPr lang="en-US" altLang="ko-KR"/>
          </a:p>
        </p:txBody>
      </p:sp>
    </p:spTree>
    <p:extLst>
      <p:ext uri="{BB962C8B-B14F-4D97-AF65-F5344CB8AC3E}">
        <p14:creationId xmlns:p14="http://schemas.microsoft.com/office/powerpoint/2010/main" val="362749772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Cache Side Channel Attack</a:t>
            </a:r>
            <a:endParaRPr lang="zh-CN" altLang="en-US" dirty="0"/>
          </a:p>
        </p:txBody>
      </p:sp>
      <p:sp>
        <p:nvSpPr>
          <p:cNvPr id="3" name="内容占位符 2"/>
          <p:cNvSpPr>
            <a:spLocks noGrp="1"/>
          </p:cNvSpPr>
          <p:nvPr>
            <p:ph idx="1"/>
          </p:nvPr>
        </p:nvSpPr>
        <p:spPr>
          <a:xfrm>
            <a:off x="971550" y="1371600"/>
            <a:ext cx="3888482" cy="5010150"/>
          </a:xfrm>
        </p:spPr>
        <p:txBody>
          <a:bodyPr/>
          <a:lstStyle/>
          <a:p>
            <a:r>
              <a:rPr lang="en-US" altLang="zh-CN" sz="2000" dirty="0"/>
              <a:t> </a:t>
            </a:r>
            <a:r>
              <a:rPr lang="en-US" altLang="zh-CN" sz="2000" dirty="0" err="1" smtClean="0"/>
              <a:t>int</a:t>
            </a:r>
            <a:r>
              <a:rPr lang="en-US" altLang="zh-CN" sz="2000" dirty="0" smtClean="0"/>
              <a:t> secret=</a:t>
            </a:r>
            <a:r>
              <a:rPr lang="en-US" altLang="zh-CN" sz="2000" dirty="0" smtClean="0">
                <a:solidFill>
                  <a:srgbClr val="FF0000"/>
                </a:solidFill>
              </a:rPr>
              <a:t>XXXXX</a:t>
            </a:r>
            <a:r>
              <a:rPr lang="en-US" altLang="zh-CN" sz="2000" dirty="0" smtClean="0"/>
              <a:t>;</a:t>
            </a:r>
          </a:p>
          <a:p>
            <a:r>
              <a:rPr lang="en-US" altLang="zh-CN" sz="2000" dirty="0"/>
              <a:t> </a:t>
            </a:r>
            <a:r>
              <a:rPr lang="en-US" altLang="zh-CN" sz="2000" dirty="0" err="1" smtClean="0"/>
              <a:t>int</a:t>
            </a:r>
            <a:r>
              <a:rPr lang="en-US" altLang="zh-CN" sz="2000" dirty="0" smtClean="0"/>
              <a:t> dictionary[1024]={XXXXXXX};</a:t>
            </a:r>
          </a:p>
          <a:p>
            <a:endParaRPr lang="en-US" altLang="zh-CN" sz="2000" dirty="0"/>
          </a:p>
          <a:p>
            <a:r>
              <a:rPr lang="en-US" altLang="zh-CN" sz="2000" dirty="0" smtClean="0"/>
              <a:t> User get secret in a secure way</a:t>
            </a:r>
          </a:p>
          <a:p>
            <a:endParaRPr lang="en-US" altLang="zh-CN" sz="2000" dirty="0" smtClean="0"/>
          </a:p>
          <a:p>
            <a:r>
              <a:rPr lang="en-US" altLang="zh-CN" sz="2000" dirty="0"/>
              <a:t> </a:t>
            </a:r>
            <a:r>
              <a:rPr lang="en-US" altLang="zh-CN" sz="2000" dirty="0" smtClean="0"/>
              <a:t>Get the information by code such as </a:t>
            </a:r>
          </a:p>
          <a:p>
            <a:r>
              <a:rPr lang="en-US" altLang="zh-CN" sz="2000" dirty="0"/>
              <a:t> </a:t>
            </a:r>
            <a:r>
              <a:rPr lang="en-US" altLang="zh-CN" sz="2000" dirty="0" smtClean="0"/>
              <a:t>temp = dictionary[secret] * 100 + …;</a:t>
            </a:r>
            <a:endParaRPr lang="zh-CN" altLang="en-US" sz="2000" dirty="0"/>
          </a:p>
        </p:txBody>
      </p:sp>
      <p:sp>
        <p:nvSpPr>
          <p:cNvPr id="4" name="日期占位符 3"/>
          <p:cNvSpPr>
            <a:spLocks noGrp="1"/>
          </p:cNvSpPr>
          <p:nvPr>
            <p:ph type="dt" sz="half" idx="10"/>
          </p:nvPr>
        </p:nvSpPr>
        <p:spPr/>
        <p:txBody>
          <a:bodyPr/>
          <a:lstStyle/>
          <a:p>
            <a:pPr>
              <a:defRPr/>
            </a:pPr>
            <a:r>
              <a:rPr lang="en-US" altLang="zh-CN" smtClean="0"/>
              <a:t>Operating System</a:t>
            </a:r>
            <a:endParaRPr lang="en-US" altLang="ko-KR"/>
          </a:p>
        </p:txBody>
      </p:sp>
      <p:sp>
        <p:nvSpPr>
          <p:cNvPr id="5" name="页脚占位符 4"/>
          <p:cNvSpPr>
            <a:spLocks noGrp="1"/>
          </p:cNvSpPr>
          <p:nvPr>
            <p:ph type="ftr" sz="quarter" idx="11"/>
          </p:nvPr>
        </p:nvSpPr>
        <p:spPr/>
        <p:txBody>
          <a:bodyPr/>
          <a:lstStyle/>
          <a:p>
            <a:pPr>
              <a:defRPr/>
            </a:pPr>
            <a:r>
              <a:rPr lang="en-US" altLang="zh-CN" smtClean="0"/>
              <a:t>CITS, NanKai University</a:t>
            </a:r>
            <a:endParaRPr lang="en-US" altLang="ko-KR"/>
          </a:p>
        </p:txBody>
      </p:sp>
      <p:sp>
        <p:nvSpPr>
          <p:cNvPr id="6" name="灯片编号占位符 5"/>
          <p:cNvSpPr>
            <a:spLocks noGrp="1"/>
          </p:cNvSpPr>
          <p:nvPr>
            <p:ph type="sldNum" sz="quarter" idx="12"/>
          </p:nvPr>
        </p:nvSpPr>
        <p:spPr/>
        <p:txBody>
          <a:bodyPr/>
          <a:lstStyle/>
          <a:p>
            <a:pPr>
              <a:defRPr/>
            </a:pPr>
            <a:fld id="{32C7C19E-C979-4A8C-991F-EB73B2F94084}" type="slidenum">
              <a:rPr lang="en-US" altLang="ko-KR" smtClean="0"/>
              <a:pPr>
                <a:defRPr/>
              </a:pPr>
              <a:t>74</a:t>
            </a:fld>
            <a:endParaRPr lang="en-US" altLang="ko-KR"/>
          </a:p>
        </p:txBody>
      </p:sp>
    </p:spTree>
    <p:extLst>
      <p:ext uri="{BB962C8B-B14F-4D97-AF65-F5344CB8AC3E}">
        <p14:creationId xmlns:p14="http://schemas.microsoft.com/office/powerpoint/2010/main" val="10613862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Cache Side Channel Attack</a:t>
            </a:r>
            <a:endParaRPr lang="zh-CN" altLang="en-US" dirty="0"/>
          </a:p>
        </p:txBody>
      </p:sp>
      <p:sp>
        <p:nvSpPr>
          <p:cNvPr id="3" name="内容占位符 2"/>
          <p:cNvSpPr>
            <a:spLocks noGrp="1"/>
          </p:cNvSpPr>
          <p:nvPr>
            <p:ph idx="1"/>
          </p:nvPr>
        </p:nvSpPr>
        <p:spPr>
          <a:xfrm>
            <a:off x="971550" y="1371600"/>
            <a:ext cx="3888482" cy="5441950"/>
          </a:xfrm>
        </p:spPr>
        <p:txBody>
          <a:bodyPr/>
          <a:lstStyle/>
          <a:p>
            <a:r>
              <a:rPr lang="en-US" altLang="zh-CN" sz="2000" dirty="0"/>
              <a:t> </a:t>
            </a:r>
            <a:r>
              <a:rPr lang="en-US" altLang="zh-CN" sz="2000" dirty="0" err="1" smtClean="0"/>
              <a:t>int</a:t>
            </a:r>
            <a:r>
              <a:rPr lang="en-US" altLang="zh-CN" sz="2000" dirty="0" smtClean="0"/>
              <a:t> secret=</a:t>
            </a:r>
            <a:r>
              <a:rPr lang="en-US" altLang="zh-CN" sz="2000" dirty="0" smtClean="0">
                <a:solidFill>
                  <a:srgbClr val="FF0000"/>
                </a:solidFill>
              </a:rPr>
              <a:t>XXXXX</a:t>
            </a:r>
            <a:r>
              <a:rPr lang="en-US" altLang="zh-CN" sz="2000" dirty="0" smtClean="0"/>
              <a:t>;</a:t>
            </a:r>
          </a:p>
          <a:p>
            <a:r>
              <a:rPr lang="en-US" altLang="zh-CN" sz="2000" dirty="0"/>
              <a:t> </a:t>
            </a:r>
            <a:r>
              <a:rPr lang="en-US" altLang="zh-CN" sz="2000" dirty="0" err="1" smtClean="0"/>
              <a:t>int</a:t>
            </a:r>
            <a:r>
              <a:rPr lang="en-US" altLang="zh-CN" sz="2000" dirty="0" smtClean="0"/>
              <a:t> dictionary[1024]={XXXXXXX};</a:t>
            </a:r>
          </a:p>
          <a:p>
            <a:endParaRPr lang="en-US" altLang="zh-CN" sz="2000" dirty="0"/>
          </a:p>
          <a:p>
            <a:r>
              <a:rPr lang="en-US" altLang="zh-CN" sz="2000" dirty="0" smtClean="0"/>
              <a:t> User get secret in a secure way</a:t>
            </a:r>
          </a:p>
          <a:p>
            <a:r>
              <a:rPr lang="zh-CN" altLang="en-US" sz="2000" dirty="0" smtClean="0">
                <a:solidFill>
                  <a:srgbClr val="FF0000"/>
                </a:solidFill>
              </a:rPr>
              <a:t>攻击者在这里，刷掉所有的</a:t>
            </a:r>
            <a:r>
              <a:rPr lang="en-US" altLang="zh-CN" sz="2000" dirty="0" smtClean="0">
                <a:solidFill>
                  <a:srgbClr val="FF0000"/>
                </a:solidFill>
              </a:rPr>
              <a:t>cache</a:t>
            </a:r>
          </a:p>
          <a:p>
            <a:r>
              <a:rPr lang="en-US" altLang="zh-CN" sz="2000" dirty="0"/>
              <a:t> </a:t>
            </a:r>
            <a:r>
              <a:rPr lang="en-US" altLang="zh-CN" sz="2000" dirty="0" smtClean="0"/>
              <a:t>Get the information by code such as </a:t>
            </a:r>
          </a:p>
          <a:p>
            <a:r>
              <a:rPr lang="en-US" altLang="zh-CN" sz="2000" dirty="0"/>
              <a:t> </a:t>
            </a:r>
            <a:r>
              <a:rPr lang="en-US" altLang="zh-CN" sz="2000" dirty="0" smtClean="0"/>
              <a:t>temp = dictionary[secret] * 100 + …;</a:t>
            </a:r>
          </a:p>
          <a:p>
            <a:r>
              <a:rPr lang="zh-CN" altLang="en-US" sz="2000" dirty="0" smtClean="0">
                <a:solidFill>
                  <a:srgbClr val="FF0000"/>
                </a:solidFill>
              </a:rPr>
              <a:t>攻击者在这里，测量访问时间</a:t>
            </a:r>
            <a:endParaRPr lang="zh-CN" altLang="en-US" sz="2000" dirty="0">
              <a:solidFill>
                <a:srgbClr val="FF0000"/>
              </a:solidFill>
            </a:endParaRPr>
          </a:p>
        </p:txBody>
      </p:sp>
      <p:sp>
        <p:nvSpPr>
          <p:cNvPr id="4" name="日期占位符 3"/>
          <p:cNvSpPr>
            <a:spLocks noGrp="1"/>
          </p:cNvSpPr>
          <p:nvPr>
            <p:ph type="dt" sz="half" idx="10"/>
          </p:nvPr>
        </p:nvSpPr>
        <p:spPr/>
        <p:txBody>
          <a:bodyPr/>
          <a:lstStyle/>
          <a:p>
            <a:pPr>
              <a:defRPr/>
            </a:pPr>
            <a:r>
              <a:rPr lang="en-US" altLang="zh-CN" smtClean="0"/>
              <a:t>Operating System</a:t>
            </a:r>
            <a:endParaRPr lang="en-US" altLang="ko-KR"/>
          </a:p>
        </p:txBody>
      </p:sp>
      <p:sp>
        <p:nvSpPr>
          <p:cNvPr id="5" name="页脚占位符 4"/>
          <p:cNvSpPr>
            <a:spLocks noGrp="1"/>
          </p:cNvSpPr>
          <p:nvPr>
            <p:ph type="ftr" sz="quarter" idx="11"/>
          </p:nvPr>
        </p:nvSpPr>
        <p:spPr/>
        <p:txBody>
          <a:bodyPr/>
          <a:lstStyle/>
          <a:p>
            <a:pPr>
              <a:defRPr/>
            </a:pPr>
            <a:r>
              <a:rPr lang="en-US" altLang="zh-CN" smtClean="0"/>
              <a:t>CITS, NanKai University</a:t>
            </a:r>
            <a:endParaRPr lang="en-US" altLang="ko-KR"/>
          </a:p>
        </p:txBody>
      </p:sp>
      <p:sp>
        <p:nvSpPr>
          <p:cNvPr id="6" name="灯片编号占位符 5"/>
          <p:cNvSpPr>
            <a:spLocks noGrp="1"/>
          </p:cNvSpPr>
          <p:nvPr>
            <p:ph type="sldNum" sz="quarter" idx="12"/>
          </p:nvPr>
        </p:nvSpPr>
        <p:spPr/>
        <p:txBody>
          <a:bodyPr/>
          <a:lstStyle/>
          <a:p>
            <a:pPr>
              <a:defRPr/>
            </a:pPr>
            <a:fld id="{32C7C19E-C979-4A8C-991F-EB73B2F94084}" type="slidenum">
              <a:rPr lang="en-US" altLang="ko-KR" smtClean="0"/>
              <a:pPr>
                <a:defRPr/>
              </a:pPr>
              <a:t>75</a:t>
            </a:fld>
            <a:endParaRPr lang="en-US" altLang="ko-KR"/>
          </a:p>
        </p:txBody>
      </p:sp>
      <p:sp>
        <p:nvSpPr>
          <p:cNvPr id="7" name="矩形 6"/>
          <p:cNvSpPr/>
          <p:nvPr/>
        </p:nvSpPr>
        <p:spPr bwMode="auto">
          <a:xfrm>
            <a:off x="5868144" y="1268760"/>
            <a:ext cx="720080" cy="49377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8" name="矩形 7"/>
          <p:cNvSpPr/>
          <p:nvPr/>
        </p:nvSpPr>
        <p:spPr bwMode="auto">
          <a:xfrm>
            <a:off x="5868144" y="3861048"/>
            <a:ext cx="720080" cy="196436"/>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itchFamily="18" charset="0"/>
            </a:endParaRPr>
          </a:p>
        </p:txBody>
      </p:sp>
      <p:grpSp>
        <p:nvGrpSpPr>
          <p:cNvPr id="19" name="组合 18"/>
          <p:cNvGrpSpPr/>
          <p:nvPr/>
        </p:nvGrpSpPr>
        <p:grpSpPr>
          <a:xfrm>
            <a:off x="6660232" y="1268760"/>
            <a:ext cx="1872208" cy="2592288"/>
            <a:chOff x="6660232" y="1268760"/>
            <a:chExt cx="1872208" cy="2592288"/>
          </a:xfrm>
        </p:grpSpPr>
        <p:cxnSp>
          <p:nvCxnSpPr>
            <p:cNvPr id="10" name="直接连接符 9"/>
            <p:cNvCxnSpPr/>
            <p:nvPr/>
          </p:nvCxnSpPr>
          <p:spPr bwMode="auto">
            <a:xfrm>
              <a:off x="6660232" y="1268760"/>
              <a:ext cx="129614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直接连接符 10"/>
            <p:cNvCxnSpPr/>
            <p:nvPr/>
          </p:nvCxnSpPr>
          <p:spPr bwMode="auto">
            <a:xfrm>
              <a:off x="6660232" y="3861048"/>
              <a:ext cx="129614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直接箭头连接符 14"/>
            <p:cNvCxnSpPr/>
            <p:nvPr/>
          </p:nvCxnSpPr>
          <p:spPr bwMode="auto">
            <a:xfrm>
              <a:off x="7236296" y="1268760"/>
              <a:ext cx="0" cy="2592288"/>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18" name="文本框 17"/>
            <p:cNvSpPr txBox="1"/>
            <p:nvPr/>
          </p:nvSpPr>
          <p:spPr>
            <a:xfrm>
              <a:off x="7308304" y="2132856"/>
              <a:ext cx="1224136" cy="923330"/>
            </a:xfrm>
            <a:prstGeom prst="rect">
              <a:avLst/>
            </a:prstGeom>
            <a:noFill/>
          </p:spPr>
          <p:txBody>
            <a:bodyPr wrap="square" rtlCol="0">
              <a:spAutoFit/>
            </a:bodyPr>
            <a:lstStyle/>
            <a:p>
              <a:r>
                <a:rPr lang="zh-CN" altLang="en-US" dirty="0" smtClean="0"/>
                <a:t>这个</a:t>
              </a:r>
              <a:r>
                <a:rPr lang="en-US" altLang="zh-CN" dirty="0" smtClean="0"/>
                <a:t>offset</a:t>
              </a:r>
              <a:r>
                <a:rPr lang="zh-CN" altLang="en-US" dirty="0" smtClean="0"/>
                <a:t>就是</a:t>
              </a:r>
              <a:r>
                <a:rPr lang="en-US" altLang="zh-CN" dirty="0" smtClean="0"/>
                <a:t>secret</a:t>
              </a:r>
              <a:endParaRPr lang="zh-CN" altLang="en-US" dirty="0"/>
            </a:p>
          </p:txBody>
        </p:sp>
      </p:grpSp>
      <p:sp>
        <p:nvSpPr>
          <p:cNvPr id="20" name="文本框 19"/>
          <p:cNvSpPr txBox="1"/>
          <p:nvPr/>
        </p:nvSpPr>
        <p:spPr>
          <a:xfrm>
            <a:off x="4932040" y="1130260"/>
            <a:ext cx="1007939" cy="276999"/>
          </a:xfrm>
          <a:prstGeom prst="rect">
            <a:avLst/>
          </a:prstGeom>
          <a:noFill/>
        </p:spPr>
        <p:txBody>
          <a:bodyPr wrap="square" rtlCol="0">
            <a:spAutoFit/>
          </a:bodyPr>
          <a:lstStyle/>
          <a:p>
            <a:r>
              <a:rPr lang="en-US" altLang="zh-CN" sz="1200" dirty="0" smtClean="0"/>
              <a:t>dictionary</a:t>
            </a:r>
            <a:endParaRPr lang="zh-CN" altLang="en-US" sz="1200" dirty="0"/>
          </a:p>
        </p:txBody>
      </p:sp>
    </p:spTree>
    <p:extLst>
      <p:ext uri="{BB962C8B-B14F-4D97-AF65-F5344CB8AC3E}">
        <p14:creationId xmlns:p14="http://schemas.microsoft.com/office/powerpoint/2010/main" val="413802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wipe(down)">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en-US" altLang="zh-CN" smtClean="0"/>
              <a:t>Operating System</a:t>
            </a:r>
            <a:endParaRPr lang="en-US" altLang="ko-KR"/>
          </a:p>
        </p:txBody>
      </p:sp>
      <p:sp>
        <p:nvSpPr>
          <p:cNvPr id="5" name="页脚占位符 4"/>
          <p:cNvSpPr>
            <a:spLocks noGrp="1"/>
          </p:cNvSpPr>
          <p:nvPr>
            <p:ph type="ftr" sz="quarter" idx="11"/>
          </p:nvPr>
        </p:nvSpPr>
        <p:spPr/>
        <p:txBody>
          <a:bodyPr/>
          <a:lstStyle/>
          <a:p>
            <a:pPr>
              <a:defRPr/>
            </a:pPr>
            <a:r>
              <a:rPr lang="en-US" altLang="zh-CN" smtClean="0"/>
              <a:t>CITS, NanKai University</a:t>
            </a:r>
            <a:endParaRPr lang="en-US" altLang="ko-KR"/>
          </a:p>
        </p:txBody>
      </p:sp>
      <p:sp>
        <p:nvSpPr>
          <p:cNvPr id="6" name="灯片编号占位符 5"/>
          <p:cNvSpPr>
            <a:spLocks noGrp="1"/>
          </p:cNvSpPr>
          <p:nvPr>
            <p:ph type="sldNum" sz="quarter" idx="12"/>
          </p:nvPr>
        </p:nvSpPr>
        <p:spPr/>
        <p:txBody>
          <a:bodyPr/>
          <a:lstStyle/>
          <a:p>
            <a:pPr>
              <a:defRPr/>
            </a:pPr>
            <a:fld id="{32C7C19E-C979-4A8C-991F-EB73B2F94084}" type="slidenum">
              <a:rPr lang="en-US" altLang="ko-KR" smtClean="0"/>
              <a:pPr>
                <a:defRPr/>
              </a:pPr>
              <a:t>76</a:t>
            </a:fld>
            <a:endParaRPr lang="en-US" altLang="ko-KR"/>
          </a:p>
        </p:txBody>
      </p:sp>
      <p:pic>
        <p:nvPicPr>
          <p:cNvPr id="7" name="图片 6"/>
          <p:cNvPicPr>
            <a:picLocks noChangeAspect="1"/>
          </p:cNvPicPr>
          <p:nvPr/>
        </p:nvPicPr>
        <p:blipFill>
          <a:blip r:embed="rId2"/>
          <a:stretch>
            <a:fillRect/>
          </a:stretch>
        </p:blipFill>
        <p:spPr>
          <a:xfrm>
            <a:off x="179512" y="548680"/>
            <a:ext cx="8856538" cy="5518259"/>
          </a:xfrm>
          <a:prstGeom prst="rect">
            <a:avLst/>
          </a:prstGeom>
        </p:spPr>
      </p:pic>
    </p:spTree>
    <p:extLst>
      <p:ext uri="{BB962C8B-B14F-4D97-AF65-F5344CB8AC3E}">
        <p14:creationId xmlns:p14="http://schemas.microsoft.com/office/powerpoint/2010/main" val="5047829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en-US" altLang="zh-CN" smtClean="0"/>
              <a:t>Operating System</a:t>
            </a:r>
            <a:endParaRPr lang="en-US" altLang="ko-KR"/>
          </a:p>
        </p:txBody>
      </p:sp>
      <p:sp>
        <p:nvSpPr>
          <p:cNvPr id="5" name="页脚占位符 4"/>
          <p:cNvSpPr>
            <a:spLocks noGrp="1"/>
          </p:cNvSpPr>
          <p:nvPr>
            <p:ph type="ftr" sz="quarter" idx="11"/>
          </p:nvPr>
        </p:nvSpPr>
        <p:spPr/>
        <p:txBody>
          <a:bodyPr/>
          <a:lstStyle/>
          <a:p>
            <a:pPr>
              <a:defRPr/>
            </a:pPr>
            <a:r>
              <a:rPr lang="en-US" altLang="zh-CN" smtClean="0"/>
              <a:t>CITS, NanKai University</a:t>
            </a:r>
            <a:endParaRPr lang="en-US" altLang="ko-KR"/>
          </a:p>
        </p:txBody>
      </p:sp>
      <p:sp>
        <p:nvSpPr>
          <p:cNvPr id="6" name="灯片编号占位符 5"/>
          <p:cNvSpPr>
            <a:spLocks noGrp="1"/>
          </p:cNvSpPr>
          <p:nvPr>
            <p:ph type="sldNum" sz="quarter" idx="12"/>
          </p:nvPr>
        </p:nvSpPr>
        <p:spPr/>
        <p:txBody>
          <a:bodyPr/>
          <a:lstStyle/>
          <a:p>
            <a:pPr>
              <a:defRPr/>
            </a:pPr>
            <a:fld id="{32C7C19E-C979-4A8C-991F-EB73B2F94084}" type="slidenum">
              <a:rPr lang="en-US" altLang="ko-KR" smtClean="0"/>
              <a:pPr>
                <a:defRPr/>
              </a:pPr>
              <a:t>77</a:t>
            </a:fld>
            <a:endParaRPr lang="en-US" altLang="ko-KR"/>
          </a:p>
        </p:txBody>
      </p:sp>
      <p:pic>
        <p:nvPicPr>
          <p:cNvPr id="7" name="图片 6"/>
          <p:cNvPicPr>
            <a:picLocks noChangeAspect="1"/>
          </p:cNvPicPr>
          <p:nvPr/>
        </p:nvPicPr>
        <p:blipFill>
          <a:blip r:embed="rId2"/>
          <a:stretch>
            <a:fillRect/>
          </a:stretch>
        </p:blipFill>
        <p:spPr>
          <a:xfrm>
            <a:off x="179512" y="116632"/>
            <a:ext cx="8900483" cy="6028880"/>
          </a:xfrm>
          <a:prstGeom prst="rect">
            <a:avLst/>
          </a:prstGeom>
        </p:spPr>
      </p:pic>
    </p:spTree>
    <p:extLst>
      <p:ext uri="{BB962C8B-B14F-4D97-AF65-F5344CB8AC3E}">
        <p14:creationId xmlns:p14="http://schemas.microsoft.com/office/powerpoint/2010/main" val="33397854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en-US" altLang="zh-CN" smtClean="0"/>
              <a:t>Operating System</a:t>
            </a:r>
            <a:endParaRPr lang="en-US" altLang="ko-KR"/>
          </a:p>
        </p:txBody>
      </p:sp>
      <p:sp>
        <p:nvSpPr>
          <p:cNvPr id="5" name="页脚占位符 4"/>
          <p:cNvSpPr>
            <a:spLocks noGrp="1"/>
          </p:cNvSpPr>
          <p:nvPr>
            <p:ph type="ftr" sz="quarter" idx="11"/>
          </p:nvPr>
        </p:nvSpPr>
        <p:spPr/>
        <p:txBody>
          <a:bodyPr/>
          <a:lstStyle/>
          <a:p>
            <a:pPr>
              <a:defRPr/>
            </a:pPr>
            <a:r>
              <a:rPr lang="en-US" altLang="zh-CN" smtClean="0"/>
              <a:t>CITS, NanKai University</a:t>
            </a:r>
            <a:endParaRPr lang="en-US" altLang="ko-KR"/>
          </a:p>
        </p:txBody>
      </p:sp>
      <p:sp>
        <p:nvSpPr>
          <p:cNvPr id="6" name="灯片编号占位符 5"/>
          <p:cNvSpPr>
            <a:spLocks noGrp="1"/>
          </p:cNvSpPr>
          <p:nvPr>
            <p:ph type="sldNum" sz="quarter" idx="12"/>
          </p:nvPr>
        </p:nvSpPr>
        <p:spPr/>
        <p:txBody>
          <a:bodyPr/>
          <a:lstStyle/>
          <a:p>
            <a:pPr>
              <a:defRPr/>
            </a:pPr>
            <a:fld id="{32C7C19E-C979-4A8C-991F-EB73B2F94084}" type="slidenum">
              <a:rPr lang="en-US" altLang="ko-KR" smtClean="0"/>
              <a:pPr>
                <a:defRPr/>
              </a:pPr>
              <a:t>78</a:t>
            </a:fld>
            <a:endParaRPr lang="en-US" altLang="ko-KR"/>
          </a:p>
        </p:txBody>
      </p:sp>
      <p:pic>
        <p:nvPicPr>
          <p:cNvPr id="7" name="图片 6"/>
          <p:cNvPicPr>
            <a:picLocks noChangeAspect="1"/>
          </p:cNvPicPr>
          <p:nvPr/>
        </p:nvPicPr>
        <p:blipFill>
          <a:blip r:embed="rId2"/>
          <a:stretch>
            <a:fillRect/>
          </a:stretch>
        </p:blipFill>
        <p:spPr>
          <a:xfrm>
            <a:off x="323528" y="304800"/>
            <a:ext cx="8201858" cy="5943631"/>
          </a:xfrm>
          <a:prstGeom prst="rect">
            <a:avLst/>
          </a:prstGeom>
        </p:spPr>
      </p:pic>
    </p:spTree>
    <p:extLst>
      <p:ext uri="{BB962C8B-B14F-4D97-AF65-F5344CB8AC3E}">
        <p14:creationId xmlns:p14="http://schemas.microsoft.com/office/powerpoint/2010/main" val="354721829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Meldown</a:t>
            </a:r>
            <a:r>
              <a:rPr lang="en-US" altLang="zh-CN" dirty="0" smtClean="0"/>
              <a:t> Attack</a:t>
            </a:r>
            <a:endParaRPr lang="zh-CN" altLang="en-US" dirty="0"/>
          </a:p>
        </p:txBody>
      </p:sp>
      <p:pic>
        <p:nvPicPr>
          <p:cNvPr id="7" name="内容占位符 6"/>
          <p:cNvPicPr>
            <a:picLocks noGrp="1" noChangeAspect="1"/>
          </p:cNvPicPr>
          <p:nvPr>
            <p:ph idx="1"/>
          </p:nvPr>
        </p:nvPicPr>
        <p:blipFill>
          <a:blip r:embed="rId2"/>
          <a:stretch>
            <a:fillRect/>
          </a:stretch>
        </p:blipFill>
        <p:spPr>
          <a:xfrm>
            <a:off x="104209" y="1628800"/>
            <a:ext cx="8931841" cy="4097823"/>
          </a:xfrm>
          <a:prstGeom prst="rect">
            <a:avLst/>
          </a:prstGeom>
        </p:spPr>
      </p:pic>
      <p:sp>
        <p:nvSpPr>
          <p:cNvPr id="4" name="日期占位符 3"/>
          <p:cNvSpPr>
            <a:spLocks noGrp="1"/>
          </p:cNvSpPr>
          <p:nvPr>
            <p:ph type="dt" sz="half" idx="10"/>
          </p:nvPr>
        </p:nvSpPr>
        <p:spPr/>
        <p:txBody>
          <a:bodyPr/>
          <a:lstStyle/>
          <a:p>
            <a:pPr>
              <a:defRPr/>
            </a:pPr>
            <a:r>
              <a:rPr lang="en-US" altLang="zh-CN" smtClean="0"/>
              <a:t>Operating System</a:t>
            </a:r>
            <a:endParaRPr lang="en-US" altLang="ko-KR"/>
          </a:p>
        </p:txBody>
      </p:sp>
      <p:sp>
        <p:nvSpPr>
          <p:cNvPr id="5" name="页脚占位符 4"/>
          <p:cNvSpPr>
            <a:spLocks noGrp="1"/>
          </p:cNvSpPr>
          <p:nvPr>
            <p:ph type="ftr" sz="quarter" idx="11"/>
          </p:nvPr>
        </p:nvSpPr>
        <p:spPr/>
        <p:txBody>
          <a:bodyPr/>
          <a:lstStyle/>
          <a:p>
            <a:pPr>
              <a:defRPr/>
            </a:pPr>
            <a:r>
              <a:rPr lang="en-US" altLang="zh-CN" smtClean="0"/>
              <a:t>CITS, NanKai University</a:t>
            </a:r>
            <a:endParaRPr lang="en-US" altLang="ko-KR"/>
          </a:p>
        </p:txBody>
      </p:sp>
      <p:sp>
        <p:nvSpPr>
          <p:cNvPr id="6" name="灯片编号占位符 5"/>
          <p:cNvSpPr>
            <a:spLocks noGrp="1"/>
          </p:cNvSpPr>
          <p:nvPr>
            <p:ph type="sldNum" sz="quarter" idx="12"/>
          </p:nvPr>
        </p:nvSpPr>
        <p:spPr/>
        <p:txBody>
          <a:bodyPr/>
          <a:lstStyle/>
          <a:p>
            <a:pPr>
              <a:defRPr/>
            </a:pPr>
            <a:fld id="{32C7C19E-C979-4A8C-991F-EB73B2F94084}" type="slidenum">
              <a:rPr lang="en-US" altLang="ko-KR" smtClean="0"/>
              <a:pPr>
                <a:defRPr/>
              </a:pPr>
              <a:t>79</a:t>
            </a:fld>
            <a:endParaRPr lang="en-US" altLang="ko-KR"/>
          </a:p>
        </p:txBody>
      </p:sp>
    </p:spTree>
    <p:extLst>
      <p:ext uri="{BB962C8B-B14F-4D97-AF65-F5344CB8AC3E}">
        <p14:creationId xmlns:p14="http://schemas.microsoft.com/office/powerpoint/2010/main" val="17528391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p:cNvSpPr txBox="1">
            <a:spLocks noChangeArrowheads="1"/>
          </p:cNvSpPr>
          <p:nvPr/>
        </p:nvSpPr>
        <p:spPr bwMode="auto">
          <a:xfrm>
            <a:off x="2157610" y="1107737"/>
            <a:ext cx="4572032" cy="530915"/>
          </a:xfrm>
          <a:prstGeom prst="rect">
            <a:avLst/>
          </a:prstGeom>
          <a:noFill/>
          <a:ln w="9525">
            <a:noFill/>
            <a:miter lim="800000"/>
            <a:headEnd/>
            <a:tailEnd/>
          </a:ln>
        </p:spPr>
        <p:txBody>
          <a:bodyPr wrap="square">
            <a:spAutoFit/>
          </a:bodyPr>
          <a:lstStyle/>
          <a:p>
            <a:pPr lvl="0" algn="ctr">
              <a:lnSpc>
                <a:spcPct val="95000"/>
              </a:lnSpc>
              <a:defRPr/>
            </a:pPr>
            <a:r>
              <a:rPr lang="zh-CN" altLang="en-US" sz="3000" b="1" dirty="0">
                <a:solidFill>
                  <a:srgbClr val="11576A"/>
                </a:solidFill>
                <a:latin typeface="微软雅黑" pitchFamily="34" charset="-122"/>
                <a:ea typeface="微软雅黑" pitchFamily="34" charset="-122"/>
                <a:cs typeface="宋体" charset="0"/>
              </a:rPr>
              <a:t>反置页表</a:t>
            </a:r>
          </a:p>
        </p:txBody>
      </p:sp>
      <p:grpSp>
        <p:nvGrpSpPr>
          <p:cNvPr id="116" name="组合 115"/>
          <p:cNvGrpSpPr/>
          <p:nvPr/>
        </p:nvGrpSpPr>
        <p:grpSpPr>
          <a:xfrm>
            <a:off x="1738951" y="1643051"/>
            <a:ext cx="7254899" cy="384721"/>
            <a:chOff x="746125" y="785800"/>
            <a:chExt cx="7254899" cy="384721"/>
          </a:xfrm>
        </p:grpSpPr>
        <p:sp>
          <p:nvSpPr>
            <p:cNvPr id="24584" name="TextBox 4"/>
            <p:cNvSpPr txBox="1">
              <a:spLocks noChangeArrowheads="1"/>
            </p:cNvSpPr>
            <p:nvPr/>
          </p:nvSpPr>
          <p:spPr bwMode="auto">
            <a:xfrm>
              <a:off x="1143024" y="785800"/>
              <a:ext cx="6858000" cy="384721"/>
            </a:xfrm>
            <a:prstGeom prst="rect">
              <a:avLst/>
            </a:prstGeom>
            <a:noFill/>
            <a:ln w="9525">
              <a:noFill/>
              <a:miter lim="800000"/>
              <a:headEnd/>
              <a:tailEnd/>
            </a:ln>
          </p:spPr>
          <p:txBody>
            <a:bodyPr>
              <a:spAutoFit/>
            </a:bodyPr>
            <a:lstStyle/>
            <a:p>
              <a:pPr marL="342900" indent="-342900">
                <a:defRPr/>
              </a:pPr>
              <a:r>
                <a:rPr lang="zh-CN" altLang="en-US" sz="1900" b="1" dirty="0">
                  <a:solidFill>
                    <a:srgbClr val="11576A"/>
                  </a:solidFill>
                  <a:latin typeface="微软雅黑" pitchFamily="34" charset="-122"/>
                  <a:ea typeface="微软雅黑" pitchFamily="34" charset="-122"/>
                  <a:cs typeface="宋体" charset="0"/>
                </a:rPr>
                <a:t>基于</a:t>
              </a:r>
              <a:r>
                <a:rPr lang="en-US" altLang="zh-CN" sz="1900" b="1" dirty="0">
                  <a:solidFill>
                    <a:srgbClr val="11576A"/>
                  </a:solidFill>
                  <a:latin typeface="微软雅黑" pitchFamily="34" charset="-122"/>
                  <a:ea typeface="微软雅黑" pitchFamily="34" charset="-122"/>
                  <a:cs typeface="宋体" charset="0"/>
                </a:rPr>
                <a:t>Hash</a:t>
              </a:r>
              <a:r>
                <a:rPr lang="zh-CN" altLang="en-US" sz="1900" b="1" dirty="0">
                  <a:solidFill>
                    <a:srgbClr val="11576A"/>
                  </a:solidFill>
                  <a:latin typeface="微软雅黑" pitchFamily="34" charset="-122"/>
                  <a:ea typeface="微软雅黑" pitchFamily="34" charset="-122"/>
                  <a:cs typeface="宋体" charset="0"/>
                </a:rPr>
                <a:t>映射值查找对应页表项中的帧号</a:t>
              </a:r>
              <a:endParaRPr lang="en-US" altLang="zh-CN" sz="1900" b="1" dirty="0">
                <a:solidFill>
                  <a:srgbClr val="11576A"/>
                </a:solidFill>
                <a:latin typeface="微软雅黑" pitchFamily="34" charset="-122"/>
                <a:ea typeface="微软雅黑" pitchFamily="34" charset="-122"/>
                <a:cs typeface="宋体" charset="0"/>
              </a:endParaRPr>
            </a:p>
          </p:txBody>
        </p:sp>
        <p:sp>
          <p:nvSpPr>
            <p:cNvPr id="24585" name="矩形 6"/>
            <p:cNvSpPr>
              <a:spLocks noChangeArrowheads="1"/>
            </p:cNvSpPr>
            <p:nvPr/>
          </p:nvSpPr>
          <p:spPr bwMode="auto">
            <a:xfrm>
              <a:off x="746125" y="801677"/>
              <a:ext cx="414338" cy="366713"/>
            </a:xfrm>
            <a:prstGeom prst="rect">
              <a:avLst/>
            </a:prstGeom>
            <a:noFill/>
            <a:ln w="9525">
              <a:noFill/>
              <a:miter lim="800000"/>
              <a:headEnd/>
              <a:tailEnd/>
            </a:ln>
          </p:spPr>
          <p:txBody>
            <a:bodyPr wrap="none">
              <a:spAutoFit/>
            </a:bodyPr>
            <a:lstStyle/>
            <a:p>
              <a:r>
                <a:rPr lang="zh-CN" altLang="en-US" b="1" dirty="0" smtClean="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grpSp>
      <p:grpSp>
        <p:nvGrpSpPr>
          <p:cNvPr id="105" name="组合 104"/>
          <p:cNvGrpSpPr/>
          <p:nvPr/>
        </p:nvGrpSpPr>
        <p:grpSpPr>
          <a:xfrm>
            <a:off x="7309165" y="2708920"/>
            <a:ext cx="1496020" cy="1080121"/>
            <a:chOff x="6316340" y="1851669"/>
            <a:chExt cx="1496020" cy="1080121"/>
          </a:xfrm>
        </p:grpSpPr>
        <p:sp>
          <p:nvSpPr>
            <p:cNvPr id="19" name="Rectangle 15"/>
            <p:cNvSpPr>
              <a:spLocks noChangeArrowheads="1"/>
            </p:cNvSpPr>
            <p:nvPr/>
          </p:nvSpPr>
          <p:spPr bwMode="auto">
            <a:xfrm>
              <a:off x="6485204" y="2329778"/>
              <a:ext cx="4699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7" tIns="44450" rIns="90487" bIns="44450">
              <a:spAutoFit/>
            </a:bodyPr>
            <a:lstStyle/>
            <a:p>
              <a:r>
                <a:rPr lang="en-US" altLang="zh-CN" sz="2000" b="1" dirty="0">
                  <a:solidFill>
                    <a:srgbClr val="005072"/>
                  </a:solidFill>
                  <a:latin typeface="微软雅黑" pitchFamily="34" charset="-122"/>
                  <a:ea typeface="微软雅黑" pitchFamily="34" charset="-122"/>
                </a:rPr>
                <a:t>f</a:t>
              </a:r>
            </a:p>
          </p:txBody>
        </p:sp>
        <p:sp>
          <p:nvSpPr>
            <p:cNvPr id="20" name="Rectangle 16"/>
            <p:cNvSpPr>
              <a:spLocks noChangeArrowheads="1"/>
            </p:cNvSpPr>
            <p:nvPr/>
          </p:nvSpPr>
          <p:spPr bwMode="auto">
            <a:xfrm>
              <a:off x="7342460" y="2294850"/>
              <a:ext cx="4699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7" tIns="44450" rIns="90487" bIns="44450">
              <a:spAutoFit/>
            </a:bodyPr>
            <a:lstStyle/>
            <a:p>
              <a:r>
                <a:rPr lang="en-US" altLang="zh-CN" sz="2000" b="1" dirty="0">
                  <a:solidFill>
                    <a:srgbClr val="005072"/>
                  </a:solidFill>
                  <a:latin typeface="微软雅黑" pitchFamily="34" charset="-122"/>
                  <a:ea typeface="微软雅黑" pitchFamily="34" charset="-122"/>
                </a:rPr>
                <a:t>o</a:t>
              </a:r>
            </a:p>
          </p:txBody>
        </p:sp>
        <p:sp>
          <p:nvSpPr>
            <p:cNvPr id="52" name="Rectangle 62"/>
            <p:cNvSpPr>
              <a:spLocks noChangeArrowheads="1"/>
            </p:cNvSpPr>
            <p:nvPr/>
          </p:nvSpPr>
          <p:spPr bwMode="auto">
            <a:xfrm>
              <a:off x="6632249" y="1851669"/>
              <a:ext cx="1000132" cy="346723"/>
            </a:xfrm>
            <a:prstGeom prst="rect">
              <a:avLst/>
            </a:prstGeom>
            <a:noFill/>
            <a:ln w="28575">
              <a:solidFill>
                <a:srgbClr val="005072"/>
              </a:solidFill>
              <a:miter lim="800000"/>
              <a:headEnd/>
              <a:tailEnd/>
            </a:ln>
            <a:effectLst/>
          </p:spPr>
          <p:txBody>
            <a:bodyPr wrap="none" lIns="90487" tIns="44450" rIns="90487" bIns="44450" anchor="ctr"/>
            <a:lstStyle/>
            <a:p>
              <a:pPr algn="ctr">
                <a:defRPr/>
              </a:pPr>
              <a:r>
                <a:rPr lang="zh-CN" altLang="en-US" sz="1600" b="1" dirty="0">
                  <a:solidFill>
                    <a:srgbClr val="005072"/>
                  </a:solidFill>
                  <a:latin typeface="微软雅黑" pitchFamily="34" charset="-122"/>
                  <a:ea typeface="微软雅黑" pitchFamily="34" charset="-122"/>
                </a:rPr>
                <a:t>内存</a:t>
              </a:r>
              <a:endParaRPr lang="en-US" sz="1600" b="1" dirty="0">
                <a:solidFill>
                  <a:srgbClr val="005072"/>
                </a:solidFill>
                <a:latin typeface="微软雅黑" pitchFamily="34" charset="-122"/>
                <a:ea typeface="微软雅黑" pitchFamily="34" charset="-122"/>
              </a:endParaRPr>
            </a:p>
          </p:txBody>
        </p:sp>
        <p:sp>
          <p:nvSpPr>
            <p:cNvPr id="53" name="Line 63"/>
            <p:cNvSpPr>
              <a:spLocks noChangeShapeType="1"/>
            </p:cNvSpPr>
            <p:nvPr/>
          </p:nvSpPr>
          <p:spPr bwMode="auto">
            <a:xfrm flipV="1">
              <a:off x="7109142" y="2198392"/>
              <a:ext cx="0" cy="490157"/>
            </a:xfrm>
            <a:prstGeom prst="line">
              <a:avLst/>
            </a:prstGeom>
            <a:noFill/>
            <a:ln w="28575">
              <a:solidFill>
                <a:srgbClr val="00507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55" name="Rectangle 65"/>
            <p:cNvSpPr>
              <a:spLocks noChangeArrowheads="1"/>
            </p:cNvSpPr>
            <p:nvPr/>
          </p:nvSpPr>
          <p:spPr bwMode="auto">
            <a:xfrm>
              <a:off x="6316340" y="2703190"/>
              <a:ext cx="149225" cy="228600"/>
            </a:xfrm>
            <a:prstGeom prst="rect">
              <a:avLst/>
            </a:prstGeom>
            <a:solidFill>
              <a:srgbClr val="DC0081"/>
            </a:solidFill>
            <a:ln w="25400">
              <a:solidFill>
                <a:srgbClr val="005072"/>
              </a:solidFill>
              <a:miter lim="800000"/>
              <a:headEnd/>
              <a:tailEnd/>
            </a:ln>
            <a:effectLst/>
          </p:spPr>
          <p:txBody>
            <a:bodyPr wrap="none" anchor="ctr"/>
            <a:lstStyle/>
            <a:p>
              <a:endParaRPr lang="zh-CN" altLang="en-US"/>
            </a:p>
          </p:txBody>
        </p:sp>
        <p:sp>
          <p:nvSpPr>
            <p:cNvPr id="56" name="Rectangle 66"/>
            <p:cNvSpPr>
              <a:spLocks noChangeArrowheads="1"/>
            </p:cNvSpPr>
            <p:nvPr/>
          </p:nvSpPr>
          <p:spPr bwMode="auto">
            <a:xfrm>
              <a:off x="6968883" y="2703190"/>
              <a:ext cx="149225" cy="228600"/>
            </a:xfrm>
            <a:prstGeom prst="rect">
              <a:avLst/>
            </a:prstGeom>
            <a:solidFill>
              <a:srgbClr val="A2C1FE"/>
            </a:solidFill>
            <a:ln w="25400">
              <a:solidFill>
                <a:srgbClr val="005072"/>
              </a:solidFill>
              <a:miter lim="800000"/>
              <a:headEnd/>
              <a:tailEnd/>
            </a:ln>
            <a:effectLst/>
          </p:spPr>
          <p:txBody>
            <a:bodyPr wrap="none" anchor="ctr"/>
            <a:lstStyle/>
            <a:p>
              <a:endParaRPr lang="zh-CN" altLang="en-US"/>
            </a:p>
          </p:txBody>
        </p:sp>
        <p:sp>
          <p:nvSpPr>
            <p:cNvPr id="57" name="Rectangle 67"/>
            <p:cNvSpPr>
              <a:spLocks noChangeArrowheads="1"/>
            </p:cNvSpPr>
            <p:nvPr/>
          </p:nvSpPr>
          <p:spPr bwMode="auto">
            <a:xfrm>
              <a:off x="7133983" y="2703190"/>
              <a:ext cx="149225" cy="228600"/>
            </a:xfrm>
            <a:prstGeom prst="rect">
              <a:avLst/>
            </a:prstGeom>
            <a:solidFill>
              <a:srgbClr val="A2C1FE"/>
            </a:solidFill>
            <a:ln w="25400">
              <a:solidFill>
                <a:srgbClr val="005072"/>
              </a:solidFill>
              <a:miter lim="800000"/>
              <a:headEnd/>
              <a:tailEnd/>
            </a:ln>
            <a:effectLst/>
          </p:spPr>
          <p:txBody>
            <a:bodyPr wrap="none" anchor="ctr"/>
            <a:lstStyle/>
            <a:p>
              <a:endParaRPr lang="zh-CN" altLang="en-US"/>
            </a:p>
          </p:txBody>
        </p:sp>
        <p:sp>
          <p:nvSpPr>
            <p:cNvPr id="58" name="Rectangle 68"/>
            <p:cNvSpPr>
              <a:spLocks noChangeArrowheads="1"/>
            </p:cNvSpPr>
            <p:nvPr/>
          </p:nvSpPr>
          <p:spPr bwMode="auto">
            <a:xfrm>
              <a:off x="7297495" y="2703190"/>
              <a:ext cx="149225" cy="228600"/>
            </a:xfrm>
            <a:prstGeom prst="rect">
              <a:avLst/>
            </a:prstGeom>
            <a:solidFill>
              <a:srgbClr val="A2C1FE"/>
            </a:solidFill>
            <a:ln w="25400">
              <a:solidFill>
                <a:srgbClr val="005072"/>
              </a:solidFill>
              <a:miter lim="800000"/>
              <a:headEnd/>
              <a:tailEnd/>
            </a:ln>
            <a:effectLst/>
          </p:spPr>
          <p:txBody>
            <a:bodyPr wrap="none" anchor="ctr"/>
            <a:lstStyle/>
            <a:p>
              <a:endParaRPr lang="zh-CN" altLang="en-US"/>
            </a:p>
          </p:txBody>
        </p:sp>
        <p:sp>
          <p:nvSpPr>
            <p:cNvPr id="59" name="Rectangle 69"/>
            <p:cNvSpPr>
              <a:spLocks noChangeArrowheads="1"/>
            </p:cNvSpPr>
            <p:nvPr/>
          </p:nvSpPr>
          <p:spPr bwMode="auto">
            <a:xfrm>
              <a:off x="7462595" y="2703190"/>
              <a:ext cx="149225" cy="228600"/>
            </a:xfrm>
            <a:prstGeom prst="rect">
              <a:avLst/>
            </a:prstGeom>
            <a:solidFill>
              <a:srgbClr val="A2C1FE"/>
            </a:solidFill>
            <a:ln w="25400">
              <a:solidFill>
                <a:srgbClr val="005072"/>
              </a:solidFill>
              <a:miter lim="800000"/>
              <a:headEnd/>
              <a:tailEnd/>
            </a:ln>
            <a:effectLst/>
          </p:spPr>
          <p:txBody>
            <a:bodyPr wrap="none" anchor="ctr"/>
            <a:lstStyle/>
            <a:p>
              <a:endParaRPr lang="zh-CN" altLang="en-US"/>
            </a:p>
          </p:txBody>
        </p:sp>
        <p:sp>
          <p:nvSpPr>
            <p:cNvPr id="60" name="Rectangle 70"/>
            <p:cNvSpPr>
              <a:spLocks noChangeArrowheads="1"/>
            </p:cNvSpPr>
            <p:nvPr/>
          </p:nvSpPr>
          <p:spPr bwMode="auto">
            <a:xfrm>
              <a:off x="6481440" y="2703190"/>
              <a:ext cx="149225" cy="228600"/>
            </a:xfrm>
            <a:prstGeom prst="rect">
              <a:avLst/>
            </a:prstGeom>
            <a:solidFill>
              <a:srgbClr val="DC0081"/>
            </a:solidFill>
            <a:ln w="25400">
              <a:solidFill>
                <a:srgbClr val="005072"/>
              </a:solidFill>
              <a:miter lim="800000"/>
              <a:headEnd/>
              <a:tailEnd/>
            </a:ln>
            <a:effectLst/>
          </p:spPr>
          <p:txBody>
            <a:bodyPr wrap="none" anchor="ctr"/>
            <a:lstStyle/>
            <a:p>
              <a:endParaRPr lang="zh-CN" altLang="en-US"/>
            </a:p>
          </p:txBody>
        </p:sp>
        <p:sp>
          <p:nvSpPr>
            <p:cNvPr id="61" name="Rectangle 71"/>
            <p:cNvSpPr>
              <a:spLocks noChangeArrowheads="1"/>
            </p:cNvSpPr>
            <p:nvPr/>
          </p:nvSpPr>
          <p:spPr bwMode="auto">
            <a:xfrm>
              <a:off x="6632333" y="2703190"/>
              <a:ext cx="149225" cy="228600"/>
            </a:xfrm>
            <a:prstGeom prst="rect">
              <a:avLst/>
            </a:prstGeom>
            <a:solidFill>
              <a:srgbClr val="A2C1FE"/>
            </a:solidFill>
            <a:ln w="25400">
              <a:solidFill>
                <a:srgbClr val="005072"/>
              </a:solidFill>
              <a:miter lim="800000"/>
              <a:headEnd/>
              <a:tailEnd/>
            </a:ln>
            <a:effectLst/>
          </p:spPr>
          <p:txBody>
            <a:bodyPr wrap="none" anchor="ctr"/>
            <a:lstStyle/>
            <a:p>
              <a:endParaRPr lang="zh-CN" altLang="en-US"/>
            </a:p>
          </p:txBody>
        </p:sp>
        <p:sp>
          <p:nvSpPr>
            <p:cNvPr id="62" name="Rectangle 72"/>
            <p:cNvSpPr>
              <a:spLocks noChangeArrowheads="1"/>
            </p:cNvSpPr>
            <p:nvPr/>
          </p:nvSpPr>
          <p:spPr bwMode="auto">
            <a:xfrm>
              <a:off x="6797433" y="2703190"/>
              <a:ext cx="149225" cy="228600"/>
            </a:xfrm>
            <a:prstGeom prst="rect">
              <a:avLst/>
            </a:prstGeom>
            <a:solidFill>
              <a:srgbClr val="A2C1FE"/>
            </a:solidFill>
            <a:ln w="25400">
              <a:solidFill>
                <a:srgbClr val="005072"/>
              </a:solidFill>
              <a:miter lim="800000"/>
              <a:headEnd/>
              <a:tailEnd/>
            </a:ln>
            <a:effectLst/>
          </p:spPr>
          <p:txBody>
            <a:bodyPr wrap="none" anchor="ctr"/>
            <a:lstStyle/>
            <a:p>
              <a:endParaRPr lang="zh-CN" altLang="en-US"/>
            </a:p>
          </p:txBody>
        </p:sp>
        <p:sp>
          <p:nvSpPr>
            <p:cNvPr id="63" name="Rectangle 73"/>
            <p:cNvSpPr>
              <a:spLocks noChangeArrowheads="1"/>
            </p:cNvSpPr>
            <p:nvPr/>
          </p:nvSpPr>
          <p:spPr bwMode="auto">
            <a:xfrm>
              <a:off x="7627695" y="2703190"/>
              <a:ext cx="149225" cy="228600"/>
            </a:xfrm>
            <a:prstGeom prst="rect">
              <a:avLst/>
            </a:prstGeom>
            <a:solidFill>
              <a:srgbClr val="A2C1FE"/>
            </a:solidFill>
            <a:ln w="25400">
              <a:solidFill>
                <a:srgbClr val="005072"/>
              </a:solidFill>
              <a:miter lim="800000"/>
              <a:headEnd/>
              <a:tailEnd/>
            </a:ln>
            <a:effectLst/>
          </p:spPr>
          <p:txBody>
            <a:bodyPr wrap="none" anchor="ctr"/>
            <a:lstStyle/>
            <a:p>
              <a:endParaRPr lang="zh-CN" altLang="en-US"/>
            </a:p>
          </p:txBody>
        </p:sp>
      </p:grpSp>
      <p:grpSp>
        <p:nvGrpSpPr>
          <p:cNvPr id="24600" name="组合 24599"/>
          <p:cNvGrpSpPr/>
          <p:nvPr/>
        </p:nvGrpSpPr>
        <p:grpSpPr>
          <a:xfrm>
            <a:off x="1286467" y="4835501"/>
            <a:ext cx="3275064" cy="1104809"/>
            <a:chOff x="293642" y="3978250"/>
            <a:chExt cx="3275064" cy="1104809"/>
          </a:xfrm>
        </p:grpSpPr>
        <p:grpSp>
          <p:nvGrpSpPr>
            <p:cNvPr id="109" name="组合 108"/>
            <p:cNvGrpSpPr/>
            <p:nvPr/>
          </p:nvGrpSpPr>
          <p:grpSpPr>
            <a:xfrm>
              <a:off x="293642" y="4031181"/>
              <a:ext cx="3273440" cy="863096"/>
              <a:chOff x="293642" y="4031181"/>
              <a:chExt cx="3273440" cy="863096"/>
            </a:xfrm>
          </p:grpSpPr>
          <p:sp>
            <p:nvSpPr>
              <p:cNvPr id="9" name="Line 4"/>
              <p:cNvSpPr>
                <a:spLocks noChangeShapeType="1"/>
              </p:cNvSpPr>
              <p:nvPr/>
            </p:nvSpPr>
            <p:spPr bwMode="auto">
              <a:xfrm flipH="1" flipV="1">
                <a:off x="997148" y="4160327"/>
                <a:ext cx="2569934" cy="2909"/>
              </a:xfrm>
              <a:prstGeom prst="line">
                <a:avLst/>
              </a:prstGeom>
              <a:noFill/>
              <a:ln w="28575">
                <a:solidFill>
                  <a:srgbClr val="005072"/>
                </a:solidFill>
                <a:round/>
                <a:headEnd type="triangle" w="med" len="me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24" name="Rectangle 24"/>
              <p:cNvSpPr>
                <a:spLocks noChangeArrowheads="1"/>
              </p:cNvSpPr>
              <p:nvPr/>
            </p:nvSpPr>
            <p:spPr bwMode="auto">
              <a:xfrm>
                <a:off x="293642" y="4031181"/>
                <a:ext cx="688979" cy="264109"/>
              </a:xfrm>
              <a:prstGeom prst="rect">
                <a:avLst/>
              </a:prstGeom>
              <a:noFill/>
              <a:ln w="28575">
                <a:solidFill>
                  <a:srgbClr val="005072"/>
                </a:solidFill>
                <a:miter lim="800000"/>
                <a:headEnd/>
                <a:tailEnd/>
              </a:ln>
              <a:effectLst/>
            </p:spPr>
            <p:txBody>
              <a:bodyPr wrap="none" lIns="90487" tIns="44450" rIns="90487" bIns="44450" anchor="ctr"/>
              <a:lstStyle/>
              <a:p>
                <a:pPr algn="ctr">
                  <a:defRPr/>
                </a:pPr>
                <a:r>
                  <a:rPr lang="en-US" sz="1600" b="1" dirty="0">
                    <a:solidFill>
                      <a:srgbClr val="005072"/>
                    </a:solidFill>
                    <a:latin typeface="微软雅黑" pitchFamily="34" charset="-122"/>
                    <a:ea typeface="微软雅黑" pitchFamily="34" charset="-122"/>
                  </a:rPr>
                  <a:t>PTBR</a:t>
                </a:r>
              </a:p>
            </p:txBody>
          </p:sp>
          <p:sp>
            <p:nvSpPr>
              <p:cNvPr id="27" name="Line 27"/>
              <p:cNvSpPr>
                <a:spLocks noChangeShapeType="1"/>
              </p:cNvSpPr>
              <p:nvPr/>
            </p:nvSpPr>
            <p:spPr bwMode="auto">
              <a:xfrm>
                <a:off x="644721" y="4315807"/>
                <a:ext cx="0" cy="578470"/>
              </a:xfrm>
              <a:prstGeom prst="line">
                <a:avLst/>
              </a:prstGeom>
              <a:noFill/>
              <a:ln w="19050">
                <a:solidFill>
                  <a:srgbClr val="005072"/>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grpSp>
        <p:sp>
          <p:nvSpPr>
            <p:cNvPr id="28" name="Line 28"/>
            <p:cNvSpPr>
              <a:spLocks noChangeShapeType="1"/>
            </p:cNvSpPr>
            <p:nvPr/>
          </p:nvSpPr>
          <p:spPr bwMode="auto">
            <a:xfrm flipH="1">
              <a:off x="922534" y="5069171"/>
              <a:ext cx="2646172" cy="13888"/>
            </a:xfrm>
            <a:prstGeom prst="line">
              <a:avLst/>
            </a:prstGeom>
            <a:noFill/>
            <a:ln w="19050">
              <a:solidFill>
                <a:srgbClr val="005072"/>
              </a:solidFill>
              <a:prstDash val="dash"/>
              <a:round/>
              <a:headEnd type="triangle" w="med" len="me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29" name="Arc 29"/>
            <p:cNvSpPr>
              <a:spLocks/>
            </p:cNvSpPr>
            <p:nvPr/>
          </p:nvSpPr>
          <p:spPr bwMode="auto">
            <a:xfrm>
              <a:off x="644722" y="4824296"/>
              <a:ext cx="277813" cy="258763"/>
            </a:xfrm>
            <a:custGeom>
              <a:avLst/>
              <a:gdLst>
                <a:gd name="T0" fmla="*/ 2147483647 w 26206"/>
                <a:gd name="T1" fmla="*/ 2147483647 h 21600"/>
                <a:gd name="T2" fmla="*/ 0 w 26206"/>
                <a:gd name="T3" fmla="*/ 0 h 21600"/>
                <a:gd name="T4" fmla="*/ 2147483647 w 26206"/>
                <a:gd name="T5" fmla="*/ 0 h 21600"/>
                <a:gd name="T6" fmla="*/ 0 60000 65536"/>
                <a:gd name="T7" fmla="*/ 0 60000 65536"/>
                <a:gd name="T8" fmla="*/ 0 60000 65536"/>
                <a:gd name="T9" fmla="*/ 0 w 26206"/>
                <a:gd name="T10" fmla="*/ 0 h 21600"/>
                <a:gd name="T11" fmla="*/ 26206 w 26206"/>
                <a:gd name="T12" fmla="*/ 21600 h 21600"/>
              </a:gdLst>
              <a:ahLst/>
              <a:cxnLst>
                <a:cxn ang="T6">
                  <a:pos x="T0" y="T1"/>
                </a:cxn>
                <a:cxn ang="T7">
                  <a:pos x="T2" y="T3"/>
                </a:cxn>
                <a:cxn ang="T8">
                  <a:pos x="T4" y="T5"/>
                </a:cxn>
              </a:cxnLst>
              <a:rect l="T9" t="T10" r="T11" b="T12"/>
              <a:pathLst>
                <a:path w="26206" h="21600" fill="none" extrusionOk="0">
                  <a:moveTo>
                    <a:pt x="26206" y="21103"/>
                  </a:moveTo>
                  <a:cubicBezTo>
                    <a:pt x="24692" y="21433"/>
                    <a:pt x="23148" y="21599"/>
                    <a:pt x="21600" y="21600"/>
                  </a:cubicBezTo>
                  <a:cubicBezTo>
                    <a:pt x="9670" y="21600"/>
                    <a:pt x="0" y="11929"/>
                    <a:pt x="0" y="0"/>
                  </a:cubicBezTo>
                </a:path>
                <a:path w="26206" h="21600" stroke="0" extrusionOk="0">
                  <a:moveTo>
                    <a:pt x="26206" y="21103"/>
                  </a:moveTo>
                  <a:cubicBezTo>
                    <a:pt x="24692" y="21433"/>
                    <a:pt x="23148" y="21599"/>
                    <a:pt x="21600" y="21600"/>
                  </a:cubicBezTo>
                  <a:cubicBezTo>
                    <a:pt x="9670" y="21600"/>
                    <a:pt x="0" y="11929"/>
                    <a:pt x="0" y="0"/>
                  </a:cubicBezTo>
                  <a:lnTo>
                    <a:pt x="21600" y="0"/>
                  </a:lnTo>
                  <a:close/>
                </a:path>
              </a:pathLst>
            </a:custGeom>
            <a:noFill/>
            <a:ln w="19050" cap="rnd">
              <a:solidFill>
                <a:srgbClr val="005072"/>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80" name="Oval 91"/>
            <p:cNvSpPr>
              <a:spLocks noChangeArrowheads="1"/>
            </p:cNvSpPr>
            <p:nvPr/>
          </p:nvSpPr>
          <p:spPr bwMode="auto">
            <a:xfrm>
              <a:off x="1311473" y="3978250"/>
              <a:ext cx="406400" cy="393700"/>
            </a:xfrm>
            <a:prstGeom prst="ellipse">
              <a:avLst/>
            </a:prstGeom>
            <a:solidFill>
              <a:schemeClr val="tx2">
                <a:lumMod val="40000"/>
                <a:lumOff val="60000"/>
              </a:schemeClr>
            </a:solidFill>
            <a:ln w="28575">
              <a:solidFill>
                <a:schemeClr val="tx1"/>
              </a:solidFill>
              <a:round/>
              <a:headEnd/>
              <a:tailEnd/>
            </a:ln>
          </p:spPr>
          <p:txBody>
            <a:bodyPr wrap="none" lIns="90487" tIns="44450" rIns="90487" bIns="44450" anchor="ctr"/>
            <a:lstStyle/>
            <a:p>
              <a:pPr algn="ctr"/>
              <a:r>
                <a:rPr lang="en-US" altLang="zh-CN" sz="2000" b="1" dirty="0">
                  <a:solidFill>
                    <a:srgbClr val="005072"/>
                  </a:solidFill>
                  <a:latin typeface="Arial" charset="0"/>
                </a:rPr>
                <a:t>+</a:t>
              </a:r>
            </a:p>
          </p:txBody>
        </p:sp>
      </p:grpSp>
      <p:grpSp>
        <p:nvGrpSpPr>
          <p:cNvPr id="24603" name="组合 24602"/>
          <p:cNvGrpSpPr/>
          <p:nvPr/>
        </p:nvGrpSpPr>
        <p:grpSpPr>
          <a:xfrm>
            <a:off x="4628721" y="3719362"/>
            <a:ext cx="406400" cy="1058741"/>
            <a:chOff x="3635896" y="2862111"/>
            <a:chExt cx="406400" cy="1058741"/>
          </a:xfrm>
        </p:grpSpPr>
        <p:cxnSp>
          <p:nvCxnSpPr>
            <p:cNvPr id="85" name="Straight Arrow Connector 110"/>
            <p:cNvCxnSpPr>
              <a:cxnSpLocks noChangeShapeType="1"/>
            </p:cNvCxnSpPr>
            <p:nvPr/>
          </p:nvCxnSpPr>
          <p:spPr bwMode="auto">
            <a:xfrm rot="16200000" flipH="1">
              <a:off x="3623988" y="3645421"/>
              <a:ext cx="473075" cy="77787"/>
            </a:xfrm>
            <a:prstGeom prst="straightConnector1">
              <a:avLst/>
            </a:prstGeom>
            <a:noFill/>
            <a:ln w="25400">
              <a:solidFill>
                <a:srgbClr val="005072"/>
              </a:solidFill>
              <a:round/>
              <a:headEnd type="none" w="sm" len="sm"/>
              <a:tailEnd type="arrow" w="med" len="med"/>
            </a:ln>
            <a:extLst>
              <a:ext uri="{909E8E84-426E-40dd-AFC4-6F175D3DCCD1}">
                <a14:hiddenFill xmlns:a14="http://schemas.microsoft.com/office/drawing/2010/main" xmlns="">
                  <a:noFill/>
                </a14:hiddenFill>
              </a:ext>
            </a:extLst>
          </p:spPr>
        </p:cxnSp>
        <p:sp>
          <p:nvSpPr>
            <p:cNvPr id="83" name="Oval 79"/>
            <p:cNvSpPr>
              <a:spLocks noChangeArrowheads="1"/>
            </p:cNvSpPr>
            <p:nvPr/>
          </p:nvSpPr>
          <p:spPr bwMode="auto">
            <a:xfrm>
              <a:off x="3635896" y="3162024"/>
              <a:ext cx="406400" cy="393700"/>
            </a:xfrm>
            <a:prstGeom prst="ellipse">
              <a:avLst/>
            </a:prstGeom>
            <a:solidFill>
              <a:schemeClr val="tx2">
                <a:lumMod val="40000"/>
                <a:lumOff val="60000"/>
              </a:schemeClr>
            </a:solidFill>
            <a:ln w="28575">
              <a:solidFill>
                <a:srgbClr val="005072"/>
              </a:solidFill>
              <a:round/>
              <a:headEnd/>
              <a:tailEnd/>
            </a:ln>
            <a:effectLst/>
          </p:spPr>
          <p:txBody>
            <a:bodyPr wrap="none" lIns="90487" tIns="44450" rIns="90487" bIns="44450" anchor="ctr"/>
            <a:lstStyle/>
            <a:p>
              <a:pPr algn="ctr">
                <a:defRPr/>
              </a:pPr>
              <a:r>
                <a:rPr lang="en-US" sz="2000" b="1" dirty="0">
                  <a:solidFill>
                    <a:srgbClr val="005072"/>
                  </a:solidFill>
                  <a:latin typeface="Arial" charset="0"/>
                  <a:ea typeface="+mn-ea"/>
                </a:rPr>
                <a:t>=?</a:t>
              </a:r>
            </a:p>
          </p:txBody>
        </p:sp>
        <p:cxnSp>
          <p:nvCxnSpPr>
            <p:cNvPr id="84" name="Straight Arrow Connector 108"/>
            <p:cNvCxnSpPr>
              <a:cxnSpLocks noChangeShapeType="1"/>
              <a:stCxn id="106" idx="2"/>
              <a:endCxn id="83" idx="0"/>
            </p:cNvCxnSpPr>
            <p:nvPr/>
          </p:nvCxnSpPr>
          <p:spPr bwMode="auto">
            <a:xfrm>
              <a:off x="3838340" y="2862111"/>
              <a:ext cx="756" cy="299913"/>
            </a:xfrm>
            <a:prstGeom prst="straightConnector1">
              <a:avLst/>
            </a:prstGeom>
            <a:noFill/>
            <a:ln w="25400">
              <a:solidFill>
                <a:srgbClr val="005072"/>
              </a:solidFill>
              <a:round/>
              <a:headEnd type="none" w="sm" len="sm"/>
              <a:tailEnd type="arrow" w="med" len="med"/>
            </a:ln>
            <a:extLst>
              <a:ext uri="{909E8E84-426E-40dd-AFC4-6F175D3DCCD1}">
                <a14:hiddenFill xmlns:a14="http://schemas.microsoft.com/office/drawing/2010/main" xmlns="">
                  <a:noFill/>
                </a14:hiddenFill>
              </a:ext>
            </a:extLst>
          </p:spPr>
        </p:cxnSp>
      </p:grpSp>
      <p:grpSp>
        <p:nvGrpSpPr>
          <p:cNvPr id="24602" name="组合 24601"/>
          <p:cNvGrpSpPr/>
          <p:nvPr/>
        </p:nvGrpSpPr>
        <p:grpSpPr>
          <a:xfrm>
            <a:off x="5390693" y="4019275"/>
            <a:ext cx="406400" cy="777877"/>
            <a:chOff x="4397868" y="3162024"/>
            <a:chExt cx="406400" cy="777877"/>
          </a:xfrm>
        </p:grpSpPr>
        <p:cxnSp>
          <p:nvCxnSpPr>
            <p:cNvPr id="87" name="Straight Arrow Connector 117"/>
            <p:cNvCxnSpPr>
              <a:cxnSpLocks noChangeShapeType="1"/>
            </p:cNvCxnSpPr>
            <p:nvPr/>
          </p:nvCxnSpPr>
          <p:spPr bwMode="auto">
            <a:xfrm rot="16200000" flipH="1">
              <a:off x="4380405" y="3668439"/>
              <a:ext cx="492125" cy="50800"/>
            </a:xfrm>
            <a:prstGeom prst="straightConnector1">
              <a:avLst/>
            </a:prstGeom>
            <a:noFill/>
            <a:ln w="25400">
              <a:solidFill>
                <a:srgbClr val="005072"/>
              </a:solidFill>
              <a:round/>
              <a:headEnd type="none" w="sm" len="sm"/>
              <a:tailEnd type="arrow" w="med" len="med"/>
            </a:ln>
            <a:extLst>
              <a:ext uri="{909E8E84-426E-40dd-AFC4-6F175D3DCCD1}">
                <a14:hiddenFill xmlns:a14="http://schemas.microsoft.com/office/drawing/2010/main" xmlns="">
                  <a:noFill/>
                </a14:hiddenFill>
              </a:ext>
            </a:extLst>
          </p:spPr>
        </p:cxnSp>
        <p:sp>
          <p:nvSpPr>
            <p:cNvPr id="86" name="Oval 79"/>
            <p:cNvSpPr>
              <a:spLocks noChangeArrowheads="1"/>
            </p:cNvSpPr>
            <p:nvPr/>
          </p:nvSpPr>
          <p:spPr bwMode="auto">
            <a:xfrm>
              <a:off x="4397868" y="3162024"/>
              <a:ext cx="406400" cy="393700"/>
            </a:xfrm>
            <a:prstGeom prst="ellipse">
              <a:avLst/>
            </a:prstGeom>
            <a:solidFill>
              <a:schemeClr val="tx2">
                <a:lumMod val="40000"/>
                <a:lumOff val="60000"/>
              </a:schemeClr>
            </a:solidFill>
            <a:ln w="28575">
              <a:solidFill>
                <a:srgbClr val="005072"/>
              </a:solidFill>
              <a:round/>
              <a:headEnd/>
              <a:tailEnd/>
            </a:ln>
            <a:effectLst/>
          </p:spPr>
          <p:txBody>
            <a:bodyPr wrap="none" lIns="90487" tIns="44450" rIns="90487" bIns="44450" anchor="ctr"/>
            <a:lstStyle/>
            <a:p>
              <a:pPr algn="ctr">
                <a:defRPr/>
              </a:pPr>
              <a:r>
                <a:rPr lang="en-US" sz="2000" b="1" dirty="0">
                  <a:solidFill>
                    <a:srgbClr val="005072"/>
                  </a:solidFill>
                  <a:latin typeface="Arial" charset="0"/>
                  <a:ea typeface="+mn-ea"/>
                </a:rPr>
                <a:t>=?</a:t>
              </a:r>
            </a:p>
          </p:txBody>
        </p:sp>
      </p:grpSp>
      <p:cxnSp>
        <p:nvCxnSpPr>
          <p:cNvPr id="88" name="Straight Arrow Connector 121"/>
          <p:cNvCxnSpPr>
            <a:cxnSpLocks noChangeShapeType="1"/>
            <a:stCxn id="106" idx="1"/>
          </p:cNvCxnSpPr>
          <p:nvPr/>
        </p:nvCxnSpPr>
        <p:spPr bwMode="auto">
          <a:xfrm flipH="1">
            <a:off x="2783645" y="3550085"/>
            <a:ext cx="1321312" cy="694607"/>
          </a:xfrm>
          <a:prstGeom prst="straightConnector1">
            <a:avLst/>
          </a:prstGeom>
          <a:noFill/>
          <a:ln w="25400">
            <a:solidFill>
              <a:srgbClr val="005072"/>
            </a:solidFill>
            <a:round/>
            <a:headEnd type="none" w="sm" len="sm"/>
            <a:tailEnd type="arrow" w="med" len="med"/>
          </a:ln>
          <a:extLst>
            <a:ext uri="{909E8E84-426E-40dd-AFC4-6F175D3DCCD1}">
              <a14:hiddenFill xmlns:a14="http://schemas.microsoft.com/office/drawing/2010/main" xmlns="">
                <a:noFill/>
              </a14:hiddenFill>
            </a:ext>
          </a:extLst>
        </p:spPr>
      </p:cxnSp>
      <p:sp>
        <p:nvSpPr>
          <p:cNvPr id="106" name="TextBox 105"/>
          <p:cNvSpPr txBox="1"/>
          <p:nvPr/>
        </p:nvSpPr>
        <p:spPr>
          <a:xfrm>
            <a:off x="4104958" y="3380807"/>
            <a:ext cx="1452415" cy="338554"/>
          </a:xfrm>
          <a:prstGeom prst="rect">
            <a:avLst/>
          </a:prstGeom>
          <a:noFill/>
          <a:ln w="28575">
            <a:solidFill>
              <a:srgbClr val="005072"/>
            </a:solidFill>
          </a:ln>
        </p:spPr>
        <p:txBody>
          <a:bodyPr wrap="square" rtlCol="0">
            <a:spAutoFit/>
          </a:bodyPr>
          <a:lstStyle/>
          <a:p>
            <a:pPr algn="ctr"/>
            <a:r>
              <a:rPr lang="zh-CN" altLang="en-US" sz="1600" b="1" dirty="0">
                <a:solidFill>
                  <a:srgbClr val="005072"/>
                </a:solidFill>
                <a:latin typeface="微软雅黑" pitchFamily="34" charset="-122"/>
                <a:ea typeface="微软雅黑" pitchFamily="34" charset="-122"/>
              </a:rPr>
              <a:t>运行进程</a:t>
            </a:r>
            <a:r>
              <a:rPr lang="en-US" altLang="zh-CN" sz="1600" b="1" dirty="0">
                <a:solidFill>
                  <a:srgbClr val="005072"/>
                </a:solidFill>
                <a:latin typeface="微软雅黑" pitchFamily="34" charset="-122"/>
                <a:ea typeface="微软雅黑" pitchFamily="34" charset="-122"/>
              </a:rPr>
              <a:t>PID</a:t>
            </a:r>
            <a:endParaRPr lang="zh-CN" altLang="en-US" sz="1600" b="1" dirty="0">
              <a:solidFill>
                <a:srgbClr val="005072"/>
              </a:solidFill>
              <a:latin typeface="微软雅黑" pitchFamily="34" charset="-122"/>
              <a:ea typeface="微软雅黑" pitchFamily="34" charset="-122"/>
            </a:endParaRPr>
          </a:p>
        </p:txBody>
      </p:sp>
      <p:grpSp>
        <p:nvGrpSpPr>
          <p:cNvPr id="24598" name="组合 24597"/>
          <p:cNvGrpSpPr/>
          <p:nvPr/>
        </p:nvGrpSpPr>
        <p:grpSpPr>
          <a:xfrm>
            <a:off x="2089204" y="4238166"/>
            <a:ext cx="704856" cy="597335"/>
            <a:chOff x="1096379" y="3380915"/>
            <a:chExt cx="704856" cy="597335"/>
          </a:xfrm>
        </p:grpSpPr>
        <p:sp>
          <p:nvSpPr>
            <p:cNvPr id="32" name="Line 34"/>
            <p:cNvSpPr>
              <a:spLocks noChangeShapeType="1"/>
            </p:cNvSpPr>
            <p:nvPr/>
          </p:nvSpPr>
          <p:spPr bwMode="auto">
            <a:xfrm>
              <a:off x="1514673" y="3720954"/>
              <a:ext cx="0" cy="257296"/>
            </a:xfrm>
            <a:prstGeom prst="line">
              <a:avLst/>
            </a:prstGeom>
            <a:noFill/>
            <a:ln w="28575">
              <a:solidFill>
                <a:srgbClr val="00507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08" name="TextBox 107"/>
            <p:cNvSpPr txBox="1"/>
            <p:nvPr/>
          </p:nvSpPr>
          <p:spPr>
            <a:xfrm>
              <a:off x="1096379" y="3380915"/>
              <a:ext cx="704856" cy="338554"/>
            </a:xfrm>
            <a:prstGeom prst="rect">
              <a:avLst/>
            </a:prstGeom>
            <a:noFill/>
            <a:ln w="28575">
              <a:solidFill>
                <a:srgbClr val="005072"/>
              </a:solidFill>
            </a:ln>
          </p:spPr>
          <p:txBody>
            <a:bodyPr wrap="square" rtlCol="0">
              <a:spAutoFit/>
            </a:bodyPr>
            <a:lstStyle/>
            <a:p>
              <a:r>
                <a:rPr lang="en-US" altLang="zh-CN" sz="1600" b="1" dirty="0">
                  <a:solidFill>
                    <a:srgbClr val="005072"/>
                  </a:solidFill>
                  <a:latin typeface="微软雅黑" pitchFamily="34" charset="-122"/>
                  <a:ea typeface="微软雅黑" pitchFamily="34" charset="-122"/>
                </a:rPr>
                <a:t>Hash</a:t>
              </a:r>
              <a:endParaRPr lang="zh-CN" altLang="en-US" sz="1600" b="1" dirty="0">
                <a:solidFill>
                  <a:srgbClr val="005072"/>
                </a:solidFill>
                <a:latin typeface="微软雅黑" pitchFamily="34" charset="-122"/>
                <a:ea typeface="微软雅黑" pitchFamily="34" charset="-122"/>
              </a:endParaRPr>
            </a:p>
          </p:txBody>
        </p:sp>
      </p:grpSp>
      <p:grpSp>
        <p:nvGrpSpPr>
          <p:cNvPr id="110" name="组合 109"/>
          <p:cNvGrpSpPr/>
          <p:nvPr/>
        </p:nvGrpSpPr>
        <p:grpSpPr>
          <a:xfrm>
            <a:off x="4491653" y="4520538"/>
            <a:ext cx="2443182" cy="1428742"/>
            <a:chOff x="3498828" y="3663288"/>
            <a:chExt cx="2443182" cy="1428742"/>
          </a:xfrm>
        </p:grpSpPr>
        <p:sp>
          <p:nvSpPr>
            <p:cNvPr id="22" name="Line 20"/>
            <p:cNvSpPr>
              <a:spLocks noChangeShapeType="1"/>
            </p:cNvSpPr>
            <p:nvPr/>
          </p:nvSpPr>
          <p:spPr bwMode="auto">
            <a:xfrm flipH="1" flipV="1">
              <a:off x="3498828" y="4315806"/>
              <a:ext cx="0" cy="723133"/>
            </a:xfrm>
            <a:prstGeom prst="line">
              <a:avLst/>
            </a:prstGeom>
            <a:noFill/>
            <a:ln w="12700">
              <a:solidFill>
                <a:srgbClr val="005072"/>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34" name="Rectangle 36"/>
            <p:cNvSpPr>
              <a:spLocks noChangeArrowheads="1"/>
            </p:cNvSpPr>
            <p:nvPr/>
          </p:nvSpPr>
          <p:spPr bwMode="auto">
            <a:xfrm>
              <a:off x="3598872" y="3949040"/>
              <a:ext cx="866775" cy="366767"/>
            </a:xfrm>
            <a:prstGeom prst="rect">
              <a:avLst/>
            </a:prstGeom>
            <a:noFill/>
            <a:ln w="28575">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7" tIns="44450" rIns="90487" bIns="44450">
              <a:spAutoFit/>
            </a:bodyPr>
            <a:lstStyle/>
            <a:p>
              <a:r>
                <a:rPr lang="en-US" altLang="zh-CN" b="1" dirty="0">
                  <a:solidFill>
                    <a:srgbClr val="005072"/>
                  </a:solidFill>
                  <a:latin typeface="微软雅黑" pitchFamily="34" charset="-122"/>
                  <a:ea typeface="微软雅黑" pitchFamily="34" charset="-122"/>
                </a:rPr>
                <a:t>PID</a:t>
              </a:r>
            </a:p>
          </p:txBody>
        </p:sp>
        <p:sp>
          <p:nvSpPr>
            <p:cNvPr id="44" name="Rectangle 47"/>
            <p:cNvSpPr>
              <a:spLocks noChangeArrowheads="1"/>
            </p:cNvSpPr>
            <p:nvPr/>
          </p:nvSpPr>
          <p:spPr bwMode="auto">
            <a:xfrm>
              <a:off x="5556258" y="3961742"/>
              <a:ext cx="177800" cy="273050"/>
            </a:xfrm>
            <a:prstGeom prst="rect">
              <a:avLst/>
            </a:prstGeom>
            <a:noFill/>
            <a:ln w="28575">
              <a:solidFill>
                <a:srgbClr val="005072"/>
              </a:solidFill>
              <a:miter lim="800000"/>
              <a:headEnd/>
              <a:tailEnd/>
            </a:ln>
            <a:extLst>
              <a:ext uri="{909E8E84-426E-40dd-AFC4-6F175D3DCCD1}">
                <a14:hiddenFill xmlns:a14="http://schemas.microsoft.com/office/drawing/2010/main" xmlns="">
                  <a:solidFill>
                    <a:srgbClr val="FFFFFF"/>
                  </a:solidFill>
                </a14:hiddenFill>
              </a:ext>
            </a:extLst>
          </p:spPr>
          <p:txBody>
            <a:bodyPr wrap="none" lIns="90487" tIns="44450" rIns="90487" bIns="44450" anchor="ctr"/>
            <a:lstStyle/>
            <a:p>
              <a:pPr algn="ctr"/>
              <a:endParaRPr lang="en-US" altLang="zh-CN" sz="2000" b="1" dirty="0">
                <a:solidFill>
                  <a:srgbClr val="005072"/>
                </a:solidFill>
                <a:latin typeface="微软雅黑" pitchFamily="34" charset="-122"/>
                <a:ea typeface="微软雅黑" pitchFamily="34" charset="-122"/>
              </a:endParaRPr>
            </a:p>
          </p:txBody>
        </p:sp>
        <p:sp>
          <p:nvSpPr>
            <p:cNvPr id="45" name="Rectangle 48"/>
            <p:cNvSpPr>
              <a:spLocks noChangeArrowheads="1"/>
            </p:cNvSpPr>
            <p:nvPr/>
          </p:nvSpPr>
          <p:spPr bwMode="auto">
            <a:xfrm>
              <a:off x="5376868" y="3961740"/>
              <a:ext cx="177800" cy="273050"/>
            </a:xfrm>
            <a:prstGeom prst="rect">
              <a:avLst/>
            </a:prstGeom>
            <a:noFill/>
            <a:ln w="28575">
              <a:solidFill>
                <a:srgbClr val="005072"/>
              </a:solidFill>
              <a:miter lim="800000"/>
              <a:headEnd/>
              <a:tailEnd/>
            </a:ln>
            <a:extLst>
              <a:ext uri="{909E8E84-426E-40dd-AFC4-6F175D3DCCD1}">
                <a14:hiddenFill xmlns:a14="http://schemas.microsoft.com/office/drawing/2010/main" xmlns="">
                  <a:solidFill>
                    <a:srgbClr val="FFFFFF"/>
                  </a:solidFill>
                </a14:hiddenFill>
              </a:ext>
            </a:extLst>
          </p:spPr>
          <p:txBody>
            <a:bodyPr wrap="none" lIns="90487" tIns="44450" rIns="90487" bIns="44450" anchor="ctr"/>
            <a:lstStyle/>
            <a:p>
              <a:pPr algn="ctr"/>
              <a:endParaRPr lang="en-US" altLang="zh-CN" sz="2000" b="1" dirty="0">
                <a:solidFill>
                  <a:srgbClr val="005072"/>
                </a:solidFill>
                <a:latin typeface="微软雅黑" pitchFamily="34" charset="-122"/>
                <a:ea typeface="微软雅黑" pitchFamily="34" charset="-122"/>
              </a:endParaRPr>
            </a:p>
          </p:txBody>
        </p:sp>
        <p:sp>
          <p:nvSpPr>
            <p:cNvPr id="46" name="Rectangle 49"/>
            <p:cNvSpPr>
              <a:spLocks noChangeArrowheads="1"/>
            </p:cNvSpPr>
            <p:nvPr/>
          </p:nvSpPr>
          <p:spPr bwMode="auto">
            <a:xfrm>
              <a:off x="4419610" y="3927218"/>
              <a:ext cx="1049337" cy="335989"/>
            </a:xfrm>
            <a:prstGeom prst="rect">
              <a:avLst/>
            </a:prstGeom>
            <a:noFill/>
            <a:ln w="28575">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90487" tIns="44450" rIns="90487" bIns="44450">
              <a:spAutoFit/>
            </a:bodyPr>
            <a:lstStyle/>
            <a:p>
              <a:r>
                <a:rPr lang="zh-CN" altLang="en-US" sz="1600" b="1" dirty="0">
                  <a:solidFill>
                    <a:srgbClr val="005072"/>
                  </a:solidFill>
                  <a:latin typeface="微软雅黑" pitchFamily="34" charset="-122"/>
                  <a:ea typeface="微软雅黑" pitchFamily="34" charset="-122"/>
                </a:rPr>
                <a:t>页号</a:t>
              </a:r>
              <a:r>
                <a:rPr lang="en-US" altLang="zh-CN" sz="1600" b="1" dirty="0">
                  <a:solidFill>
                    <a:srgbClr val="005072"/>
                  </a:solidFill>
                  <a:latin typeface="微软雅黑" pitchFamily="34" charset="-122"/>
                  <a:ea typeface="微软雅黑" pitchFamily="34" charset="-122"/>
                </a:rPr>
                <a:t> </a:t>
              </a:r>
            </a:p>
          </p:txBody>
        </p:sp>
        <p:grpSp>
          <p:nvGrpSpPr>
            <p:cNvPr id="2" name="组合 108"/>
            <p:cNvGrpSpPr/>
            <p:nvPr/>
          </p:nvGrpSpPr>
          <p:grpSpPr>
            <a:xfrm>
              <a:off x="3571868" y="3949040"/>
              <a:ext cx="2370142" cy="285752"/>
              <a:chOff x="3643306" y="4286262"/>
              <a:chExt cx="2370142" cy="285752"/>
            </a:xfrm>
          </p:grpSpPr>
          <p:sp>
            <p:nvSpPr>
              <p:cNvPr id="47" name="Rectangle 51"/>
              <p:cNvSpPr>
                <a:spLocks noChangeArrowheads="1"/>
              </p:cNvSpPr>
              <p:nvPr/>
            </p:nvSpPr>
            <p:spPr bwMode="auto">
              <a:xfrm>
                <a:off x="4298948" y="4286262"/>
                <a:ext cx="1714500" cy="285752"/>
              </a:xfrm>
              <a:prstGeom prst="rect">
                <a:avLst/>
              </a:prstGeom>
              <a:noFill/>
              <a:ln w="28575">
                <a:solidFill>
                  <a:srgbClr val="00507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solidFill>
                    <a:srgbClr val="005072"/>
                  </a:solidFill>
                </a:endParaRPr>
              </a:p>
            </p:txBody>
          </p:sp>
          <p:sp>
            <p:nvSpPr>
              <p:cNvPr id="51" name="Rectangle 55"/>
              <p:cNvSpPr>
                <a:spLocks noChangeArrowheads="1"/>
              </p:cNvSpPr>
              <p:nvPr/>
            </p:nvSpPr>
            <p:spPr bwMode="auto">
              <a:xfrm>
                <a:off x="3643306" y="4286262"/>
                <a:ext cx="649322" cy="285752"/>
              </a:xfrm>
              <a:prstGeom prst="rect">
                <a:avLst/>
              </a:prstGeom>
              <a:noFill/>
              <a:ln w="28575">
                <a:solidFill>
                  <a:srgbClr val="00507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solidFill>
                    <a:srgbClr val="005072"/>
                  </a:solidFill>
                </a:endParaRPr>
              </a:p>
            </p:txBody>
          </p:sp>
        </p:grpSp>
        <p:sp>
          <p:nvSpPr>
            <p:cNvPr id="81" name="Rectangle 47"/>
            <p:cNvSpPr>
              <a:spLocks noChangeArrowheads="1"/>
            </p:cNvSpPr>
            <p:nvPr/>
          </p:nvSpPr>
          <p:spPr bwMode="auto">
            <a:xfrm>
              <a:off x="5746758" y="3961740"/>
              <a:ext cx="177800" cy="273050"/>
            </a:xfrm>
            <a:prstGeom prst="rect">
              <a:avLst/>
            </a:prstGeom>
            <a:noFill/>
            <a:ln w="28575">
              <a:solidFill>
                <a:srgbClr val="005072"/>
              </a:solidFill>
              <a:miter lim="800000"/>
              <a:headEnd/>
              <a:tailEnd/>
            </a:ln>
            <a:extLst>
              <a:ext uri="{909E8E84-426E-40dd-AFC4-6F175D3DCCD1}">
                <a14:hiddenFill xmlns:a14="http://schemas.microsoft.com/office/drawing/2010/main" xmlns="">
                  <a:solidFill>
                    <a:srgbClr val="FFFFFF"/>
                  </a:solidFill>
                </a14:hiddenFill>
              </a:ext>
            </a:extLst>
          </p:spPr>
          <p:txBody>
            <a:bodyPr wrap="none" lIns="90487" tIns="44450" rIns="90487" bIns="44450" anchor="ctr"/>
            <a:lstStyle/>
            <a:p>
              <a:pPr algn="ctr"/>
              <a:endParaRPr lang="en-US" altLang="zh-CN" sz="2000" b="1" dirty="0">
                <a:solidFill>
                  <a:srgbClr val="005072"/>
                </a:solidFill>
                <a:latin typeface="微软雅黑" pitchFamily="34" charset="-122"/>
                <a:ea typeface="微软雅黑" pitchFamily="34" charset="-122"/>
              </a:endParaRPr>
            </a:p>
          </p:txBody>
        </p:sp>
        <p:grpSp>
          <p:nvGrpSpPr>
            <p:cNvPr id="3" name="组合 109"/>
            <p:cNvGrpSpPr/>
            <p:nvPr/>
          </p:nvGrpSpPr>
          <p:grpSpPr>
            <a:xfrm>
              <a:off x="3571868" y="4234792"/>
              <a:ext cx="2370142" cy="285752"/>
              <a:chOff x="3643306" y="4286262"/>
              <a:chExt cx="2370142" cy="285752"/>
            </a:xfrm>
          </p:grpSpPr>
          <p:sp>
            <p:nvSpPr>
              <p:cNvPr id="111" name="Rectangle 51"/>
              <p:cNvSpPr>
                <a:spLocks noChangeArrowheads="1"/>
              </p:cNvSpPr>
              <p:nvPr/>
            </p:nvSpPr>
            <p:spPr bwMode="auto">
              <a:xfrm>
                <a:off x="4298948" y="4286262"/>
                <a:ext cx="1714500" cy="285752"/>
              </a:xfrm>
              <a:prstGeom prst="rect">
                <a:avLst/>
              </a:prstGeom>
              <a:noFill/>
              <a:ln w="28575">
                <a:solidFill>
                  <a:srgbClr val="00507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solidFill>
                    <a:srgbClr val="005072"/>
                  </a:solidFill>
                </a:endParaRPr>
              </a:p>
            </p:txBody>
          </p:sp>
          <p:sp>
            <p:nvSpPr>
              <p:cNvPr id="112" name="Rectangle 55"/>
              <p:cNvSpPr>
                <a:spLocks noChangeArrowheads="1"/>
              </p:cNvSpPr>
              <p:nvPr/>
            </p:nvSpPr>
            <p:spPr bwMode="auto">
              <a:xfrm>
                <a:off x="3643306" y="4286262"/>
                <a:ext cx="649322" cy="285752"/>
              </a:xfrm>
              <a:prstGeom prst="rect">
                <a:avLst/>
              </a:prstGeom>
              <a:noFill/>
              <a:ln w="28575">
                <a:solidFill>
                  <a:srgbClr val="00507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solidFill>
                    <a:srgbClr val="005072"/>
                  </a:solidFill>
                </a:endParaRPr>
              </a:p>
            </p:txBody>
          </p:sp>
        </p:grpSp>
        <p:grpSp>
          <p:nvGrpSpPr>
            <p:cNvPr id="4" name="组合 112"/>
            <p:cNvGrpSpPr/>
            <p:nvPr/>
          </p:nvGrpSpPr>
          <p:grpSpPr>
            <a:xfrm>
              <a:off x="3571868" y="4520544"/>
              <a:ext cx="2370142" cy="285752"/>
              <a:chOff x="3643306" y="4286262"/>
              <a:chExt cx="2370142" cy="285752"/>
            </a:xfrm>
          </p:grpSpPr>
          <p:sp>
            <p:nvSpPr>
              <p:cNvPr id="114" name="Rectangle 51"/>
              <p:cNvSpPr>
                <a:spLocks noChangeArrowheads="1"/>
              </p:cNvSpPr>
              <p:nvPr/>
            </p:nvSpPr>
            <p:spPr bwMode="auto">
              <a:xfrm>
                <a:off x="4298948" y="4286262"/>
                <a:ext cx="1714500" cy="285752"/>
              </a:xfrm>
              <a:prstGeom prst="rect">
                <a:avLst/>
              </a:prstGeom>
              <a:noFill/>
              <a:ln w="28575">
                <a:solidFill>
                  <a:srgbClr val="00507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solidFill>
                    <a:srgbClr val="005072"/>
                  </a:solidFill>
                </a:endParaRPr>
              </a:p>
            </p:txBody>
          </p:sp>
          <p:sp>
            <p:nvSpPr>
              <p:cNvPr id="115" name="Rectangle 55"/>
              <p:cNvSpPr>
                <a:spLocks noChangeArrowheads="1"/>
              </p:cNvSpPr>
              <p:nvPr/>
            </p:nvSpPr>
            <p:spPr bwMode="auto">
              <a:xfrm>
                <a:off x="3643306" y="4286262"/>
                <a:ext cx="649322" cy="285752"/>
              </a:xfrm>
              <a:prstGeom prst="rect">
                <a:avLst/>
              </a:prstGeom>
              <a:noFill/>
              <a:ln w="28575">
                <a:solidFill>
                  <a:srgbClr val="00507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solidFill>
                    <a:srgbClr val="005072"/>
                  </a:solidFill>
                </a:endParaRPr>
              </a:p>
            </p:txBody>
          </p:sp>
        </p:grpSp>
        <p:grpSp>
          <p:nvGrpSpPr>
            <p:cNvPr id="5" name="组合 115"/>
            <p:cNvGrpSpPr/>
            <p:nvPr/>
          </p:nvGrpSpPr>
          <p:grpSpPr>
            <a:xfrm>
              <a:off x="3571868" y="4806278"/>
              <a:ext cx="2370142" cy="285752"/>
              <a:chOff x="3643306" y="4286262"/>
              <a:chExt cx="2370142" cy="285752"/>
            </a:xfrm>
          </p:grpSpPr>
          <p:sp>
            <p:nvSpPr>
              <p:cNvPr id="117" name="Rectangle 51"/>
              <p:cNvSpPr>
                <a:spLocks noChangeArrowheads="1"/>
              </p:cNvSpPr>
              <p:nvPr/>
            </p:nvSpPr>
            <p:spPr bwMode="auto">
              <a:xfrm>
                <a:off x="4298948" y="4286262"/>
                <a:ext cx="1714500" cy="285752"/>
              </a:xfrm>
              <a:prstGeom prst="rect">
                <a:avLst/>
              </a:prstGeom>
              <a:noFill/>
              <a:ln w="28575">
                <a:solidFill>
                  <a:srgbClr val="00507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solidFill>
                    <a:srgbClr val="005072"/>
                  </a:solidFill>
                </a:endParaRPr>
              </a:p>
            </p:txBody>
          </p:sp>
          <p:sp>
            <p:nvSpPr>
              <p:cNvPr id="118" name="Rectangle 55"/>
              <p:cNvSpPr>
                <a:spLocks noChangeArrowheads="1"/>
              </p:cNvSpPr>
              <p:nvPr/>
            </p:nvSpPr>
            <p:spPr bwMode="auto">
              <a:xfrm>
                <a:off x="3643306" y="4286262"/>
                <a:ext cx="649322" cy="285752"/>
              </a:xfrm>
              <a:prstGeom prst="rect">
                <a:avLst/>
              </a:prstGeom>
              <a:noFill/>
              <a:ln w="28575">
                <a:solidFill>
                  <a:srgbClr val="00507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solidFill>
                    <a:srgbClr val="005072"/>
                  </a:solidFill>
                </a:endParaRPr>
              </a:p>
            </p:txBody>
          </p:sp>
        </p:grpSp>
        <p:grpSp>
          <p:nvGrpSpPr>
            <p:cNvPr id="6" name="组合 122"/>
            <p:cNvGrpSpPr/>
            <p:nvPr/>
          </p:nvGrpSpPr>
          <p:grpSpPr>
            <a:xfrm>
              <a:off x="3571868" y="3663288"/>
              <a:ext cx="2370142" cy="285752"/>
              <a:chOff x="3643306" y="4286262"/>
              <a:chExt cx="2370142" cy="285752"/>
            </a:xfrm>
          </p:grpSpPr>
          <p:sp>
            <p:nvSpPr>
              <p:cNvPr id="124" name="Rectangle 51"/>
              <p:cNvSpPr>
                <a:spLocks noChangeArrowheads="1"/>
              </p:cNvSpPr>
              <p:nvPr/>
            </p:nvSpPr>
            <p:spPr bwMode="auto">
              <a:xfrm>
                <a:off x="4298948" y="4286262"/>
                <a:ext cx="1714500" cy="285752"/>
              </a:xfrm>
              <a:prstGeom prst="rect">
                <a:avLst/>
              </a:prstGeom>
              <a:noFill/>
              <a:ln w="28575">
                <a:solidFill>
                  <a:srgbClr val="00507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solidFill>
                    <a:srgbClr val="005072"/>
                  </a:solidFill>
                </a:endParaRPr>
              </a:p>
            </p:txBody>
          </p:sp>
          <p:sp>
            <p:nvSpPr>
              <p:cNvPr id="125" name="Rectangle 55"/>
              <p:cNvSpPr>
                <a:spLocks noChangeArrowheads="1"/>
              </p:cNvSpPr>
              <p:nvPr/>
            </p:nvSpPr>
            <p:spPr bwMode="auto">
              <a:xfrm>
                <a:off x="3643306" y="4286262"/>
                <a:ext cx="649322" cy="285752"/>
              </a:xfrm>
              <a:prstGeom prst="rect">
                <a:avLst/>
              </a:prstGeom>
              <a:noFill/>
              <a:ln w="28575">
                <a:solidFill>
                  <a:srgbClr val="00507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solidFill>
                    <a:srgbClr val="005072"/>
                  </a:solidFill>
                </a:endParaRPr>
              </a:p>
            </p:txBody>
          </p:sp>
        </p:grpSp>
      </p:grpSp>
      <p:grpSp>
        <p:nvGrpSpPr>
          <p:cNvPr id="119" name="组合 118"/>
          <p:cNvGrpSpPr/>
          <p:nvPr/>
        </p:nvGrpSpPr>
        <p:grpSpPr>
          <a:xfrm>
            <a:off x="2415205" y="1939313"/>
            <a:ext cx="4792663" cy="384721"/>
            <a:chOff x="1422379" y="1082062"/>
            <a:chExt cx="4792663" cy="384721"/>
          </a:xfrm>
        </p:grpSpPr>
        <p:pic>
          <p:nvPicPr>
            <p:cNvPr id="95" name="图片 8" descr="小点1.png"/>
            <p:cNvPicPr>
              <a:picLocks noChangeAspect="1"/>
            </p:cNvPicPr>
            <p:nvPr/>
          </p:nvPicPr>
          <p:blipFill>
            <a:blip r:embed="rId2"/>
            <a:srcRect/>
            <a:stretch>
              <a:fillRect/>
            </a:stretch>
          </p:blipFill>
          <p:spPr bwMode="auto">
            <a:xfrm>
              <a:off x="1422379" y="1193408"/>
              <a:ext cx="149225" cy="149225"/>
            </a:xfrm>
            <a:prstGeom prst="rect">
              <a:avLst/>
            </a:prstGeom>
            <a:noFill/>
            <a:ln w="9525">
              <a:noFill/>
              <a:miter lim="800000"/>
              <a:headEnd/>
              <a:tailEnd/>
            </a:ln>
          </p:spPr>
        </p:pic>
        <p:sp>
          <p:nvSpPr>
            <p:cNvPr id="97" name="矩形 96"/>
            <p:cNvSpPr/>
            <p:nvPr/>
          </p:nvSpPr>
          <p:spPr>
            <a:xfrm>
              <a:off x="1643042" y="1082062"/>
              <a:ext cx="4572000" cy="384721"/>
            </a:xfrm>
            <a:prstGeom prst="rect">
              <a:avLst/>
            </a:prstGeom>
          </p:spPr>
          <p:txBody>
            <a:bodyPr>
              <a:spAutoFit/>
            </a:bodyPr>
            <a:lstStyle/>
            <a:p>
              <a:pPr marL="0" lvl="1" indent="-285750">
                <a:defRPr/>
              </a:pPr>
              <a:r>
                <a:rPr lang="zh-CN" altLang="en-US" sz="1900" b="1" dirty="0">
                  <a:solidFill>
                    <a:srgbClr val="11576A"/>
                  </a:solidFill>
                  <a:latin typeface="微软雅黑" pitchFamily="34" charset="-122"/>
                  <a:ea typeface="微软雅黑" pitchFamily="34" charset="-122"/>
                  <a:cs typeface="宋体" charset="0"/>
                </a:rPr>
                <a:t>进程标识与页号的</a:t>
              </a:r>
              <a:r>
                <a:rPr lang="en-US" altLang="zh-CN" sz="1900" b="1" dirty="0">
                  <a:solidFill>
                    <a:srgbClr val="11576A"/>
                  </a:solidFill>
                  <a:latin typeface="微软雅黑" pitchFamily="34" charset="-122"/>
                  <a:ea typeface="微软雅黑" pitchFamily="34" charset="-122"/>
                  <a:cs typeface="宋体" charset="0"/>
                </a:rPr>
                <a:t>Hash</a:t>
              </a:r>
              <a:r>
                <a:rPr lang="zh-CN" altLang="en-US" sz="1900" b="1" dirty="0">
                  <a:solidFill>
                    <a:srgbClr val="11576A"/>
                  </a:solidFill>
                  <a:latin typeface="微软雅黑" pitchFamily="34" charset="-122"/>
                  <a:ea typeface="微软雅黑" pitchFamily="34" charset="-122"/>
                  <a:cs typeface="宋体" charset="0"/>
                </a:rPr>
                <a:t>值可能有冲突</a:t>
              </a:r>
              <a:endParaRPr lang="en-US" altLang="zh-CN" sz="1900" b="1" dirty="0">
                <a:solidFill>
                  <a:srgbClr val="11576A"/>
                </a:solidFill>
                <a:latin typeface="微软雅黑" pitchFamily="34" charset="-122"/>
                <a:ea typeface="微软雅黑" pitchFamily="34" charset="-122"/>
                <a:cs typeface="宋体" charset="0"/>
              </a:endParaRPr>
            </a:p>
          </p:txBody>
        </p:sp>
      </p:grpSp>
      <p:grpSp>
        <p:nvGrpSpPr>
          <p:cNvPr id="120" name="组合 119"/>
          <p:cNvGrpSpPr/>
          <p:nvPr/>
        </p:nvGrpSpPr>
        <p:grpSpPr>
          <a:xfrm>
            <a:off x="2421553" y="2233443"/>
            <a:ext cx="6500858" cy="384721"/>
            <a:chOff x="1428728" y="1376192"/>
            <a:chExt cx="6500858" cy="384721"/>
          </a:xfrm>
        </p:grpSpPr>
        <p:pic>
          <p:nvPicPr>
            <p:cNvPr id="96" name="图片 8" descr="小点1.png"/>
            <p:cNvPicPr>
              <a:picLocks noChangeAspect="1"/>
            </p:cNvPicPr>
            <p:nvPr/>
          </p:nvPicPr>
          <p:blipFill>
            <a:blip r:embed="rId2"/>
            <a:srcRect/>
            <a:stretch>
              <a:fillRect/>
            </a:stretch>
          </p:blipFill>
          <p:spPr bwMode="auto">
            <a:xfrm>
              <a:off x="1428728" y="1500180"/>
              <a:ext cx="149225" cy="149225"/>
            </a:xfrm>
            <a:prstGeom prst="rect">
              <a:avLst/>
            </a:prstGeom>
            <a:noFill/>
            <a:ln w="9525">
              <a:noFill/>
              <a:miter lim="800000"/>
              <a:headEnd/>
              <a:tailEnd/>
            </a:ln>
          </p:spPr>
        </p:pic>
        <p:sp>
          <p:nvSpPr>
            <p:cNvPr id="98" name="矩形 97"/>
            <p:cNvSpPr/>
            <p:nvPr/>
          </p:nvSpPr>
          <p:spPr>
            <a:xfrm>
              <a:off x="1643042" y="1376192"/>
              <a:ext cx="6286544" cy="384721"/>
            </a:xfrm>
            <a:prstGeom prst="rect">
              <a:avLst/>
            </a:prstGeom>
          </p:spPr>
          <p:txBody>
            <a:bodyPr wrap="square">
              <a:spAutoFit/>
            </a:bodyPr>
            <a:lstStyle/>
            <a:p>
              <a:pPr marL="0" lvl="1" indent="-285750">
                <a:defRPr/>
              </a:pPr>
              <a:r>
                <a:rPr lang="zh-CN" altLang="en-US" sz="1900" b="1" dirty="0">
                  <a:solidFill>
                    <a:srgbClr val="11576A"/>
                  </a:solidFill>
                  <a:latin typeface="微软雅黑" pitchFamily="34" charset="-122"/>
                  <a:ea typeface="微软雅黑" pitchFamily="34" charset="-122"/>
                  <a:cs typeface="宋体" charset="0"/>
                </a:rPr>
                <a:t>页表项中包括保护位、修改位、访问位和存在位等标识</a:t>
              </a:r>
              <a:endParaRPr lang="en-US" altLang="zh-CN" sz="1900" b="1" dirty="0">
                <a:solidFill>
                  <a:srgbClr val="11576A"/>
                </a:solidFill>
                <a:latin typeface="微软雅黑" pitchFamily="34" charset="-122"/>
                <a:ea typeface="微软雅黑" pitchFamily="34" charset="-122"/>
                <a:cs typeface="宋体" charset="0"/>
              </a:endParaRPr>
            </a:p>
          </p:txBody>
        </p:sp>
      </p:grpSp>
      <p:grpSp>
        <p:nvGrpSpPr>
          <p:cNvPr id="104" name="组合 103"/>
          <p:cNvGrpSpPr/>
          <p:nvPr/>
        </p:nvGrpSpPr>
        <p:grpSpPr>
          <a:xfrm>
            <a:off x="1840749" y="2643183"/>
            <a:ext cx="1804987" cy="1063121"/>
            <a:chOff x="847923" y="1785932"/>
            <a:chExt cx="1804987" cy="1063121"/>
          </a:xfrm>
        </p:grpSpPr>
        <p:sp>
          <p:nvSpPr>
            <p:cNvPr id="25" name="Oval 25"/>
            <p:cNvSpPr>
              <a:spLocks noChangeArrowheads="1"/>
            </p:cNvSpPr>
            <p:nvPr/>
          </p:nvSpPr>
          <p:spPr bwMode="auto">
            <a:xfrm>
              <a:off x="1422338" y="1785932"/>
              <a:ext cx="649332" cy="554805"/>
            </a:xfrm>
            <a:prstGeom prst="ellipse">
              <a:avLst/>
            </a:prstGeom>
            <a:noFill/>
            <a:ln w="28575">
              <a:solidFill>
                <a:srgbClr val="005072"/>
              </a:solidFill>
              <a:round/>
              <a:headEnd/>
              <a:tailEnd/>
            </a:ln>
            <a:effectLst/>
          </p:spPr>
          <p:txBody>
            <a:bodyPr wrap="none" lIns="90487" tIns="44450" rIns="90487" bIns="44450" anchor="ctr"/>
            <a:lstStyle/>
            <a:p>
              <a:pPr algn="ctr">
                <a:defRPr/>
              </a:pPr>
              <a:r>
                <a:rPr lang="en-US" sz="2000" b="1" dirty="0">
                  <a:solidFill>
                    <a:srgbClr val="005072"/>
                  </a:solidFill>
                  <a:latin typeface="微软雅黑" pitchFamily="34" charset="-122"/>
                  <a:ea typeface="微软雅黑" pitchFamily="34" charset="-122"/>
                </a:rPr>
                <a:t>CPU</a:t>
              </a:r>
            </a:p>
          </p:txBody>
        </p:sp>
        <p:sp>
          <p:nvSpPr>
            <p:cNvPr id="26" name="Line 26"/>
            <p:cNvSpPr>
              <a:spLocks noChangeShapeType="1"/>
            </p:cNvSpPr>
            <p:nvPr/>
          </p:nvSpPr>
          <p:spPr bwMode="auto">
            <a:xfrm flipH="1">
              <a:off x="1734329" y="2322482"/>
              <a:ext cx="778" cy="303242"/>
            </a:xfrm>
            <a:prstGeom prst="line">
              <a:avLst/>
            </a:prstGeom>
            <a:noFill/>
            <a:ln w="28575">
              <a:solidFill>
                <a:srgbClr val="00507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64" name="Rectangle 74"/>
            <p:cNvSpPr>
              <a:spLocks noChangeArrowheads="1"/>
            </p:cNvSpPr>
            <p:nvPr/>
          </p:nvSpPr>
          <p:spPr bwMode="auto">
            <a:xfrm>
              <a:off x="1349573" y="2620453"/>
              <a:ext cx="149225" cy="228600"/>
            </a:xfrm>
            <a:prstGeom prst="rect">
              <a:avLst/>
            </a:prstGeom>
            <a:solidFill>
              <a:srgbClr val="66FF66"/>
            </a:solidFill>
            <a:ln w="25400">
              <a:solidFill>
                <a:srgbClr val="005072"/>
              </a:solidFill>
              <a:miter lim="800000"/>
              <a:headEnd/>
              <a:tailEnd/>
            </a:ln>
            <a:effectLst/>
          </p:spPr>
          <p:txBody>
            <a:bodyPr wrap="none" anchor="ctr"/>
            <a:lstStyle/>
            <a:p>
              <a:endParaRPr lang="zh-CN" altLang="en-US"/>
            </a:p>
          </p:txBody>
        </p:sp>
        <p:sp>
          <p:nvSpPr>
            <p:cNvPr id="65" name="Rectangle 75"/>
            <p:cNvSpPr>
              <a:spLocks noChangeArrowheads="1"/>
            </p:cNvSpPr>
            <p:nvPr/>
          </p:nvSpPr>
          <p:spPr bwMode="auto">
            <a:xfrm>
              <a:off x="1514673" y="2620453"/>
              <a:ext cx="149225" cy="228600"/>
            </a:xfrm>
            <a:prstGeom prst="rect">
              <a:avLst/>
            </a:prstGeom>
            <a:solidFill>
              <a:srgbClr val="A2C1FE"/>
            </a:solidFill>
            <a:ln w="25400">
              <a:solidFill>
                <a:srgbClr val="005072"/>
              </a:solidFill>
              <a:miter lim="800000"/>
              <a:headEnd/>
              <a:tailEnd/>
            </a:ln>
            <a:effectLst/>
          </p:spPr>
          <p:txBody>
            <a:bodyPr wrap="none" anchor="ctr"/>
            <a:lstStyle/>
            <a:p>
              <a:endParaRPr lang="zh-CN" altLang="en-US"/>
            </a:p>
          </p:txBody>
        </p:sp>
        <p:sp>
          <p:nvSpPr>
            <p:cNvPr id="66" name="Rectangle 76"/>
            <p:cNvSpPr>
              <a:spLocks noChangeArrowheads="1"/>
            </p:cNvSpPr>
            <p:nvPr/>
          </p:nvSpPr>
          <p:spPr bwMode="auto">
            <a:xfrm>
              <a:off x="1678185" y="2620453"/>
              <a:ext cx="149225" cy="228600"/>
            </a:xfrm>
            <a:prstGeom prst="rect">
              <a:avLst/>
            </a:prstGeom>
            <a:solidFill>
              <a:srgbClr val="A2C1FE"/>
            </a:solidFill>
            <a:ln w="25400">
              <a:solidFill>
                <a:srgbClr val="005072"/>
              </a:solidFill>
              <a:miter lim="800000"/>
              <a:headEnd/>
              <a:tailEnd/>
            </a:ln>
            <a:effectLst/>
          </p:spPr>
          <p:txBody>
            <a:bodyPr wrap="none" anchor="ctr"/>
            <a:lstStyle/>
            <a:p>
              <a:endParaRPr lang="zh-CN" altLang="en-US"/>
            </a:p>
          </p:txBody>
        </p:sp>
        <p:sp>
          <p:nvSpPr>
            <p:cNvPr id="67" name="Rectangle 77"/>
            <p:cNvSpPr>
              <a:spLocks noChangeArrowheads="1"/>
            </p:cNvSpPr>
            <p:nvPr/>
          </p:nvSpPr>
          <p:spPr bwMode="auto">
            <a:xfrm>
              <a:off x="1843285" y="2620453"/>
              <a:ext cx="149225" cy="228600"/>
            </a:xfrm>
            <a:prstGeom prst="rect">
              <a:avLst/>
            </a:prstGeom>
            <a:solidFill>
              <a:srgbClr val="A2C1FE"/>
            </a:solidFill>
            <a:ln w="25400">
              <a:solidFill>
                <a:srgbClr val="005072"/>
              </a:solidFill>
              <a:miter lim="800000"/>
              <a:headEnd/>
              <a:tailEnd/>
            </a:ln>
            <a:effectLst/>
          </p:spPr>
          <p:txBody>
            <a:bodyPr wrap="none" anchor="ctr"/>
            <a:lstStyle/>
            <a:p>
              <a:endParaRPr lang="zh-CN" altLang="en-US"/>
            </a:p>
          </p:txBody>
        </p:sp>
        <p:sp>
          <p:nvSpPr>
            <p:cNvPr id="68" name="Rectangle 78"/>
            <p:cNvSpPr>
              <a:spLocks noChangeArrowheads="1"/>
            </p:cNvSpPr>
            <p:nvPr/>
          </p:nvSpPr>
          <p:spPr bwMode="auto">
            <a:xfrm>
              <a:off x="847923" y="2620453"/>
              <a:ext cx="149225" cy="228600"/>
            </a:xfrm>
            <a:prstGeom prst="rect">
              <a:avLst/>
            </a:prstGeom>
            <a:solidFill>
              <a:srgbClr val="66FF66"/>
            </a:solidFill>
            <a:ln w="25400">
              <a:solidFill>
                <a:srgbClr val="005072"/>
              </a:solidFill>
              <a:miter lim="800000"/>
              <a:headEnd/>
              <a:tailEnd/>
            </a:ln>
            <a:effectLst/>
          </p:spPr>
          <p:txBody>
            <a:bodyPr wrap="none" anchor="ctr"/>
            <a:lstStyle/>
            <a:p>
              <a:endParaRPr lang="zh-CN" altLang="en-US"/>
            </a:p>
          </p:txBody>
        </p:sp>
        <p:sp>
          <p:nvSpPr>
            <p:cNvPr id="69" name="Rectangle 79"/>
            <p:cNvSpPr>
              <a:spLocks noChangeArrowheads="1"/>
            </p:cNvSpPr>
            <p:nvPr/>
          </p:nvSpPr>
          <p:spPr bwMode="auto">
            <a:xfrm>
              <a:off x="1013023" y="2620453"/>
              <a:ext cx="149225" cy="228600"/>
            </a:xfrm>
            <a:prstGeom prst="rect">
              <a:avLst/>
            </a:prstGeom>
            <a:solidFill>
              <a:srgbClr val="66FF66"/>
            </a:solidFill>
            <a:ln w="25400">
              <a:solidFill>
                <a:srgbClr val="005072"/>
              </a:solidFill>
              <a:miter lim="800000"/>
              <a:headEnd/>
              <a:tailEnd/>
            </a:ln>
            <a:effectLst/>
          </p:spPr>
          <p:txBody>
            <a:bodyPr wrap="none" anchor="ctr"/>
            <a:lstStyle/>
            <a:p>
              <a:endParaRPr lang="zh-CN" altLang="en-US"/>
            </a:p>
          </p:txBody>
        </p:sp>
        <p:sp>
          <p:nvSpPr>
            <p:cNvPr id="70" name="Rectangle 80"/>
            <p:cNvSpPr>
              <a:spLocks noChangeArrowheads="1"/>
            </p:cNvSpPr>
            <p:nvPr/>
          </p:nvSpPr>
          <p:spPr bwMode="auto">
            <a:xfrm>
              <a:off x="1178123" y="2620453"/>
              <a:ext cx="149225" cy="228600"/>
            </a:xfrm>
            <a:prstGeom prst="rect">
              <a:avLst/>
            </a:prstGeom>
            <a:solidFill>
              <a:srgbClr val="66FF66"/>
            </a:solidFill>
            <a:ln w="25400">
              <a:solidFill>
                <a:srgbClr val="005072"/>
              </a:solidFill>
              <a:miter lim="800000"/>
              <a:headEnd/>
              <a:tailEnd/>
            </a:ln>
            <a:effectLst/>
          </p:spPr>
          <p:txBody>
            <a:bodyPr wrap="none" anchor="ctr"/>
            <a:lstStyle/>
            <a:p>
              <a:endParaRPr lang="zh-CN" altLang="en-US"/>
            </a:p>
          </p:txBody>
        </p:sp>
        <p:sp>
          <p:nvSpPr>
            <p:cNvPr id="71" name="Rectangle 81"/>
            <p:cNvSpPr>
              <a:spLocks noChangeArrowheads="1"/>
            </p:cNvSpPr>
            <p:nvPr/>
          </p:nvSpPr>
          <p:spPr bwMode="auto">
            <a:xfrm>
              <a:off x="2008385" y="2620453"/>
              <a:ext cx="149225" cy="228600"/>
            </a:xfrm>
            <a:prstGeom prst="rect">
              <a:avLst/>
            </a:prstGeom>
            <a:solidFill>
              <a:srgbClr val="A2C1FE"/>
            </a:solidFill>
            <a:ln w="25400">
              <a:solidFill>
                <a:srgbClr val="005072"/>
              </a:solidFill>
              <a:miter lim="800000"/>
              <a:headEnd/>
              <a:tailEnd/>
            </a:ln>
            <a:effectLst/>
          </p:spPr>
          <p:txBody>
            <a:bodyPr wrap="none" anchor="ctr"/>
            <a:lstStyle/>
            <a:p>
              <a:endParaRPr lang="zh-CN" altLang="en-US"/>
            </a:p>
          </p:txBody>
        </p:sp>
        <p:sp>
          <p:nvSpPr>
            <p:cNvPr id="72" name="Rectangle 82"/>
            <p:cNvSpPr>
              <a:spLocks noChangeArrowheads="1"/>
            </p:cNvSpPr>
            <p:nvPr/>
          </p:nvSpPr>
          <p:spPr bwMode="auto">
            <a:xfrm>
              <a:off x="2173485" y="2620453"/>
              <a:ext cx="149225" cy="228600"/>
            </a:xfrm>
            <a:prstGeom prst="rect">
              <a:avLst/>
            </a:prstGeom>
            <a:solidFill>
              <a:srgbClr val="A2C1FE"/>
            </a:solidFill>
            <a:ln w="25400">
              <a:solidFill>
                <a:srgbClr val="005072"/>
              </a:solidFill>
              <a:miter lim="800000"/>
              <a:headEnd/>
              <a:tailEnd/>
            </a:ln>
            <a:effectLst/>
          </p:spPr>
          <p:txBody>
            <a:bodyPr wrap="none" anchor="ctr"/>
            <a:lstStyle/>
            <a:p>
              <a:endParaRPr lang="zh-CN" altLang="en-US"/>
            </a:p>
          </p:txBody>
        </p:sp>
        <p:sp>
          <p:nvSpPr>
            <p:cNvPr id="73" name="Rectangle 83"/>
            <p:cNvSpPr>
              <a:spLocks noChangeArrowheads="1"/>
            </p:cNvSpPr>
            <p:nvPr/>
          </p:nvSpPr>
          <p:spPr bwMode="auto">
            <a:xfrm>
              <a:off x="2338585" y="2620453"/>
              <a:ext cx="149225" cy="228600"/>
            </a:xfrm>
            <a:prstGeom prst="rect">
              <a:avLst/>
            </a:prstGeom>
            <a:solidFill>
              <a:srgbClr val="A2C1FE"/>
            </a:solidFill>
            <a:ln w="25400">
              <a:solidFill>
                <a:srgbClr val="005072"/>
              </a:solidFill>
              <a:miter lim="800000"/>
              <a:headEnd/>
              <a:tailEnd/>
            </a:ln>
            <a:effectLst/>
          </p:spPr>
          <p:txBody>
            <a:bodyPr wrap="none" anchor="ctr"/>
            <a:lstStyle/>
            <a:p>
              <a:endParaRPr lang="zh-CN" altLang="en-US"/>
            </a:p>
          </p:txBody>
        </p:sp>
        <p:sp>
          <p:nvSpPr>
            <p:cNvPr id="74" name="Rectangle 84"/>
            <p:cNvSpPr>
              <a:spLocks noChangeArrowheads="1"/>
            </p:cNvSpPr>
            <p:nvPr/>
          </p:nvSpPr>
          <p:spPr bwMode="auto">
            <a:xfrm>
              <a:off x="2503685" y="2620453"/>
              <a:ext cx="149225" cy="228600"/>
            </a:xfrm>
            <a:prstGeom prst="rect">
              <a:avLst/>
            </a:prstGeom>
            <a:solidFill>
              <a:srgbClr val="A2C1FE"/>
            </a:solidFill>
            <a:ln w="25400">
              <a:solidFill>
                <a:srgbClr val="005072"/>
              </a:solidFill>
              <a:miter lim="800000"/>
              <a:headEnd/>
              <a:tailEnd/>
            </a:ln>
            <a:effectLst/>
          </p:spPr>
          <p:txBody>
            <a:bodyPr wrap="none" anchor="ctr"/>
            <a:lstStyle/>
            <a:p>
              <a:endParaRPr lang="zh-CN" altLang="en-US"/>
            </a:p>
          </p:txBody>
        </p:sp>
        <p:sp>
          <p:nvSpPr>
            <p:cNvPr id="94" name="Rectangle 15"/>
            <p:cNvSpPr>
              <a:spLocks noChangeArrowheads="1"/>
            </p:cNvSpPr>
            <p:nvPr/>
          </p:nvSpPr>
          <p:spPr bwMode="auto">
            <a:xfrm>
              <a:off x="1096379" y="2232149"/>
              <a:ext cx="4699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7" tIns="44450" rIns="90487" bIns="44450">
              <a:spAutoFit/>
            </a:bodyPr>
            <a:lstStyle/>
            <a:p>
              <a:r>
                <a:rPr lang="en-US" altLang="zh-CN" sz="2000" b="1" dirty="0">
                  <a:solidFill>
                    <a:srgbClr val="005072"/>
                  </a:solidFill>
                  <a:latin typeface="微软雅黑" pitchFamily="34" charset="-122"/>
                  <a:ea typeface="微软雅黑" pitchFamily="34" charset="-122"/>
                </a:rPr>
                <a:t>p</a:t>
              </a:r>
            </a:p>
          </p:txBody>
        </p:sp>
        <p:sp>
          <p:nvSpPr>
            <p:cNvPr id="99" name="Rectangle 16"/>
            <p:cNvSpPr>
              <a:spLocks noChangeArrowheads="1"/>
            </p:cNvSpPr>
            <p:nvPr/>
          </p:nvSpPr>
          <p:spPr bwMode="auto">
            <a:xfrm>
              <a:off x="1954255" y="2260966"/>
              <a:ext cx="4699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7" tIns="44450" rIns="90487" bIns="44450">
              <a:spAutoFit/>
            </a:bodyPr>
            <a:lstStyle/>
            <a:p>
              <a:r>
                <a:rPr lang="en-US" altLang="zh-CN" sz="2000" b="1" dirty="0">
                  <a:solidFill>
                    <a:srgbClr val="005072"/>
                  </a:solidFill>
                  <a:latin typeface="微软雅黑" pitchFamily="34" charset="-122"/>
                  <a:ea typeface="微软雅黑" pitchFamily="34" charset="-122"/>
                </a:rPr>
                <a:t>o</a:t>
              </a:r>
            </a:p>
          </p:txBody>
        </p:sp>
      </p:grpSp>
      <p:cxnSp>
        <p:nvCxnSpPr>
          <p:cNvPr id="24587" name="直接箭头连接符 24586"/>
          <p:cNvCxnSpPr/>
          <p:nvPr/>
        </p:nvCxnSpPr>
        <p:spPr>
          <a:xfrm>
            <a:off x="2169374" y="3727975"/>
            <a:ext cx="1" cy="510191"/>
          </a:xfrm>
          <a:prstGeom prst="straightConnector1">
            <a:avLst/>
          </a:prstGeom>
          <a:ln w="28575">
            <a:solidFill>
              <a:srgbClr val="0050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4604" name="组合 24603"/>
          <p:cNvGrpSpPr/>
          <p:nvPr/>
        </p:nvGrpSpPr>
        <p:grpSpPr>
          <a:xfrm>
            <a:off x="6934836" y="3789040"/>
            <a:ext cx="448943" cy="1160126"/>
            <a:chOff x="5942010" y="2931790"/>
            <a:chExt cx="448943" cy="1160126"/>
          </a:xfrm>
        </p:grpSpPr>
        <p:cxnSp>
          <p:nvCxnSpPr>
            <p:cNvPr id="101" name="直接箭头连接符 100"/>
            <p:cNvCxnSpPr>
              <a:stCxn id="146" idx="1"/>
              <a:endCxn id="55" idx="2"/>
            </p:cNvCxnSpPr>
            <p:nvPr/>
          </p:nvCxnSpPr>
          <p:spPr>
            <a:xfrm flipV="1">
              <a:off x="6384932" y="2931790"/>
              <a:ext cx="6021" cy="958697"/>
            </a:xfrm>
            <a:prstGeom prst="straightConnector1">
              <a:avLst/>
            </a:prstGeom>
            <a:ln w="28575">
              <a:solidFill>
                <a:srgbClr val="005072"/>
              </a:solidFill>
              <a:tailEnd type="arrow"/>
            </a:ln>
          </p:spPr>
          <p:style>
            <a:lnRef idx="1">
              <a:schemeClr val="accent1"/>
            </a:lnRef>
            <a:fillRef idx="0">
              <a:schemeClr val="accent1"/>
            </a:fillRef>
            <a:effectRef idx="0">
              <a:schemeClr val="accent1"/>
            </a:effectRef>
            <a:fontRef idx="minor">
              <a:schemeClr val="tx1"/>
            </a:fontRef>
          </p:style>
        </p:cxnSp>
        <p:cxnSp>
          <p:nvCxnSpPr>
            <p:cNvPr id="24592" name="直接连接符 24591"/>
            <p:cNvCxnSpPr>
              <a:stCxn id="47" idx="3"/>
            </p:cNvCxnSpPr>
            <p:nvPr/>
          </p:nvCxnSpPr>
          <p:spPr>
            <a:xfrm>
              <a:off x="5942010" y="4091916"/>
              <a:ext cx="273032" cy="0"/>
            </a:xfrm>
            <a:prstGeom prst="line">
              <a:avLst/>
            </a:prstGeom>
            <a:ln w="28575">
              <a:solidFill>
                <a:srgbClr val="005072"/>
              </a:solidFill>
            </a:ln>
          </p:spPr>
          <p:style>
            <a:lnRef idx="1">
              <a:schemeClr val="accent1"/>
            </a:lnRef>
            <a:fillRef idx="0">
              <a:schemeClr val="accent1"/>
            </a:fillRef>
            <a:effectRef idx="0">
              <a:schemeClr val="accent1"/>
            </a:effectRef>
            <a:fontRef idx="minor">
              <a:schemeClr val="tx1"/>
            </a:fontRef>
          </p:style>
        </p:cxnSp>
        <p:sp>
          <p:nvSpPr>
            <p:cNvPr id="146" name="Arc 29"/>
            <p:cNvSpPr>
              <a:spLocks/>
            </p:cNvSpPr>
            <p:nvPr/>
          </p:nvSpPr>
          <p:spPr bwMode="auto">
            <a:xfrm flipH="1">
              <a:off x="6165477" y="3890487"/>
              <a:ext cx="219455" cy="201429"/>
            </a:xfrm>
            <a:custGeom>
              <a:avLst/>
              <a:gdLst>
                <a:gd name="T0" fmla="*/ 2147483647 w 26206"/>
                <a:gd name="T1" fmla="*/ 2147483647 h 21600"/>
                <a:gd name="T2" fmla="*/ 0 w 26206"/>
                <a:gd name="T3" fmla="*/ 0 h 21600"/>
                <a:gd name="T4" fmla="*/ 2147483647 w 26206"/>
                <a:gd name="T5" fmla="*/ 0 h 21600"/>
                <a:gd name="T6" fmla="*/ 0 60000 65536"/>
                <a:gd name="T7" fmla="*/ 0 60000 65536"/>
                <a:gd name="T8" fmla="*/ 0 60000 65536"/>
                <a:gd name="T9" fmla="*/ 0 w 26206"/>
                <a:gd name="T10" fmla="*/ 0 h 21600"/>
                <a:gd name="T11" fmla="*/ 26206 w 26206"/>
                <a:gd name="T12" fmla="*/ 21600 h 21600"/>
              </a:gdLst>
              <a:ahLst/>
              <a:cxnLst>
                <a:cxn ang="T6">
                  <a:pos x="T0" y="T1"/>
                </a:cxn>
                <a:cxn ang="T7">
                  <a:pos x="T2" y="T3"/>
                </a:cxn>
                <a:cxn ang="T8">
                  <a:pos x="T4" y="T5"/>
                </a:cxn>
              </a:cxnLst>
              <a:rect l="T9" t="T10" r="T11" b="T12"/>
              <a:pathLst>
                <a:path w="26206" h="21600" fill="none" extrusionOk="0">
                  <a:moveTo>
                    <a:pt x="26206" y="21103"/>
                  </a:moveTo>
                  <a:cubicBezTo>
                    <a:pt x="24692" y="21433"/>
                    <a:pt x="23148" y="21599"/>
                    <a:pt x="21600" y="21600"/>
                  </a:cubicBezTo>
                  <a:cubicBezTo>
                    <a:pt x="9670" y="21600"/>
                    <a:pt x="0" y="11929"/>
                    <a:pt x="0" y="0"/>
                  </a:cubicBezTo>
                </a:path>
                <a:path w="26206" h="21600" stroke="0" extrusionOk="0">
                  <a:moveTo>
                    <a:pt x="26206" y="21103"/>
                  </a:moveTo>
                  <a:cubicBezTo>
                    <a:pt x="24692" y="21433"/>
                    <a:pt x="23148" y="21599"/>
                    <a:pt x="21600" y="21600"/>
                  </a:cubicBezTo>
                  <a:cubicBezTo>
                    <a:pt x="9670" y="21600"/>
                    <a:pt x="0" y="11929"/>
                    <a:pt x="0" y="0"/>
                  </a:cubicBezTo>
                  <a:lnTo>
                    <a:pt x="21600" y="0"/>
                  </a:lnTo>
                  <a:close/>
                </a:path>
              </a:pathLst>
            </a:custGeom>
            <a:noFill/>
            <a:ln w="28575" cap="rnd">
              <a:solidFill>
                <a:srgbClr val="005072"/>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grpSp>
      <p:grpSp>
        <p:nvGrpSpPr>
          <p:cNvPr id="24601" name="组合 24600"/>
          <p:cNvGrpSpPr/>
          <p:nvPr/>
        </p:nvGrpSpPr>
        <p:grpSpPr>
          <a:xfrm>
            <a:off x="2253701" y="3735381"/>
            <a:ext cx="3303671" cy="276802"/>
            <a:chOff x="1260875" y="2878131"/>
            <a:chExt cx="3303671" cy="276802"/>
          </a:xfrm>
        </p:grpSpPr>
        <p:cxnSp>
          <p:nvCxnSpPr>
            <p:cNvPr id="152" name="直接连接符 151"/>
            <p:cNvCxnSpPr/>
            <p:nvPr/>
          </p:nvCxnSpPr>
          <p:spPr>
            <a:xfrm>
              <a:off x="1360475" y="3044087"/>
              <a:ext cx="3059135" cy="0"/>
            </a:xfrm>
            <a:prstGeom prst="line">
              <a:avLst/>
            </a:prstGeom>
            <a:ln w="28575">
              <a:solidFill>
                <a:srgbClr val="005072"/>
              </a:solidFill>
            </a:ln>
          </p:spPr>
          <p:style>
            <a:lnRef idx="1">
              <a:schemeClr val="accent1"/>
            </a:lnRef>
            <a:fillRef idx="0">
              <a:schemeClr val="accent1"/>
            </a:fillRef>
            <a:effectRef idx="0">
              <a:schemeClr val="accent1"/>
            </a:effectRef>
            <a:fontRef idx="minor">
              <a:schemeClr val="tx1"/>
            </a:fontRef>
          </p:style>
        </p:cxnSp>
        <p:sp>
          <p:nvSpPr>
            <p:cNvPr id="153" name="Arc 29"/>
            <p:cNvSpPr>
              <a:spLocks/>
            </p:cNvSpPr>
            <p:nvPr/>
          </p:nvSpPr>
          <p:spPr bwMode="auto">
            <a:xfrm>
              <a:off x="1260875" y="2878131"/>
              <a:ext cx="126017" cy="165017"/>
            </a:xfrm>
            <a:custGeom>
              <a:avLst/>
              <a:gdLst>
                <a:gd name="T0" fmla="*/ 2147483647 w 26206"/>
                <a:gd name="T1" fmla="*/ 2147483647 h 21600"/>
                <a:gd name="T2" fmla="*/ 0 w 26206"/>
                <a:gd name="T3" fmla="*/ 0 h 21600"/>
                <a:gd name="T4" fmla="*/ 2147483647 w 26206"/>
                <a:gd name="T5" fmla="*/ 0 h 21600"/>
                <a:gd name="T6" fmla="*/ 0 60000 65536"/>
                <a:gd name="T7" fmla="*/ 0 60000 65536"/>
                <a:gd name="T8" fmla="*/ 0 60000 65536"/>
                <a:gd name="T9" fmla="*/ 0 w 26206"/>
                <a:gd name="T10" fmla="*/ 0 h 21600"/>
                <a:gd name="T11" fmla="*/ 26206 w 26206"/>
                <a:gd name="T12" fmla="*/ 21600 h 21600"/>
              </a:gdLst>
              <a:ahLst/>
              <a:cxnLst>
                <a:cxn ang="T6">
                  <a:pos x="T0" y="T1"/>
                </a:cxn>
                <a:cxn ang="T7">
                  <a:pos x="T2" y="T3"/>
                </a:cxn>
                <a:cxn ang="T8">
                  <a:pos x="T4" y="T5"/>
                </a:cxn>
              </a:cxnLst>
              <a:rect l="T9" t="T10" r="T11" b="T12"/>
              <a:pathLst>
                <a:path w="26206" h="21600" fill="none" extrusionOk="0">
                  <a:moveTo>
                    <a:pt x="26206" y="21103"/>
                  </a:moveTo>
                  <a:cubicBezTo>
                    <a:pt x="24692" y="21433"/>
                    <a:pt x="23148" y="21599"/>
                    <a:pt x="21600" y="21600"/>
                  </a:cubicBezTo>
                  <a:cubicBezTo>
                    <a:pt x="9670" y="21600"/>
                    <a:pt x="0" y="11929"/>
                    <a:pt x="0" y="0"/>
                  </a:cubicBezTo>
                </a:path>
                <a:path w="26206" h="21600" stroke="0" extrusionOk="0">
                  <a:moveTo>
                    <a:pt x="26206" y="21103"/>
                  </a:moveTo>
                  <a:cubicBezTo>
                    <a:pt x="24692" y="21433"/>
                    <a:pt x="23148" y="21599"/>
                    <a:pt x="21600" y="21600"/>
                  </a:cubicBezTo>
                  <a:cubicBezTo>
                    <a:pt x="9670" y="21600"/>
                    <a:pt x="0" y="11929"/>
                    <a:pt x="0" y="0"/>
                  </a:cubicBezTo>
                  <a:lnTo>
                    <a:pt x="21600" y="0"/>
                  </a:lnTo>
                  <a:close/>
                </a:path>
              </a:pathLst>
            </a:custGeom>
            <a:noFill/>
            <a:ln w="28575" cap="rnd">
              <a:solidFill>
                <a:srgbClr val="005072"/>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155" name="Arc 29"/>
            <p:cNvSpPr>
              <a:spLocks/>
            </p:cNvSpPr>
            <p:nvPr/>
          </p:nvSpPr>
          <p:spPr bwMode="auto">
            <a:xfrm flipH="1" flipV="1">
              <a:off x="4409771" y="3038337"/>
              <a:ext cx="154775" cy="116596"/>
            </a:xfrm>
            <a:custGeom>
              <a:avLst/>
              <a:gdLst>
                <a:gd name="T0" fmla="*/ 2147483647 w 26206"/>
                <a:gd name="T1" fmla="*/ 2147483647 h 21600"/>
                <a:gd name="T2" fmla="*/ 0 w 26206"/>
                <a:gd name="T3" fmla="*/ 0 h 21600"/>
                <a:gd name="T4" fmla="*/ 2147483647 w 26206"/>
                <a:gd name="T5" fmla="*/ 0 h 21600"/>
                <a:gd name="T6" fmla="*/ 0 60000 65536"/>
                <a:gd name="T7" fmla="*/ 0 60000 65536"/>
                <a:gd name="T8" fmla="*/ 0 60000 65536"/>
                <a:gd name="T9" fmla="*/ 0 w 26206"/>
                <a:gd name="T10" fmla="*/ 0 h 21600"/>
                <a:gd name="T11" fmla="*/ 26206 w 26206"/>
                <a:gd name="T12" fmla="*/ 21600 h 21600"/>
              </a:gdLst>
              <a:ahLst/>
              <a:cxnLst>
                <a:cxn ang="T6">
                  <a:pos x="T0" y="T1"/>
                </a:cxn>
                <a:cxn ang="T7">
                  <a:pos x="T2" y="T3"/>
                </a:cxn>
                <a:cxn ang="T8">
                  <a:pos x="T4" y="T5"/>
                </a:cxn>
              </a:cxnLst>
              <a:rect l="T9" t="T10" r="T11" b="T12"/>
              <a:pathLst>
                <a:path w="26206" h="21600" fill="none" extrusionOk="0">
                  <a:moveTo>
                    <a:pt x="26206" y="21103"/>
                  </a:moveTo>
                  <a:cubicBezTo>
                    <a:pt x="24692" y="21433"/>
                    <a:pt x="23148" y="21599"/>
                    <a:pt x="21600" y="21600"/>
                  </a:cubicBezTo>
                  <a:cubicBezTo>
                    <a:pt x="9670" y="21600"/>
                    <a:pt x="0" y="11929"/>
                    <a:pt x="0" y="0"/>
                  </a:cubicBezTo>
                </a:path>
                <a:path w="26206" h="21600" stroke="0" extrusionOk="0">
                  <a:moveTo>
                    <a:pt x="26206" y="21103"/>
                  </a:moveTo>
                  <a:cubicBezTo>
                    <a:pt x="24692" y="21433"/>
                    <a:pt x="23148" y="21599"/>
                    <a:pt x="21600" y="21600"/>
                  </a:cubicBezTo>
                  <a:cubicBezTo>
                    <a:pt x="9670" y="21600"/>
                    <a:pt x="0" y="11929"/>
                    <a:pt x="0" y="0"/>
                  </a:cubicBezTo>
                  <a:lnTo>
                    <a:pt x="21600" y="0"/>
                  </a:lnTo>
                  <a:close/>
                </a:path>
              </a:pathLst>
            </a:custGeom>
            <a:noFill/>
            <a:ln w="28575" cap="rnd">
              <a:solidFill>
                <a:srgbClr val="005072"/>
              </a:solidFill>
              <a:prstDash val="solid"/>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grpSp>
    </p:spTree>
    <p:extLst>
      <p:ext uri="{BB962C8B-B14F-4D97-AF65-F5344CB8AC3E}">
        <p14:creationId xmlns:p14="http://schemas.microsoft.com/office/powerpoint/2010/main" val="4227533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wipe(left)">
                                      <p:cBhvr>
                                        <p:cTn id="7" dur="500"/>
                                        <p:tgtEl>
                                          <p:spTgt spid="116"/>
                                        </p:tgtEl>
                                      </p:cBhvr>
                                    </p:animEffect>
                                  </p:childTnLst>
                                </p:cTn>
                              </p:par>
                              <p:par>
                                <p:cTn id="8" presetID="22" presetClass="entr" presetSubtype="8" fill="hold"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wipe(left)">
                                      <p:cBhvr>
                                        <p:cTn id="10" dur="500"/>
                                        <p:tgtEl>
                                          <p:spTgt spid="104"/>
                                        </p:tgtEl>
                                      </p:cBhvr>
                                    </p:animEffect>
                                  </p:childTnLst>
                                </p:cTn>
                              </p:par>
                              <p:par>
                                <p:cTn id="11" presetID="22" presetClass="entr" presetSubtype="8" fill="hold"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wipe(left)">
                                      <p:cBhvr>
                                        <p:cTn id="13" dur="500"/>
                                        <p:tgtEl>
                                          <p:spTgt spid="10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left)">
                                      <p:cBhvr>
                                        <p:cTn id="16" dur="500"/>
                                        <p:tgtEl>
                                          <p:spTgt spid="10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4587"/>
                                        </p:tgtEl>
                                        <p:attrNameLst>
                                          <p:attrName>style.visibility</p:attrName>
                                        </p:attrNameLst>
                                      </p:cBhvr>
                                      <p:to>
                                        <p:strVal val="visible"/>
                                      </p:to>
                                    </p:set>
                                    <p:animEffect transition="in" filter="wipe(up)">
                                      <p:cBhvr>
                                        <p:cTn id="21" dur="500"/>
                                        <p:tgtEl>
                                          <p:spTgt spid="24587"/>
                                        </p:tgtEl>
                                      </p:cBhvr>
                                    </p:animEffect>
                                  </p:childTnLst>
                                </p:cTn>
                              </p:par>
                              <p:par>
                                <p:cTn id="22" presetID="22" presetClass="entr" presetSubtype="2" fill="hold" nodeType="withEffect">
                                  <p:stCondLst>
                                    <p:cond delay="0"/>
                                  </p:stCondLst>
                                  <p:childTnLst>
                                    <p:set>
                                      <p:cBhvr>
                                        <p:cTn id="23" dur="1" fill="hold">
                                          <p:stCondLst>
                                            <p:cond delay="0"/>
                                          </p:stCondLst>
                                        </p:cTn>
                                        <p:tgtEl>
                                          <p:spTgt spid="88"/>
                                        </p:tgtEl>
                                        <p:attrNameLst>
                                          <p:attrName>style.visibility</p:attrName>
                                        </p:attrNameLst>
                                      </p:cBhvr>
                                      <p:to>
                                        <p:strVal val="visible"/>
                                      </p:to>
                                    </p:set>
                                    <p:animEffect transition="in" filter="wipe(right)">
                                      <p:cBhvr>
                                        <p:cTn id="24" dur="500"/>
                                        <p:tgtEl>
                                          <p:spTgt spid="88"/>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24598"/>
                                        </p:tgtEl>
                                        <p:attrNameLst>
                                          <p:attrName>style.visibility</p:attrName>
                                        </p:attrNameLst>
                                      </p:cBhvr>
                                      <p:to>
                                        <p:strVal val="visible"/>
                                      </p:to>
                                    </p:set>
                                    <p:animEffect transition="in" filter="wipe(up)">
                                      <p:cBhvr>
                                        <p:cTn id="28" dur="500"/>
                                        <p:tgtEl>
                                          <p:spTgt spid="24598"/>
                                        </p:tgtEl>
                                      </p:cBhvr>
                                    </p:animEffect>
                                  </p:childTnLst>
                                </p:cTn>
                              </p:par>
                              <p:par>
                                <p:cTn id="29" presetID="22" presetClass="entr" presetSubtype="8" fill="hold" nodeType="withEffect">
                                  <p:stCondLst>
                                    <p:cond delay="0"/>
                                  </p:stCondLst>
                                  <p:childTnLst>
                                    <p:set>
                                      <p:cBhvr>
                                        <p:cTn id="30" dur="1" fill="hold">
                                          <p:stCondLst>
                                            <p:cond delay="0"/>
                                          </p:stCondLst>
                                        </p:cTn>
                                        <p:tgtEl>
                                          <p:spTgt spid="119"/>
                                        </p:tgtEl>
                                        <p:attrNameLst>
                                          <p:attrName>style.visibility</p:attrName>
                                        </p:attrNameLst>
                                      </p:cBhvr>
                                      <p:to>
                                        <p:strVal val="visible"/>
                                      </p:to>
                                    </p:set>
                                    <p:animEffect transition="in" filter="wipe(left)">
                                      <p:cBhvr>
                                        <p:cTn id="31" dur="500"/>
                                        <p:tgtEl>
                                          <p:spTgt spid="1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4600"/>
                                        </p:tgtEl>
                                        <p:attrNameLst>
                                          <p:attrName>style.visibility</p:attrName>
                                        </p:attrNameLst>
                                      </p:cBhvr>
                                      <p:to>
                                        <p:strVal val="visible"/>
                                      </p:to>
                                    </p:set>
                                    <p:animEffect transition="in" filter="wipe(left)">
                                      <p:cBhvr>
                                        <p:cTn id="36" dur="500"/>
                                        <p:tgtEl>
                                          <p:spTgt spid="24600"/>
                                        </p:tgtEl>
                                      </p:cBhvr>
                                    </p:animEffect>
                                  </p:childTnLst>
                                </p:cTn>
                              </p:par>
                              <p:par>
                                <p:cTn id="37" presetID="22" presetClass="entr" presetSubtype="8" fill="hold" nodeType="withEffect">
                                  <p:stCondLst>
                                    <p:cond delay="0"/>
                                  </p:stCondLst>
                                  <p:childTnLst>
                                    <p:set>
                                      <p:cBhvr>
                                        <p:cTn id="38" dur="1" fill="hold">
                                          <p:stCondLst>
                                            <p:cond delay="0"/>
                                          </p:stCondLst>
                                        </p:cTn>
                                        <p:tgtEl>
                                          <p:spTgt spid="120"/>
                                        </p:tgtEl>
                                        <p:attrNameLst>
                                          <p:attrName>style.visibility</p:attrName>
                                        </p:attrNameLst>
                                      </p:cBhvr>
                                      <p:to>
                                        <p:strVal val="visible"/>
                                      </p:to>
                                    </p:set>
                                    <p:animEffect transition="in" filter="wipe(left)">
                                      <p:cBhvr>
                                        <p:cTn id="39" dur="500"/>
                                        <p:tgtEl>
                                          <p:spTgt spid="120"/>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10"/>
                                        </p:tgtEl>
                                        <p:attrNameLst>
                                          <p:attrName>style.visibility</p:attrName>
                                        </p:attrNameLst>
                                      </p:cBhvr>
                                      <p:to>
                                        <p:strVal val="visible"/>
                                      </p:to>
                                    </p:set>
                                    <p:animEffect transition="in" filter="wipe(left)">
                                      <p:cBhvr>
                                        <p:cTn id="43" dur="500"/>
                                        <p:tgtEl>
                                          <p:spTgt spid="11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4603"/>
                                        </p:tgtEl>
                                        <p:attrNameLst>
                                          <p:attrName>style.visibility</p:attrName>
                                        </p:attrNameLst>
                                      </p:cBhvr>
                                      <p:to>
                                        <p:strVal val="visible"/>
                                      </p:to>
                                    </p:set>
                                    <p:animEffect transition="in" filter="wipe(up)">
                                      <p:cBhvr>
                                        <p:cTn id="48" dur="500"/>
                                        <p:tgtEl>
                                          <p:spTgt spid="24603"/>
                                        </p:tgtEl>
                                      </p:cBhvr>
                                    </p:animEffect>
                                  </p:childTnLst>
                                </p:cTn>
                              </p:par>
                              <p:par>
                                <p:cTn id="49" presetID="22" presetClass="entr" presetSubtype="8" fill="hold" nodeType="withEffect">
                                  <p:stCondLst>
                                    <p:cond delay="0"/>
                                  </p:stCondLst>
                                  <p:childTnLst>
                                    <p:set>
                                      <p:cBhvr>
                                        <p:cTn id="50" dur="1" fill="hold">
                                          <p:stCondLst>
                                            <p:cond delay="0"/>
                                          </p:stCondLst>
                                        </p:cTn>
                                        <p:tgtEl>
                                          <p:spTgt spid="24601"/>
                                        </p:tgtEl>
                                        <p:attrNameLst>
                                          <p:attrName>style.visibility</p:attrName>
                                        </p:attrNameLst>
                                      </p:cBhvr>
                                      <p:to>
                                        <p:strVal val="visible"/>
                                      </p:to>
                                    </p:set>
                                    <p:animEffect transition="in" filter="wipe(left)">
                                      <p:cBhvr>
                                        <p:cTn id="51" dur="500"/>
                                        <p:tgtEl>
                                          <p:spTgt spid="24601"/>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24602"/>
                                        </p:tgtEl>
                                        <p:attrNameLst>
                                          <p:attrName>style.visibility</p:attrName>
                                        </p:attrNameLst>
                                      </p:cBhvr>
                                      <p:to>
                                        <p:strVal val="visible"/>
                                      </p:to>
                                    </p:set>
                                    <p:animEffect transition="in" filter="wipe(up)">
                                      <p:cBhvr>
                                        <p:cTn id="55" dur="500"/>
                                        <p:tgtEl>
                                          <p:spTgt spid="2460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24604"/>
                                        </p:tgtEl>
                                        <p:attrNameLst>
                                          <p:attrName>style.visibility</p:attrName>
                                        </p:attrNameLst>
                                      </p:cBhvr>
                                      <p:to>
                                        <p:strVal val="visible"/>
                                      </p:to>
                                    </p:set>
                                    <p:animEffect transition="in" filter="wipe(down)">
                                      <p:cBhvr>
                                        <p:cTn id="60" dur="500"/>
                                        <p:tgtEl>
                                          <p:spTgt spid="24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反置页表</a:t>
            </a:r>
            <a:endParaRPr lang="zh-CN" altLang="en-US" dirty="0"/>
          </a:p>
        </p:txBody>
      </p:sp>
      <p:sp>
        <p:nvSpPr>
          <p:cNvPr id="3" name="内容占位符 2"/>
          <p:cNvSpPr>
            <a:spLocks noGrp="1"/>
          </p:cNvSpPr>
          <p:nvPr>
            <p:ph idx="1"/>
          </p:nvPr>
        </p:nvSpPr>
        <p:spPr/>
        <p:txBody>
          <a:bodyPr/>
          <a:lstStyle/>
          <a:p>
            <a:r>
              <a:rPr lang="zh-CN" altLang="en-US" dirty="0" smtClean="0"/>
              <a:t>反置页表有几个？</a:t>
            </a:r>
            <a:endParaRPr lang="en-US" altLang="zh-CN" dirty="0" smtClean="0"/>
          </a:p>
          <a:p>
            <a:pPr lvl="1"/>
            <a:r>
              <a:rPr lang="zh-CN" altLang="en-US" dirty="0" smtClean="0"/>
              <a:t>全局使用一个</a:t>
            </a:r>
            <a:endParaRPr lang="en-US" altLang="zh-CN" dirty="0" smtClean="0"/>
          </a:p>
          <a:p>
            <a:r>
              <a:rPr lang="zh-CN" altLang="en-US" dirty="0" smtClean="0"/>
              <a:t>反置页表有什么问题？</a:t>
            </a:r>
            <a:endParaRPr lang="en-US" altLang="zh-CN" dirty="0" smtClean="0"/>
          </a:p>
          <a:p>
            <a:pPr lvl="1"/>
            <a:r>
              <a:rPr lang="zh-CN" altLang="en-US" dirty="0" smtClean="0"/>
              <a:t>可扩展性如何？</a:t>
            </a:r>
            <a:endParaRPr lang="en-US" altLang="zh-CN" dirty="0" smtClean="0"/>
          </a:p>
          <a:p>
            <a:pPr lvl="2"/>
            <a:r>
              <a:rPr lang="zh-CN" altLang="en-US" dirty="0" smtClean="0"/>
              <a:t>多进程？多处理器？</a:t>
            </a:r>
            <a:endParaRPr lang="en-US" altLang="zh-CN" dirty="0" smtClean="0"/>
          </a:p>
          <a:p>
            <a:pPr lvl="1"/>
            <a:r>
              <a:rPr lang="zh-CN" altLang="en-US" dirty="0" smtClean="0"/>
              <a:t>安全性如何？</a:t>
            </a:r>
            <a:endParaRPr lang="zh-CN" altLang="en-US" dirty="0"/>
          </a:p>
        </p:txBody>
      </p:sp>
      <p:sp>
        <p:nvSpPr>
          <p:cNvPr id="4" name="日期占位符 3"/>
          <p:cNvSpPr>
            <a:spLocks noGrp="1"/>
          </p:cNvSpPr>
          <p:nvPr>
            <p:ph type="dt" sz="half" idx="10"/>
          </p:nvPr>
        </p:nvSpPr>
        <p:spPr/>
        <p:txBody>
          <a:bodyPr/>
          <a:lstStyle/>
          <a:p>
            <a:pPr>
              <a:defRPr/>
            </a:pPr>
            <a:r>
              <a:rPr lang="en-US" altLang="zh-CN" smtClean="0"/>
              <a:t>Operating System</a:t>
            </a:r>
            <a:endParaRPr lang="en-US" altLang="ko-KR"/>
          </a:p>
        </p:txBody>
      </p:sp>
      <p:sp>
        <p:nvSpPr>
          <p:cNvPr id="5" name="页脚占位符 4"/>
          <p:cNvSpPr>
            <a:spLocks noGrp="1"/>
          </p:cNvSpPr>
          <p:nvPr>
            <p:ph type="ftr" sz="quarter" idx="11"/>
          </p:nvPr>
        </p:nvSpPr>
        <p:spPr/>
        <p:txBody>
          <a:bodyPr/>
          <a:lstStyle/>
          <a:p>
            <a:pPr>
              <a:defRPr/>
            </a:pPr>
            <a:r>
              <a:rPr lang="en-US" altLang="zh-CN" smtClean="0"/>
              <a:t>CITS, NanKai University</a:t>
            </a:r>
            <a:endParaRPr lang="en-US" altLang="ko-KR"/>
          </a:p>
        </p:txBody>
      </p:sp>
      <p:sp>
        <p:nvSpPr>
          <p:cNvPr id="6" name="灯片编号占位符 5"/>
          <p:cNvSpPr>
            <a:spLocks noGrp="1"/>
          </p:cNvSpPr>
          <p:nvPr>
            <p:ph type="sldNum" sz="quarter" idx="12"/>
          </p:nvPr>
        </p:nvSpPr>
        <p:spPr/>
        <p:txBody>
          <a:bodyPr/>
          <a:lstStyle/>
          <a:p>
            <a:pPr>
              <a:defRPr/>
            </a:pPr>
            <a:fld id="{32C7C19E-C979-4A8C-991F-EB73B2F94084}" type="slidenum">
              <a:rPr lang="en-US" altLang="ko-KR" smtClean="0"/>
              <a:pPr>
                <a:defRPr/>
              </a:pPr>
              <a:t>9</a:t>
            </a:fld>
            <a:endParaRPr lang="en-US" altLang="ko-KR"/>
          </a:p>
        </p:txBody>
      </p:sp>
    </p:spTree>
    <p:extLst>
      <p:ext uri="{BB962C8B-B14F-4D97-AF65-F5344CB8AC3E}">
        <p14:creationId xmlns:p14="http://schemas.microsoft.com/office/powerpoint/2010/main" val="4066247507"/>
      </p:ext>
    </p:extLst>
  </p:cSld>
  <p:clrMapOvr>
    <a:masterClrMapping/>
  </p:clrMapOvr>
  <p:timing>
    <p:tnLst>
      <p:par>
        <p:cTn id="1" dur="indefinite" restart="never" nodeType="tmRoot"/>
      </p:par>
    </p:tnLst>
  </p:timing>
</p:sld>
</file>

<file path=ppt/theme/theme1.xml><?xml version="1.0" encoding="utf-8"?>
<a:theme xmlns:a="http://schemas.openxmlformats.org/drawingml/2006/main" name="psh3_Print">
  <a:themeElements>
    <a:clrScheme name="psh3_Print 2">
      <a:dk1>
        <a:srgbClr val="000000"/>
      </a:dk1>
      <a:lt1>
        <a:srgbClr val="FFFFFF"/>
      </a:lt1>
      <a:dk2>
        <a:srgbClr val="003366"/>
      </a:dk2>
      <a:lt2>
        <a:srgbClr val="CCCCCC"/>
      </a:lt2>
      <a:accent1>
        <a:srgbClr val="C0C9F6"/>
      </a:accent1>
      <a:accent2>
        <a:srgbClr val="A1B67A"/>
      </a:accent2>
      <a:accent3>
        <a:srgbClr val="FFFFFF"/>
      </a:accent3>
      <a:accent4>
        <a:srgbClr val="000000"/>
      </a:accent4>
      <a:accent5>
        <a:srgbClr val="DCE1FA"/>
      </a:accent5>
      <a:accent6>
        <a:srgbClr val="91A56E"/>
      </a:accent6>
      <a:hlink>
        <a:srgbClr val="789ED0"/>
      </a:hlink>
      <a:folHlink>
        <a:srgbClr val="B2B2B2"/>
      </a:folHlink>
    </a:clrScheme>
    <a:fontScheme name="psh3_Print">
      <a:majorFont>
        <a:latin typeface="Times New Roman"/>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psh3_Print 1">
        <a:dk1>
          <a:srgbClr val="5F5F5F"/>
        </a:dk1>
        <a:lt1>
          <a:srgbClr val="FFFFFF"/>
        </a:lt1>
        <a:dk2>
          <a:srgbClr val="000000"/>
        </a:dk2>
        <a:lt2>
          <a:srgbClr val="DDDDDD"/>
        </a:lt2>
        <a:accent1>
          <a:srgbClr val="C0C0C0"/>
        </a:accent1>
        <a:accent2>
          <a:srgbClr val="EAEAEA"/>
        </a:accent2>
        <a:accent3>
          <a:srgbClr val="FFFFFF"/>
        </a:accent3>
        <a:accent4>
          <a:srgbClr val="505050"/>
        </a:accent4>
        <a:accent5>
          <a:srgbClr val="DCDCDC"/>
        </a:accent5>
        <a:accent6>
          <a:srgbClr val="D4D4D4"/>
        </a:accent6>
        <a:hlink>
          <a:srgbClr val="4D4D4D"/>
        </a:hlink>
        <a:folHlink>
          <a:srgbClr val="B2B2B2"/>
        </a:folHlink>
      </a:clrScheme>
      <a:clrMap bg1="lt1" tx1="dk1" bg2="lt2" tx2="dk2" accent1="accent1" accent2="accent2" accent3="accent3" accent4="accent4" accent5="accent5" accent6="accent6" hlink="hlink" folHlink="folHlink"/>
    </a:extraClrScheme>
    <a:extraClrScheme>
      <a:clrScheme name="psh3_Print 2">
        <a:dk1>
          <a:srgbClr val="000000"/>
        </a:dk1>
        <a:lt1>
          <a:srgbClr val="FFFFFF"/>
        </a:lt1>
        <a:dk2>
          <a:srgbClr val="003366"/>
        </a:dk2>
        <a:lt2>
          <a:srgbClr val="CCCCCC"/>
        </a:lt2>
        <a:accent1>
          <a:srgbClr val="C0C9F6"/>
        </a:accent1>
        <a:accent2>
          <a:srgbClr val="A1B67A"/>
        </a:accent2>
        <a:accent3>
          <a:srgbClr val="FFFFFF"/>
        </a:accent3>
        <a:accent4>
          <a:srgbClr val="000000"/>
        </a:accent4>
        <a:accent5>
          <a:srgbClr val="DCE1FA"/>
        </a:accent5>
        <a:accent6>
          <a:srgbClr val="91A56E"/>
        </a:accent6>
        <a:hlink>
          <a:srgbClr val="789ED0"/>
        </a:hlink>
        <a:folHlink>
          <a:srgbClr val="B2B2B2"/>
        </a:folHlink>
      </a:clrScheme>
      <a:clrMap bg1="lt1" tx1="dk1" bg2="lt2" tx2="dk2" accent1="accent1" accent2="accent2" accent3="accent3" accent4="accent4" accent5="accent5" accent6="accent6" hlink="hlink" folHlink="folHlink"/>
    </a:extraClrScheme>
    <a:extraClrScheme>
      <a:clrScheme name="psh3_Print 3">
        <a:dk1>
          <a:srgbClr val="384868"/>
        </a:dk1>
        <a:lt1>
          <a:srgbClr val="FFFFFF"/>
        </a:lt1>
        <a:dk2>
          <a:srgbClr val="000000"/>
        </a:dk2>
        <a:lt2>
          <a:srgbClr val="CCCCCC"/>
        </a:lt2>
        <a:accent1>
          <a:srgbClr val="C0C9F6"/>
        </a:accent1>
        <a:accent2>
          <a:srgbClr val="A1B67A"/>
        </a:accent2>
        <a:accent3>
          <a:srgbClr val="FFFFFF"/>
        </a:accent3>
        <a:accent4>
          <a:srgbClr val="2E3C58"/>
        </a:accent4>
        <a:accent5>
          <a:srgbClr val="DCE1FA"/>
        </a:accent5>
        <a:accent6>
          <a:srgbClr val="91A56E"/>
        </a:accent6>
        <a:hlink>
          <a:srgbClr val="789ED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psh3_Print</Template>
  <TotalTime>0</TotalTime>
  <Words>4313</Words>
  <Application>Microsoft Office PowerPoint</Application>
  <PresentationFormat>全屏显示(4:3)</PresentationFormat>
  <Paragraphs>1036</Paragraphs>
  <Slides>79</Slides>
  <Notes>6</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1</vt:i4>
      </vt:variant>
      <vt:variant>
        <vt:lpstr>幻灯片标题</vt:lpstr>
      </vt:variant>
      <vt:variant>
        <vt:i4>79</vt:i4>
      </vt:variant>
    </vt:vector>
  </HeadingPairs>
  <TitlesOfParts>
    <vt:vector size="99" baseType="lpstr">
      <vt:lpstr>Gulim</vt:lpstr>
      <vt:lpstr>Gulim</vt:lpstr>
      <vt:lpstr>Monotype Sorts</vt:lpstr>
      <vt:lpstr>MS PGothic</vt:lpstr>
      <vt:lpstr>黑体</vt:lpstr>
      <vt:lpstr>楷体_GB2312</vt:lpstr>
      <vt:lpstr>SimSun</vt:lpstr>
      <vt:lpstr>SimSun</vt:lpstr>
      <vt:lpstr>微软雅黑</vt:lpstr>
      <vt:lpstr>张海山锐谐体2.0-授权联系：Samtype@QQ.com</vt:lpstr>
      <vt:lpstr>Arial</vt:lpstr>
      <vt:lpstr>Calibri</vt:lpstr>
      <vt:lpstr>Comic Sans MS</vt:lpstr>
      <vt:lpstr>Courier New</vt:lpstr>
      <vt:lpstr>Symbol</vt:lpstr>
      <vt:lpstr>Times New Roman</vt:lpstr>
      <vt:lpstr>Verdana</vt:lpstr>
      <vt:lpstr>Wingdings</vt:lpstr>
      <vt:lpstr>psh3_Print</vt:lpstr>
      <vt:lpstr>图表</vt:lpstr>
      <vt:lpstr>Operating System</vt:lpstr>
      <vt:lpstr>当页表遇上多进程</vt:lpstr>
      <vt:lpstr>当页表遇上多进程</vt:lpstr>
      <vt:lpstr>超大的虚拟内存和多级页表</vt:lpstr>
      <vt:lpstr>超大的虚拟内存和多级页表</vt:lpstr>
      <vt:lpstr>进程的虚拟地址空间</vt:lpstr>
      <vt:lpstr>反置页表</vt:lpstr>
      <vt:lpstr>PowerPoint 演示文稿</vt:lpstr>
      <vt:lpstr>反置页表</vt:lpstr>
      <vt:lpstr>X64的页表是什么样的</vt:lpstr>
      <vt:lpstr>X64的页表是什么样的</vt:lpstr>
      <vt:lpstr>X64的页表是什么样的（续）</vt:lpstr>
      <vt:lpstr>X64的页表是什么样的</vt:lpstr>
      <vt:lpstr>X64的页表是什么样的（续）</vt:lpstr>
      <vt:lpstr>进程创建时发生了什么</vt:lpstr>
      <vt:lpstr>PowerPoint 演示文稿</vt:lpstr>
      <vt:lpstr>进程的创建和管理</vt:lpstr>
      <vt:lpstr>进程的创建和管理</vt:lpstr>
      <vt:lpstr>进程需要内存时发生了什么</vt:lpstr>
      <vt:lpstr>PowerPoint 演示文稿</vt:lpstr>
      <vt:lpstr>PowerPoint 演示文稿</vt:lpstr>
      <vt:lpstr>Case of MFT</vt:lpstr>
      <vt:lpstr>进程调度时发生了什么</vt:lpstr>
      <vt:lpstr>进程调度时发生了什么</vt:lpstr>
      <vt:lpstr>再谈一谈cache</vt:lpstr>
      <vt:lpstr>进程之间如何交换信息</vt:lpstr>
      <vt:lpstr>PowerPoint 演示文稿</vt:lpstr>
      <vt:lpstr>PowerPoint 演示文稿</vt:lpstr>
      <vt:lpstr>用户空间和内核如何交换信息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 for your time! Questions &amp; Answers</vt:lpstr>
      <vt:lpstr>Flip Feng Shui</vt:lpstr>
      <vt:lpstr>Flip Feng Shui</vt:lpstr>
      <vt:lpstr>Flip Feng Shui</vt:lpstr>
      <vt:lpstr>Meldown Attack</vt:lpstr>
      <vt:lpstr>Cache Side Channel Attack</vt:lpstr>
      <vt:lpstr>Cache Side Channel Attack</vt:lpstr>
      <vt:lpstr>PowerPoint 演示文稿</vt:lpstr>
      <vt:lpstr>PowerPoint 演示文稿</vt:lpstr>
      <vt:lpstr>PowerPoint 演示文稿</vt:lpstr>
      <vt:lpstr>Meldown Attack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2018-11-19T04:50:05Z</dcterms:created>
  <dcterms:modified xsi:type="dcterms:W3CDTF">2018-11-19T04:50:17Z</dcterms:modified>
</cp:coreProperties>
</file>